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62" r:id="rId2"/>
    <p:sldId id="269" r:id="rId3"/>
    <p:sldId id="268" r:id="rId4"/>
    <p:sldId id="272" r:id="rId5"/>
    <p:sldId id="274" r:id="rId6"/>
    <p:sldId id="275" r:id="rId7"/>
    <p:sldId id="276" r:id="rId8"/>
    <p:sldId id="278" r:id="rId9"/>
    <p:sldId id="280" r:id="rId10"/>
    <p:sldId id="279" r:id="rId11"/>
    <p:sldId id="287" r:id="rId12"/>
    <p:sldId id="282" r:id="rId13"/>
    <p:sldId id="301" r:id="rId14"/>
    <p:sldId id="260" r:id="rId15"/>
    <p:sldId id="290" r:id="rId16"/>
    <p:sldId id="302" r:id="rId17"/>
    <p:sldId id="288" r:id="rId18"/>
    <p:sldId id="283" r:id="rId19"/>
    <p:sldId id="292" r:id="rId20"/>
    <p:sldId id="294" r:id="rId21"/>
    <p:sldId id="295" r:id="rId22"/>
    <p:sldId id="303" r:id="rId23"/>
    <p:sldId id="304" r:id="rId24"/>
    <p:sldId id="284" r:id="rId25"/>
    <p:sldId id="293" r:id="rId26"/>
    <p:sldId id="297" r:id="rId27"/>
    <p:sldId id="298" r:id="rId28"/>
    <p:sldId id="299" r:id="rId29"/>
    <p:sldId id="300" r:id="rId30"/>
    <p:sldId id="306" r:id="rId31"/>
    <p:sldId id="286" r:id="rId32"/>
  </p:sldIdLst>
  <p:sldSz cx="12192000" cy="6858000"/>
  <p:notesSz cx="6858000" cy="9144000"/>
  <p:custDataLst>
    <p:tags r:id="rId3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2A3D"/>
    <a:srgbClr val="AA182C"/>
    <a:srgbClr val="00718F"/>
    <a:srgbClr val="FFE3A9"/>
    <a:srgbClr val="7C2230"/>
    <a:srgbClr val="791730"/>
    <a:srgbClr val="988F86"/>
    <a:srgbClr val="303D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45" autoAdjust="0"/>
    <p:restoredTop sz="93792" autoAdjust="0"/>
  </p:normalViewPr>
  <p:slideViewPr>
    <p:cSldViewPr>
      <p:cViewPr varScale="1">
        <p:scale>
          <a:sx n="67" d="100"/>
          <a:sy n="67" d="100"/>
        </p:scale>
        <p:origin x="600" y="44"/>
      </p:cViewPr>
      <p:guideLst>
        <p:guide orient="horz" pos="2160"/>
        <p:guide pos="3840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828" y="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BB3AD9-432B-42B4-8230-FE931D3E1FDE}" type="doc">
      <dgm:prSet loTypeId="urn:microsoft.com/office/officeart/2005/8/layout/list1" loCatId="list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5C131F6D-2E10-4167-BAE8-FB615D0487C4}">
      <dgm:prSet phldrT="[Text]" custT="1"/>
      <dgm:spPr/>
      <dgm:t>
        <a:bodyPr/>
        <a:lstStyle/>
        <a:p>
          <a:r>
            <a:rPr lang="en-US" sz="2800" b="1" dirty="0">
              <a:solidFill>
                <a:schemeClr val="tx1"/>
              </a:solidFill>
              <a:latin typeface="Garamond" panose="02020404030301010803" pitchFamily="18" charset="0"/>
            </a:rPr>
            <a:t>Workplace violence prevention plan required by 7/1/24 and can be part of your IIPP</a:t>
          </a:r>
          <a:endParaRPr lang="en-US" sz="2800" dirty="0">
            <a:solidFill>
              <a:schemeClr val="tx1"/>
            </a:solidFill>
            <a:latin typeface="Garamond" panose="02020404030301010803" pitchFamily="18" charset="0"/>
          </a:endParaRPr>
        </a:p>
      </dgm:t>
    </dgm:pt>
    <dgm:pt modelId="{2B12AD31-D48C-4F93-9D05-A1525611AAD8}" type="parTrans" cxnId="{1C86F168-ADAA-4D8F-B8C5-0B35E84F3DB8}">
      <dgm:prSet/>
      <dgm:spPr/>
      <dgm:t>
        <a:bodyPr/>
        <a:lstStyle/>
        <a:p>
          <a:endParaRPr lang="en-US" sz="2000">
            <a:latin typeface="Garamond" panose="02020404030301010803" pitchFamily="18" charset="0"/>
          </a:endParaRPr>
        </a:p>
      </dgm:t>
    </dgm:pt>
    <dgm:pt modelId="{91079883-58AD-47E7-8ACD-7754776BFB80}" type="sibTrans" cxnId="{1C86F168-ADAA-4D8F-B8C5-0B35E84F3DB8}">
      <dgm:prSet/>
      <dgm:spPr/>
      <dgm:t>
        <a:bodyPr/>
        <a:lstStyle/>
        <a:p>
          <a:endParaRPr lang="en-US" sz="2000">
            <a:latin typeface="Garamond" panose="02020404030301010803" pitchFamily="18" charset="0"/>
          </a:endParaRPr>
        </a:p>
      </dgm:t>
    </dgm:pt>
    <dgm:pt modelId="{C3A0039F-D1F6-463A-A56D-52DB6509BEC8}">
      <dgm:prSet phldrT="[Text]" custT="1"/>
      <dgm:spPr/>
      <dgm:t>
        <a:bodyPr/>
        <a:lstStyle/>
        <a:p>
          <a:r>
            <a:rPr lang="en-US" sz="2800" b="1" dirty="0">
              <a:solidFill>
                <a:schemeClr val="tx1"/>
              </a:solidFill>
              <a:latin typeface="Garamond" panose="02020404030301010803" pitchFamily="18" charset="0"/>
            </a:rPr>
            <a:t>The plan (and training) must include effective engagement </a:t>
          </a:r>
          <a:br>
            <a:rPr lang="en-US" sz="2800" b="1" dirty="0">
              <a:solidFill>
                <a:schemeClr val="tx1"/>
              </a:solidFill>
              <a:latin typeface="Garamond" panose="02020404030301010803" pitchFamily="18" charset="0"/>
            </a:rPr>
          </a:br>
          <a:r>
            <a:rPr lang="en-US" sz="2800" b="1" dirty="0">
              <a:solidFill>
                <a:schemeClr val="tx1"/>
              </a:solidFill>
              <a:latin typeface="Garamond" panose="02020404030301010803" pitchFamily="18" charset="0"/>
            </a:rPr>
            <a:t>of staff and their representatives</a:t>
          </a:r>
          <a:endParaRPr lang="en-US" sz="2800" dirty="0">
            <a:latin typeface="Garamond" panose="02020404030301010803" pitchFamily="18" charset="0"/>
          </a:endParaRPr>
        </a:p>
      </dgm:t>
    </dgm:pt>
    <dgm:pt modelId="{7E88279B-E2ED-42C6-819C-C4E58E206119}" type="parTrans" cxnId="{078FF288-6EFE-47DD-B064-10171E0916E5}">
      <dgm:prSet/>
      <dgm:spPr/>
      <dgm:t>
        <a:bodyPr/>
        <a:lstStyle/>
        <a:p>
          <a:endParaRPr lang="en-US" sz="2000">
            <a:latin typeface="Garamond" panose="02020404030301010803" pitchFamily="18" charset="0"/>
          </a:endParaRPr>
        </a:p>
      </dgm:t>
    </dgm:pt>
    <dgm:pt modelId="{D0AA4D9E-5794-49EE-99E0-93E09E29F02E}" type="sibTrans" cxnId="{078FF288-6EFE-47DD-B064-10171E0916E5}">
      <dgm:prSet/>
      <dgm:spPr/>
      <dgm:t>
        <a:bodyPr/>
        <a:lstStyle/>
        <a:p>
          <a:endParaRPr lang="en-US" sz="2000">
            <a:latin typeface="Garamond" panose="02020404030301010803" pitchFamily="18" charset="0"/>
          </a:endParaRPr>
        </a:p>
      </dgm:t>
    </dgm:pt>
    <dgm:pt modelId="{6BFD4595-EB61-42BA-AD5F-5CB866E6638A}">
      <dgm:prSet phldrT="[Text]" custT="1"/>
      <dgm:spPr/>
      <dgm:t>
        <a:bodyPr/>
        <a:lstStyle/>
        <a:p>
          <a:r>
            <a:rPr lang="en-US" sz="2800" b="1" dirty="0">
              <a:latin typeface="Garamond" panose="02020404030301010803" pitchFamily="18" charset="0"/>
            </a:rPr>
            <a:t>Employers have to build their own plans specific to their occupation exposures</a:t>
          </a:r>
          <a:endParaRPr lang="en-US" sz="2800" dirty="0">
            <a:latin typeface="Garamond" panose="02020404030301010803" pitchFamily="18" charset="0"/>
          </a:endParaRPr>
        </a:p>
      </dgm:t>
    </dgm:pt>
    <dgm:pt modelId="{9391E10C-6AFE-4864-BBC6-CFAABA5AA6F6}" type="parTrans" cxnId="{FB63DF3D-FAFD-4091-B38C-A9A11520087F}">
      <dgm:prSet/>
      <dgm:spPr/>
      <dgm:t>
        <a:bodyPr/>
        <a:lstStyle/>
        <a:p>
          <a:endParaRPr lang="en-US" sz="2000">
            <a:latin typeface="Garamond" panose="02020404030301010803" pitchFamily="18" charset="0"/>
          </a:endParaRPr>
        </a:p>
      </dgm:t>
    </dgm:pt>
    <dgm:pt modelId="{046562D1-FD1F-4555-8748-89530009048E}" type="sibTrans" cxnId="{FB63DF3D-FAFD-4091-B38C-A9A11520087F}">
      <dgm:prSet/>
      <dgm:spPr/>
      <dgm:t>
        <a:bodyPr/>
        <a:lstStyle/>
        <a:p>
          <a:endParaRPr lang="en-US" sz="2000">
            <a:latin typeface="Garamond" panose="02020404030301010803" pitchFamily="18" charset="0"/>
          </a:endParaRPr>
        </a:p>
      </dgm:t>
    </dgm:pt>
    <dgm:pt modelId="{2CE6B23D-8A88-4E67-82AC-BA48BA217EEC}" type="pres">
      <dgm:prSet presAssocID="{01BB3AD9-432B-42B4-8230-FE931D3E1FDE}" presName="linear" presStyleCnt="0">
        <dgm:presLayoutVars>
          <dgm:dir/>
          <dgm:animLvl val="lvl"/>
          <dgm:resizeHandles val="exact"/>
        </dgm:presLayoutVars>
      </dgm:prSet>
      <dgm:spPr/>
    </dgm:pt>
    <dgm:pt modelId="{B75BCA22-21B0-456E-BA5D-85E5A8BC0E50}" type="pres">
      <dgm:prSet presAssocID="{5C131F6D-2E10-4167-BAE8-FB615D0487C4}" presName="parentLin" presStyleCnt="0"/>
      <dgm:spPr/>
    </dgm:pt>
    <dgm:pt modelId="{747B5B6E-97F6-44D0-9F68-BBD3EDB8AB4D}" type="pres">
      <dgm:prSet presAssocID="{5C131F6D-2E10-4167-BAE8-FB615D0487C4}" presName="parentLeftMargin" presStyleLbl="node1" presStyleIdx="0" presStyleCnt="3"/>
      <dgm:spPr/>
    </dgm:pt>
    <dgm:pt modelId="{7089DA99-C383-4055-8563-FEE6BE70C9A5}" type="pres">
      <dgm:prSet presAssocID="{5C131F6D-2E10-4167-BAE8-FB615D0487C4}" presName="parentText" presStyleLbl="node1" presStyleIdx="0" presStyleCnt="3" custScaleY="272138" custLinFactNeighborX="-44390" custLinFactNeighborY="20203">
        <dgm:presLayoutVars>
          <dgm:chMax val="0"/>
          <dgm:bulletEnabled val="1"/>
        </dgm:presLayoutVars>
      </dgm:prSet>
      <dgm:spPr/>
    </dgm:pt>
    <dgm:pt modelId="{4B0C55B3-BE62-4B30-A646-1E2EDBAE8666}" type="pres">
      <dgm:prSet presAssocID="{5C131F6D-2E10-4167-BAE8-FB615D0487C4}" presName="negativeSpace" presStyleCnt="0"/>
      <dgm:spPr/>
    </dgm:pt>
    <dgm:pt modelId="{5F048EFA-C32C-4371-9668-03C7BA6BC0BA}" type="pres">
      <dgm:prSet presAssocID="{5C131F6D-2E10-4167-BAE8-FB615D0487C4}" presName="childText" presStyleLbl="conFgAcc1" presStyleIdx="0" presStyleCnt="3">
        <dgm:presLayoutVars>
          <dgm:bulletEnabled val="1"/>
        </dgm:presLayoutVars>
      </dgm:prSet>
      <dgm:spPr/>
    </dgm:pt>
    <dgm:pt modelId="{9185C14E-01B8-4B7A-AF3B-37FC80AD0A18}" type="pres">
      <dgm:prSet presAssocID="{91079883-58AD-47E7-8ACD-7754776BFB80}" presName="spaceBetweenRectangles" presStyleCnt="0"/>
      <dgm:spPr/>
    </dgm:pt>
    <dgm:pt modelId="{97487FB9-C2F5-4D0C-AA91-562FFC3E1110}" type="pres">
      <dgm:prSet presAssocID="{C3A0039F-D1F6-463A-A56D-52DB6509BEC8}" presName="parentLin" presStyleCnt="0"/>
      <dgm:spPr/>
    </dgm:pt>
    <dgm:pt modelId="{215AF850-1457-4696-BB0A-78D145F8042E}" type="pres">
      <dgm:prSet presAssocID="{C3A0039F-D1F6-463A-A56D-52DB6509BEC8}" presName="parentLeftMargin" presStyleLbl="node1" presStyleIdx="0" presStyleCnt="3"/>
      <dgm:spPr/>
    </dgm:pt>
    <dgm:pt modelId="{F8662746-0E1E-42EC-A0D4-BDFFF42CD519}" type="pres">
      <dgm:prSet presAssocID="{C3A0039F-D1F6-463A-A56D-52DB6509BEC8}" presName="parentText" presStyleLbl="node1" presStyleIdx="1" presStyleCnt="3" custScaleY="241131" custLinFactX="7213" custLinFactNeighborX="100000" custLinFactNeighborY="30208">
        <dgm:presLayoutVars>
          <dgm:chMax val="0"/>
          <dgm:bulletEnabled val="1"/>
        </dgm:presLayoutVars>
      </dgm:prSet>
      <dgm:spPr/>
    </dgm:pt>
    <dgm:pt modelId="{05A6A4F6-1EE1-4709-823C-B0F641AD7628}" type="pres">
      <dgm:prSet presAssocID="{C3A0039F-D1F6-463A-A56D-52DB6509BEC8}" presName="negativeSpace" presStyleCnt="0"/>
      <dgm:spPr/>
    </dgm:pt>
    <dgm:pt modelId="{463100F7-E26F-4630-935F-CD31580FD2F6}" type="pres">
      <dgm:prSet presAssocID="{C3A0039F-D1F6-463A-A56D-52DB6509BEC8}" presName="childText" presStyleLbl="conFgAcc1" presStyleIdx="1" presStyleCnt="3">
        <dgm:presLayoutVars>
          <dgm:bulletEnabled val="1"/>
        </dgm:presLayoutVars>
      </dgm:prSet>
      <dgm:spPr/>
    </dgm:pt>
    <dgm:pt modelId="{4FC3F116-A467-4413-B440-FDED8F320EE4}" type="pres">
      <dgm:prSet presAssocID="{D0AA4D9E-5794-49EE-99E0-93E09E29F02E}" presName="spaceBetweenRectangles" presStyleCnt="0"/>
      <dgm:spPr/>
    </dgm:pt>
    <dgm:pt modelId="{7BFDED66-3B6F-4412-87AF-797DBB5C9B32}" type="pres">
      <dgm:prSet presAssocID="{6BFD4595-EB61-42BA-AD5F-5CB866E6638A}" presName="parentLin" presStyleCnt="0"/>
      <dgm:spPr/>
    </dgm:pt>
    <dgm:pt modelId="{F5176E75-80FE-4336-9DC8-9C0C36B25E04}" type="pres">
      <dgm:prSet presAssocID="{6BFD4595-EB61-42BA-AD5F-5CB866E6638A}" presName="parentLeftMargin" presStyleLbl="node1" presStyleIdx="1" presStyleCnt="3"/>
      <dgm:spPr/>
    </dgm:pt>
    <dgm:pt modelId="{AB780276-26A8-4037-8EBF-DF577332C494}" type="pres">
      <dgm:prSet presAssocID="{6BFD4595-EB61-42BA-AD5F-5CB866E6638A}" presName="parentText" presStyleLbl="node1" presStyleIdx="2" presStyleCnt="3" custScaleY="271777" custLinFactX="24112" custLinFactNeighborX="100000" custLinFactNeighborY="28809">
        <dgm:presLayoutVars>
          <dgm:chMax val="0"/>
          <dgm:bulletEnabled val="1"/>
        </dgm:presLayoutVars>
      </dgm:prSet>
      <dgm:spPr/>
    </dgm:pt>
    <dgm:pt modelId="{2B03A6BC-7416-4751-828B-97344B413B37}" type="pres">
      <dgm:prSet presAssocID="{6BFD4595-EB61-42BA-AD5F-5CB866E6638A}" presName="negativeSpace" presStyleCnt="0"/>
      <dgm:spPr/>
    </dgm:pt>
    <dgm:pt modelId="{2B9BCE21-63FB-4404-9EE1-818CFC66C132}" type="pres">
      <dgm:prSet presAssocID="{6BFD4595-EB61-42BA-AD5F-5CB866E6638A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CC80E704-4D7C-4DB4-A006-B2A01A6EB911}" type="presOf" srcId="{5C131F6D-2E10-4167-BAE8-FB615D0487C4}" destId="{7089DA99-C383-4055-8563-FEE6BE70C9A5}" srcOrd="1" destOrd="0" presId="urn:microsoft.com/office/officeart/2005/8/layout/list1"/>
    <dgm:cxn modelId="{FB63DF3D-FAFD-4091-B38C-A9A11520087F}" srcId="{01BB3AD9-432B-42B4-8230-FE931D3E1FDE}" destId="{6BFD4595-EB61-42BA-AD5F-5CB866E6638A}" srcOrd="2" destOrd="0" parTransId="{9391E10C-6AFE-4864-BBC6-CFAABA5AA6F6}" sibTransId="{046562D1-FD1F-4555-8748-89530009048E}"/>
    <dgm:cxn modelId="{D6180666-123E-491C-95E1-839590059A37}" type="presOf" srcId="{6BFD4595-EB61-42BA-AD5F-5CB866E6638A}" destId="{AB780276-26A8-4037-8EBF-DF577332C494}" srcOrd="1" destOrd="0" presId="urn:microsoft.com/office/officeart/2005/8/layout/list1"/>
    <dgm:cxn modelId="{1C86F168-ADAA-4D8F-B8C5-0B35E84F3DB8}" srcId="{01BB3AD9-432B-42B4-8230-FE931D3E1FDE}" destId="{5C131F6D-2E10-4167-BAE8-FB615D0487C4}" srcOrd="0" destOrd="0" parTransId="{2B12AD31-D48C-4F93-9D05-A1525611AAD8}" sibTransId="{91079883-58AD-47E7-8ACD-7754776BFB80}"/>
    <dgm:cxn modelId="{078FF288-6EFE-47DD-B064-10171E0916E5}" srcId="{01BB3AD9-432B-42B4-8230-FE931D3E1FDE}" destId="{C3A0039F-D1F6-463A-A56D-52DB6509BEC8}" srcOrd="1" destOrd="0" parTransId="{7E88279B-E2ED-42C6-819C-C4E58E206119}" sibTransId="{D0AA4D9E-5794-49EE-99E0-93E09E29F02E}"/>
    <dgm:cxn modelId="{7FCC26A4-081B-4393-A5C7-3579093732C5}" type="presOf" srcId="{C3A0039F-D1F6-463A-A56D-52DB6509BEC8}" destId="{F8662746-0E1E-42EC-A0D4-BDFFF42CD519}" srcOrd="1" destOrd="0" presId="urn:microsoft.com/office/officeart/2005/8/layout/list1"/>
    <dgm:cxn modelId="{F0E9A3C0-BC18-4CD5-8618-0E8DE1313225}" type="presOf" srcId="{5C131F6D-2E10-4167-BAE8-FB615D0487C4}" destId="{747B5B6E-97F6-44D0-9F68-BBD3EDB8AB4D}" srcOrd="0" destOrd="0" presId="urn:microsoft.com/office/officeart/2005/8/layout/list1"/>
    <dgm:cxn modelId="{C015A5CA-86FA-4B16-984C-D8309F0A4AB3}" type="presOf" srcId="{01BB3AD9-432B-42B4-8230-FE931D3E1FDE}" destId="{2CE6B23D-8A88-4E67-82AC-BA48BA217EEC}" srcOrd="0" destOrd="0" presId="urn:microsoft.com/office/officeart/2005/8/layout/list1"/>
    <dgm:cxn modelId="{CEB258CB-6B76-4A07-9F81-2E618F78C128}" type="presOf" srcId="{6BFD4595-EB61-42BA-AD5F-5CB866E6638A}" destId="{F5176E75-80FE-4336-9DC8-9C0C36B25E04}" srcOrd="0" destOrd="0" presId="urn:microsoft.com/office/officeart/2005/8/layout/list1"/>
    <dgm:cxn modelId="{845240FF-A111-4EA6-B14F-F25D006DEFB1}" type="presOf" srcId="{C3A0039F-D1F6-463A-A56D-52DB6509BEC8}" destId="{215AF850-1457-4696-BB0A-78D145F8042E}" srcOrd="0" destOrd="0" presId="urn:microsoft.com/office/officeart/2005/8/layout/list1"/>
    <dgm:cxn modelId="{D9C40885-73EE-4D69-9ACE-898B6E5CC025}" type="presParOf" srcId="{2CE6B23D-8A88-4E67-82AC-BA48BA217EEC}" destId="{B75BCA22-21B0-456E-BA5D-85E5A8BC0E50}" srcOrd="0" destOrd="0" presId="urn:microsoft.com/office/officeart/2005/8/layout/list1"/>
    <dgm:cxn modelId="{B15BEE27-120F-421D-B89E-D205E806B2D6}" type="presParOf" srcId="{B75BCA22-21B0-456E-BA5D-85E5A8BC0E50}" destId="{747B5B6E-97F6-44D0-9F68-BBD3EDB8AB4D}" srcOrd="0" destOrd="0" presId="urn:microsoft.com/office/officeart/2005/8/layout/list1"/>
    <dgm:cxn modelId="{6DE661A1-2801-4A8D-BD2E-0D4F7DF8544A}" type="presParOf" srcId="{B75BCA22-21B0-456E-BA5D-85E5A8BC0E50}" destId="{7089DA99-C383-4055-8563-FEE6BE70C9A5}" srcOrd="1" destOrd="0" presId="urn:microsoft.com/office/officeart/2005/8/layout/list1"/>
    <dgm:cxn modelId="{0B488ADC-01F4-4CB9-BC5D-6651B78CE3EF}" type="presParOf" srcId="{2CE6B23D-8A88-4E67-82AC-BA48BA217EEC}" destId="{4B0C55B3-BE62-4B30-A646-1E2EDBAE8666}" srcOrd="1" destOrd="0" presId="urn:microsoft.com/office/officeart/2005/8/layout/list1"/>
    <dgm:cxn modelId="{2C06690B-4814-4FAC-A9B4-1112CB49205B}" type="presParOf" srcId="{2CE6B23D-8A88-4E67-82AC-BA48BA217EEC}" destId="{5F048EFA-C32C-4371-9668-03C7BA6BC0BA}" srcOrd="2" destOrd="0" presId="urn:microsoft.com/office/officeart/2005/8/layout/list1"/>
    <dgm:cxn modelId="{3D1586CB-3A78-4455-903F-787019582CB1}" type="presParOf" srcId="{2CE6B23D-8A88-4E67-82AC-BA48BA217EEC}" destId="{9185C14E-01B8-4B7A-AF3B-37FC80AD0A18}" srcOrd="3" destOrd="0" presId="urn:microsoft.com/office/officeart/2005/8/layout/list1"/>
    <dgm:cxn modelId="{C4CDFF87-59D1-43F0-87C6-B1CC988E72F4}" type="presParOf" srcId="{2CE6B23D-8A88-4E67-82AC-BA48BA217EEC}" destId="{97487FB9-C2F5-4D0C-AA91-562FFC3E1110}" srcOrd="4" destOrd="0" presId="urn:microsoft.com/office/officeart/2005/8/layout/list1"/>
    <dgm:cxn modelId="{4B6C6BC9-DCCE-42C5-A233-E84FC823C4AC}" type="presParOf" srcId="{97487FB9-C2F5-4D0C-AA91-562FFC3E1110}" destId="{215AF850-1457-4696-BB0A-78D145F8042E}" srcOrd="0" destOrd="0" presId="urn:microsoft.com/office/officeart/2005/8/layout/list1"/>
    <dgm:cxn modelId="{79308BFE-7667-40DD-908B-E0A0A16090F3}" type="presParOf" srcId="{97487FB9-C2F5-4D0C-AA91-562FFC3E1110}" destId="{F8662746-0E1E-42EC-A0D4-BDFFF42CD519}" srcOrd="1" destOrd="0" presId="urn:microsoft.com/office/officeart/2005/8/layout/list1"/>
    <dgm:cxn modelId="{9D2B8286-0D83-4BC4-916E-D383948857FE}" type="presParOf" srcId="{2CE6B23D-8A88-4E67-82AC-BA48BA217EEC}" destId="{05A6A4F6-1EE1-4709-823C-B0F641AD7628}" srcOrd="5" destOrd="0" presId="urn:microsoft.com/office/officeart/2005/8/layout/list1"/>
    <dgm:cxn modelId="{15D557BE-7518-48A8-9C57-B88ED7B87A92}" type="presParOf" srcId="{2CE6B23D-8A88-4E67-82AC-BA48BA217EEC}" destId="{463100F7-E26F-4630-935F-CD31580FD2F6}" srcOrd="6" destOrd="0" presId="urn:microsoft.com/office/officeart/2005/8/layout/list1"/>
    <dgm:cxn modelId="{97277D13-4163-4FAA-AB45-88007368891C}" type="presParOf" srcId="{2CE6B23D-8A88-4E67-82AC-BA48BA217EEC}" destId="{4FC3F116-A467-4413-B440-FDED8F320EE4}" srcOrd="7" destOrd="0" presId="urn:microsoft.com/office/officeart/2005/8/layout/list1"/>
    <dgm:cxn modelId="{BD645EAF-1866-45BD-8495-6F2DDE3CBF88}" type="presParOf" srcId="{2CE6B23D-8A88-4E67-82AC-BA48BA217EEC}" destId="{7BFDED66-3B6F-4412-87AF-797DBB5C9B32}" srcOrd="8" destOrd="0" presId="urn:microsoft.com/office/officeart/2005/8/layout/list1"/>
    <dgm:cxn modelId="{D675699E-1BBB-48C9-B77C-CF566648D8E0}" type="presParOf" srcId="{7BFDED66-3B6F-4412-87AF-797DBB5C9B32}" destId="{F5176E75-80FE-4336-9DC8-9C0C36B25E04}" srcOrd="0" destOrd="0" presId="urn:microsoft.com/office/officeart/2005/8/layout/list1"/>
    <dgm:cxn modelId="{69FB31D4-BEC6-48EF-A164-45189B3D8B49}" type="presParOf" srcId="{7BFDED66-3B6F-4412-87AF-797DBB5C9B32}" destId="{AB780276-26A8-4037-8EBF-DF577332C494}" srcOrd="1" destOrd="0" presId="urn:microsoft.com/office/officeart/2005/8/layout/list1"/>
    <dgm:cxn modelId="{D9677211-4E23-4087-9284-B539013247C6}" type="presParOf" srcId="{2CE6B23D-8A88-4E67-82AC-BA48BA217EEC}" destId="{2B03A6BC-7416-4751-828B-97344B413B37}" srcOrd="9" destOrd="0" presId="urn:microsoft.com/office/officeart/2005/8/layout/list1"/>
    <dgm:cxn modelId="{8861979F-B3EA-4F64-8EF2-7A4ACAE8865B}" type="presParOf" srcId="{2CE6B23D-8A88-4E67-82AC-BA48BA217EEC}" destId="{2B9BCE21-63FB-4404-9EE1-818CFC66C13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D13649-375A-44D7-9E26-5B941BDEB4CD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2_1" csCatId="accent2" phldr="1"/>
      <dgm:spPr/>
    </dgm:pt>
    <dgm:pt modelId="{AAA07701-A90C-48FD-919C-BDE1A9D9EBCE}">
      <dgm:prSet phldrT="[Text]"/>
      <dgm:spPr/>
      <dgm:t>
        <a:bodyPr/>
        <a:lstStyle/>
        <a:p>
          <a:pPr>
            <a:buFont typeface="+mj-lt"/>
            <a:buAutoNum type="alphaLcPeriod"/>
          </a:pPr>
          <a:r>
            <a:rPr lang="en-US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Training employees (and supervisors)</a:t>
          </a:r>
          <a:endParaRPr lang="en-US" dirty="0"/>
        </a:p>
      </dgm:t>
    </dgm:pt>
    <dgm:pt modelId="{046FCA02-7C57-46BE-BA4D-4AACBCE03CD3}" type="parTrans" cxnId="{42202481-D011-4960-800B-68C9A114CBEC}">
      <dgm:prSet/>
      <dgm:spPr/>
      <dgm:t>
        <a:bodyPr/>
        <a:lstStyle/>
        <a:p>
          <a:endParaRPr lang="en-US"/>
        </a:p>
      </dgm:t>
    </dgm:pt>
    <dgm:pt modelId="{FFFA7168-D935-4F3F-B50F-72431197DDDD}" type="sibTrans" cxnId="{42202481-D011-4960-800B-68C9A114CBEC}">
      <dgm:prSet/>
      <dgm:spPr/>
      <dgm:t>
        <a:bodyPr/>
        <a:lstStyle/>
        <a:p>
          <a:endParaRPr lang="en-US"/>
        </a:p>
      </dgm:t>
    </dgm:pt>
    <dgm:pt modelId="{63A81F47-574D-4257-B9F2-6F224C2B3D8D}">
      <dgm:prSet phldrT="[Text]"/>
      <dgm:spPr/>
      <dgm:t>
        <a:bodyPr/>
        <a:lstStyle/>
        <a:p>
          <a:pPr>
            <a:buFont typeface="+mj-lt"/>
            <a:buAutoNum type="alphaLcPeriod"/>
          </a:pPr>
          <a:r>
            <a:rPr lang="en-US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Enforcing rules/trainings/policies</a:t>
          </a:r>
          <a:endParaRPr lang="en-US" dirty="0"/>
        </a:p>
      </dgm:t>
    </dgm:pt>
    <dgm:pt modelId="{3281C236-2EC4-42C4-A350-29CBC301530E}" type="parTrans" cxnId="{7C6AC9D7-CE23-4498-8601-78336ACEF14B}">
      <dgm:prSet/>
      <dgm:spPr/>
      <dgm:t>
        <a:bodyPr/>
        <a:lstStyle/>
        <a:p>
          <a:endParaRPr lang="en-US"/>
        </a:p>
      </dgm:t>
    </dgm:pt>
    <dgm:pt modelId="{46726F44-837B-4AC1-A562-88FC1422A208}" type="sibTrans" cxnId="{7C6AC9D7-CE23-4498-8601-78336ACEF14B}">
      <dgm:prSet/>
      <dgm:spPr/>
      <dgm:t>
        <a:bodyPr/>
        <a:lstStyle/>
        <a:p>
          <a:endParaRPr lang="en-US"/>
        </a:p>
      </dgm:t>
    </dgm:pt>
    <dgm:pt modelId="{48471B55-48DA-4C5F-B798-F6F16256379A}">
      <dgm:prSet phldrT="[Text]"/>
      <dgm:spPr/>
      <dgm:t>
        <a:bodyPr/>
        <a:lstStyle/>
        <a:p>
          <a:pPr>
            <a:buFont typeface="+mj-lt"/>
            <a:buAutoNum type="alphaLcPeriod"/>
          </a:pPr>
          <a:r>
            <a:rPr lang="en-US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Actively looking for and correcting hazards</a:t>
          </a:r>
          <a:endParaRPr lang="en-US" dirty="0"/>
        </a:p>
      </dgm:t>
    </dgm:pt>
    <dgm:pt modelId="{A86953AD-4DD0-4C44-B974-F99CFC034504}" type="parTrans" cxnId="{8BB2D964-752B-4B25-B88E-A5A925750FF5}">
      <dgm:prSet/>
      <dgm:spPr/>
      <dgm:t>
        <a:bodyPr/>
        <a:lstStyle/>
        <a:p>
          <a:endParaRPr lang="en-US"/>
        </a:p>
      </dgm:t>
    </dgm:pt>
    <dgm:pt modelId="{C68C424D-753B-4569-87AE-BE586C25751C}" type="sibTrans" cxnId="{8BB2D964-752B-4B25-B88E-A5A925750FF5}">
      <dgm:prSet/>
      <dgm:spPr/>
      <dgm:t>
        <a:bodyPr/>
        <a:lstStyle/>
        <a:p>
          <a:endParaRPr lang="en-US"/>
        </a:p>
      </dgm:t>
    </dgm:pt>
    <dgm:pt modelId="{50AE0FDA-1127-4F34-9B6B-A4F0C83FA92D}">
      <dgm:prSet phldrT="[Text]"/>
      <dgm:spPr/>
      <dgm:t>
        <a:bodyPr/>
        <a:lstStyle/>
        <a:p>
          <a:pPr>
            <a:buFont typeface="+mj-lt"/>
            <a:buAutoNum type="alphaLcPeriod"/>
          </a:pPr>
          <a:r>
            <a:rPr lang="en-US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Addressing employee safety concerns</a:t>
          </a:r>
          <a:endParaRPr lang="en-US" dirty="0"/>
        </a:p>
      </dgm:t>
    </dgm:pt>
    <dgm:pt modelId="{FBDCF52B-4924-4D0B-9F69-5C16FFEC2692}" type="parTrans" cxnId="{0B8E0581-45D8-4D2C-BA4C-33B63ECFB609}">
      <dgm:prSet/>
      <dgm:spPr/>
      <dgm:t>
        <a:bodyPr/>
        <a:lstStyle/>
        <a:p>
          <a:endParaRPr lang="en-US"/>
        </a:p>
      </dgm:t>
    </dgm:pt>
    <dgm:pt modelId="{EC7FE5BA-8818-437F-929D-9139B18E7BB9}" type="sibTrans" cxnId="{0B8E0581-45D8-4D2C-BA4C-33B63ECFB609}">
      <dgm:prSet/>
      <dgm:spPr/>
      <dgm:t>
        <a:bodyPr/>
        <a:lstStyle/>
        <a:p>
          <a:endParaRPr lang="en-US"/>
        </a:p>
      </dgm:t>
    </dgm:pt>
    <dgm:pt modelId="{9DB030AD-9073-4077-82F1-B10BF8393CEA}" type="pres">
      <dgm:prSet presAssocID="{05D13649-375A-44D7-9E26-5B941BDEB4CD}" presName="linearFlow" presStyleCnt="0">
        <dgm:presLayoutVars>
          <dgm:dir/>
          <dgm:resizeHandles val="exact"/>
        </dgm:presLayoutVars>
      </dgm:prSet>
      <dgm:spPr/>
    </dgm:pt>
    <dgm:pt modelId="{B5BDABA4-C621-46E9-8252-4211E19FD8B4}" type="pres">
      <dgm:prSet presAssocID="{AAA07701-A90C-48FD-919C-BDE1A9D9EBCE}" presName="comp" presStyleCnt="0"/>
      <dgm:spPr/>
    </dgm:pt>
    <dgm:pt modelId="{974D1E84-40C1-487D-AB36-6954169FC3FA}" type="pres">
      <dgm:prSet presAssocID="{AAA07701-A90C-48FD-919C-BDE1A9D9EBCE}" presName="rect2" presStyleLbl="node1" presStyleIdx="0" presStyleCnt="4">
        <dgm:presLayoutVars>
          <dgm:bulletEnabled val="1"/>
        </dgm:presLayoutVars>
      </dgm:prSet>
      <dgm:spPr/>
    </dgm:pt>
    <dgm:pt modelId="{B8F3EDDD-8723-42F2-94CA-18BC161278BD}" type="pres">
      <dgm:prSet presAssocID="{AAA07701-A90C-48FD-919C-BDE1A9D9EBCE}" presName="rect1" presStyleLbl="ln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1000" r="-1000"/>
          </a:stretch>
        </a:blipFill>
      </dgm:spPr>
      <dgm:extLst>
        <a:ext uri="{E40237B7-FDA0-4F09-8148-C483321AD2D9}">
          <dgm14:cNvPr xmlns:dgm14="http://schemas.microsoft.com/office/drawing/2010/diagram" id="0" name="" descr="Classroom with solid fill"/>
        </a:ext>
      </dgm:extLst>
    </dgm:pt>
    <dgm:pt modelId="{D77D0F9B-20EF-4240-B2AF-815AB4787668}" type="pres">
      <dgm:prSet presAssocID="{FFFA7168-D935-4F3F-B50F-72431197DDDD}" presName="sibTrans" presStyleCnt="0"/>
      <dgm:spPr/>
    </dgm:pt>
    <dgm:pt modelId="{A1A8A5B7-AAC6-42C7-9FB0-CFB0DC9A3562}" type="pres">
      <dgm:prSet presAssocID="{63A81F47-574D-4257-B9F2-6F224C2B3D8D}" presName="comp" presStyleCnt="0"/>
      <dgm:spPr/>
    </dgm:pt>
    <dgm:pt modelId="{CEB2954D-A30F-4A20-AED2-E25E37F5D97B}" type="pres">
      <dgm:prSet presAssocID="{63A81F47-574D-4257-B9F2-6F224C2B3D8D}" presName="rect2" presStyleLbl="node1" presStyleIdx="1" presStyleCnt="4">
        <dgm:presLayoutVars>
          <dgm:bulletEnabled val="1"/>
        </dgm:presLayoutVars>
      </dgm:prSet>
      <dgm:spPr/>
    </dgm:pt>
    <dgm:pt modelId="{68B21461-2AB7-4E4C-842D-B28E04430B34}" type="pres">
      <dgm:prSet presAssocID="{63A81F47-574D-4257-B9F2-6F224C2B3D8D}" presName="rect1" presStyleLbl="ln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1000" r="-1000"/>
          </a:stretch>
        </a:blipFill>
      </dgm:spPr>
      <dgm:extLst>
        <a:ext uri="{E40237B7-FDA0-4F09-8148-C483321AD2D9}">
          <dgm14:cNvPr xmlns:dgm14="http://schemas.microsoft.com/office/drawing/2010/diagram" id="0" name="" descr="Gavel with solid fill"/>
        </a:ext>
      </dgm:extLst>
    </dgm:pt>
    <dgm:pt modelId="{2CA4224F-C4DC-4452-95DE-D53731BEC1D3}" type="pres">
      <dgm:prSet presAssocID="{46726F44-837B-4AC1-A562-88FC1422A208}" presName="sibTrans" presStyleCnt="0"/>
      <dgm:spPr/>
    </dgm:pt>
    <dgm:pt modelId="{6DD7B0A4-F548-405D-BEE9-3A3C584DCCB3}" type="pres">
      <dgm:prSet presAssocID="{48471B55-48DA-4C5F-B798-F6F16256379A}" presName="comp" presStyleCnt="0"/>
      <dgm:spPr/>
    </dgm:pt>
    <dgm:pt modelId="{45A3A3B0-C370-4BB2-A332-37CA7D5E8F81}" type="pres">
      <dgm:prSet presAssocID="{48471B55-48DA-4C5F-B798-F6F16256379A}" presName="rect2" presStyleLbl="node1" presStyleIdx="2" presStyleCnt="4">
        <dgm:presLayoutVars>
          <dgm:bulletEnabled val="1"/>
        </dgm:presLayoutVars>
      </dgm:prSet>
      <dgm:spPr/>
    </dgm:pt>
    <dgm:pt modelId="{BB9D95AA-5B92-4525-93C5-DECD1891E15E}" type="pres">
      <dgm:prSet presAssocID="{48471B55-48DA-4C5F-B798-F6F16256379A}" presName="rect1" presStyleLbl="ln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1000" r="-1000"/>
          </a:stretch>
        </a:blipFill>
      </dgm:spPr>
      <dgm:extLst>
        <a:ext uri="{E40237B7-FDA0-4F09-8148-C483321AD2D9}">
          <dgm14:cNvPr xmlns:dgm14="http://schemas.microsoft.com/office/drawing/2010/diagram" id="0" name="" descr="Checklist with solid fill"/>
        </a:ext>
      </dgm:extLst>
    </dgm:pt>
    <dgm:pt modelId="{03C8F9A3-09D7-4588-A415-2494104466A2}" type="pres">
      <dgm:prSet presAssocID="{C68C424D-753B-4569-87AE-BE586C25751C}" presName="sibTrans" presStyleCnt="0"/>
      <dgm:spPr/>
    </dgm:pt>
    <dgm:pt modelId="{3BA37DB7-B3FB-44A5-87C8-D6E91046FB79}" type="pres">
      <dgm:prSet presAssocID="{50AE0FDA-1127-4F34-9B6B-A4F0C83FA92D}" presName="comp" presStyleCnt="0"/>
      <dgm:spPr/>
    </dgm:pt>
    <dgm:pt modelId="{050C867B-D5F7-4DE6-A9EB-E6950A17A6ED}" type="pres">
      <dgm:prSet presAssocID="{50AE0FDA-1127-4F34-9B6B-A4F0C83FA92D}" presName="rect2" presStyleLbl="node1" presStyleIdx="3" presStyleCnt="4">
        <dgm:presLayoutVars>
          <dgm:bulletEnabled val="1"/>
        </dgm:presLayoutVars>
      </dgm:prSet>
      <dgm:spPr/>
    </dgm:pt>
    <dgm:pt modelId="{B21A003A-F142-4A2A-A1FD-605F1104C34E}" type="pres">
      <dgm:prSet presAssocID="{50AE0FDA-1127-4F34-9B6B-A4F0C83FA92D}" presName="rect1" presStyleLbl="ln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l="-1000" r="-1000"/>
          </a:stretch>
        </a:blipFill>
      </dgm:spPr>
      <dgm:extLst>
        <a:ext uri="{E40237B7-FDA0-4F09-8148-C483321AD2D9}">
          <dgm14:cNvPr xmlns:dgm14="http://schemas.microsoft.com/office/drawing/2010/diagram" id="0" name="" descr="Group brainstorm with solid fill"/>
        </a:ext>
      </dgm:extLst>
    </dgm:pt>
  </dgm:ptLst>
  <dgm:cxnLst>
    <dgm:cxn modelId="{AA591901-8B09-4DF1-9900-DBE8791389FC}" type="presOf" srcId="{AAA07701-A90C-48FD-919C-BDE1A9D9EBCE}" destId="{974D1E84-40C1-487D-AB36-6954169FC3FA}" srcOrd="0" destOrd="0" presId="urn:microsoft.com/office/officeart/2008/layout/AlternatingPictureBlocks"/>
    <dgm:cxn modelId="{64DC4915-70D8-4E96-A1BF-6BD24ADD01C9}" type="presOf" srcId="{63A81F47-574D-4257-B9F2-6F224C2B3D8D}" destId="{CEB2954D-A30F-4A20-AED2-E25E37F5D97B}" srcOrd="0" destOrd="0" presId="urn:microsoft.com/office/officeart/2008/layout/AlternatingPictureBlocks"/>
    <dgm:cxn modelId="{8BB2D964-752B-4B25-B88E-A5A925750FF5}" srcId="{05D13649-375A-44D7-9E26-5B941BDEB4CD}" destId="{48471B55-48DA-4C5F-B798-F6F16256379A}" srcOrd="2" destOrd="0" parTransId="{A86953AD-4DD0-4C44-B974-F99CFC034504}" sibTransId="{C68C424D-753B-4569-87AE-BE586C25751C}"/>
    <dgm:cxn modelId="{9E8E3145-0142-482B-A117-79C75176ACB3}" type="presOf" srcId="{50AE0FDA-1127-4F34-9B6B-A4F0C83FA92D}" destId="{050C867B-D5F7-4DE6-A9EB-E6950A17A6ED}" srcOrd="0" destOrd="0" presId="urn:microsoft.com/office/officeart/2008/layout/AlternatingPictureBlocks"/>
    <dgm:cxn modelId="{6C14D97B-CD0C-45F2-BBDA-8644D962096D}" type="presOf" srcId="{48471B55-48DA-4C5F-B798-F6F16256379A}" destId="{45A3A3B0-C370-4BB2-A332-37CA7D5E8F81}" srcOrd="0" destOrd="0" presId="urn:microsoft.com/office/officeart/2008/layout/AlternatingPictureBlocks"/>
    <dgm:cxn modelId="{0B8E0581-45D8-4D2C-BA4C-33B63ECFB609}" srcId="{05D13649-375A-44D7-9E26-5B941BDEB4CD}" destId="{50AE0FDA-1127-4F34-9B6B-A4F0C83FA92D}" srcOrd="3" destOrd="0" parTransId="{FBDCF52B-4924-4D0B-9F69-5C16FFEC2692}" sibTransId="{EC7FE5BA-8818-437F-929D-9139B18E7BB9}"/>
    <dgm:cxn modelId="{42202481-D011-4960-800B-68C9A114CBEC}" srcId="{05D13649-375A-44D7-9E26-5B941BDEB4CD}" destId="{AAA07701-A90C-48FD-919C-BDE1A9D9EBCE}" srcOrd="0" destOrd="0" parTransId="{046FCA02-7C57-46BE-BA4D-4AACBCE03CD3}" sibTransId="{FFFA7168-D935-4F3F-B50F-72431197DDDD}"/>
    <dgm:cxn modelId="{7C6AC9D7-CE23-4498-8601-78336ACEF14B}" srcId="{05D13649-375A-44D7-9E26-5B941BDEB4CD}" destId="{63A81F47-574D-4257-B9F2-6F224C2B3D8D}" srcOrd="1" destOrd="0" parTransId="{3281C236-2EC4-42C4-A350-29CBC301530E}" sibTransId="{46726F44-837B-4AC1-A562-88FC1422A208}"/>
    <dgm:cxn modelId="{2E6EC4FE-2B17-46A3-B6EA-166BFC31E41B}" type="presOf" srcId="{05D13649-375A-44D7-9E26-5B941BDEB4CD}" destId="{9DB030AD-9073-4077-82F1-B10BF8393CEA}" srcOrd="0" destOrd="0" presId="urn:microsoft.com/office/officeart/2008/layout/AlternatingPictureBlocks"/>
    <dgm:cxn modelId="{C1A12D54-F024-4CA7-A8B5-57406E754784}" type="presParOf" srcId="{9DB030AD-9073-4077-82F1-B10BF8393CEA}" destId="{B5BDABA4-C621-46E9-8252-4211E19FD8B4}" srcOrd="0" destOrd="0" presId="urn:microsoft.com/office/officeart/2008/layout/AlternatingPictureBlocks"/>
    <dgm:cxn modelId="{D0F5FC10-DA28-4008-AD14-5E612B826BE2}" type="presParOf" srcId="{B5BDABA4-C621-46E9-8252-4211E19FD8B4}" destId="{974D1E84-40C1-487D-AB36-6954169FC3FA}" srcOrd="0" destOrd="0" presId="urn:microsoft.com/office/officeart/2008/layout/AlternatingPictureBlocks"/>
    <dgm:cxn modelId="{88E25D4E-1E08-4861-9804-8081BB82D37A}" type="presParOf" srcId="{B5BDABA4-C621-46E9-8252-4211E19FD8B4}" destId="{B8F3EDDD-8723-42F2-94CA-18BC161278BD}" srcOrd="1" destOrd="0" presId="urn:microsoft.com/office/officeart/2008/layout/AlternatingPictureBlocks"/>
    <dgm:cxn modelId="{85A95D0F-1619-41C5-9C8B-AF36503FACDB}" type="presParOf" srcId="{9DB030AD-9073-4077-82F1-B10BF8393CEA}" destId="{D77D0F9B-20EF-4240-B2AF-815AB4787668}" srcOrd="1" destOrd="0" presId="urn:microsoft.com/office/officeart/2008/layout/AlternatingPictureBlocks"/>
    <dgm:cxn modelId="{5E625114-660E-4E09-82B9-BBAAB81955B4}" type="presParOf" srcId="{9DB030AD-9073-4077-82F1-B10BF8393CEA}" destId="{A1A8A5B7-AAC6-42C7-9FB0-CFB0DC9A3562}" srcOrd="2" destOrd="0" presId="urn:microsoft.com/office/officeart/2008/layout/AlternatingPictureBlocks"/>
    <dgm:cxn modelId="{39D74398-04DA-4CBB-B83E-DA9C53E3428C}" type="presParOf" srcId="{A1A8A5B7-AAC6-42C7-9FB0-CFB0DC9A3562}" destId="{CEB2954D-A30F-4A20-AED2-E25E37F5D97B}" srcOrd="0" destOrd="0" presId="urn:microsoft.com/office/officeart/2008/layout/AlternatingPictureBlocks"/>
    <dgm:cxn modelId="{558C09F7-9E5D-4045-81A4-8D0C94F7D894}" type="presParOf" srcId="{A1A8A5B7-AAC6-42C7-9FB0-CFB0DC9A3562}" destId="{68B21461-2AB7-4E4C-842D-B28E04430B34}" srcOrd="1" destOrd="0" presId="urn:microsoft.com/office/officeart/2008/layout/AlternatingPictureBlocks"/>
    <dgm:cxn modelId="{A7867CE6-FEC9-4F6C-B69F-AD41918ADC91}" type="presParOf" srcId="{9DB030AD-9073-4077-82F1-B10BF8393CEA}" destId="{2CA4224F-C4DC-4452-95DE-D53731BEC1D3}" srcOrd="3" destOrd="0" presId="urn:microsoft.com/office/officeart/2008/layout/AlternatingPictureBlocks"/>
    <dgm:cxn modelId="{79F7C12F-A458-46DD-837E-6BCAA8F108D5}" type="presParOf" srcId="{9DB030AD-9073-4077-82F1-B10BF8393CEA}" destId="{6DD7B0A4-F548-405D-BEE9-3A3C584DCCB3}" srcOrd="4" destOrd="0" presId="urn:microsoft.com/office/officeart/2008/layout/AlternatingPictureBlocks"/>
    <dgm:cxn modelId="{3ABD0D4C-ABF7-4D6F-802A-8A01CEC8900E}" type="presParOf" srcId="{6DD7B0A4-F548-405D-BEE9-3A3C584DCCB3}" destId="{45A3A3B0-C370-4BB2-A332-37CA7D5E8F81}" srcOrd="0" destOrd="0" presId="urn:microsoft.com/office/officeart/2008/layout/AlternatingPictureBlocks"/>
    <dgm:cxn modelId="{9CBCDB7C-E47A-4D0A-AC7D-138465A8868D}" type="presParOf" srcId="{6DD7B0A4-F548-405D-BEE9-3A3C584DCCB3}" destId="{BB9D95AA-5B92-4525-93C5-DECD1891E15E}" srcOrd="1" destOrd="0" presId="urn:microsoft.com/office/officeart/2008/layout/AlternatingPictureBlocks"/>
    <dgm:cxn modelId="{52F8780A-F7FA-4027-8D6A-D430D6847714}" type="presParOf" srcId="{9DB030AD-9073-4077-82F1-B10BF8393CEA}" destId="{03C8F9A3-09D7-4588-A415-2494104466A2}" srcOrd="5" destOrd="0" presId="urn:microsoft.com/office/officeart/2008/layout/AlternatingPictureBlocks"/>
    <dgm:cxn modelId="{994FBB8E-33F7-46D5-AC96-5B36FBC3669C}" type="presParOf" srcId="{9DB030AD-9073-4077-82F1-B10BF8393CEA}" destId="{3BA37DB7-B3FB-44A5-87C8-D6E91046FB79}" srcOrd="6" destOrd="0" presId="urn:microsoft.com/office/officeart/2008/layout/AlternatingPictureBlocks"/>
    <dgm:cxn modelId="{49ADF655-2C30-4449-A003-81A6394BF9F3}" type="presParOf" srcId="{3BA37DB7-B3FB-44A5-87C8-D6E91046FB79}" destId="{050C867B-D5F7-4DE6-A9EB-E6950A17A6ED}" srcOrd="0" destOrd="0" presId="urn:microsoft.com/office/officeart/2008/layout/AlternatingPictureBlocks"/>
    <dgm:cxn modelId="{B96C0003-C724-4C7C-ABAF-3A48B292AE37}" type="presParOf" srcId="{3BA37DB7-B3FB-44A5-87C8-D6E91046FB79}" destId="{B21A003A-F142-4A2A-A1FD-605F1104C34E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5D13649-375A-44D7-9E26-5B941BDEB4CD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2_1" csCatId="accent2" phldr="1"/>
      <dgm:spPr/>
    </dgm:pt>
    <dgm:pt modelId="{AAA07701-A90C-48FD-919C-BDE1A9D9EBCE}">
      <dgm:prSet phldrT="[Text]" custT="1"/>
      <dgm:spPr/>
      <dgm:t>
        <a:bodyPr/>
        <a:lstStyle/>
        <a:p>
          <a:pPr>
            <a:buFont typeface="+mj-lt"/>
            <a:buAutoNum type="alphaLcPeriod"/>
          </a:pPr>
          <a:r>
            <a:rPr lang="en-US" sz="16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Training …</a:t>
          </a:r>
        </a:p>
        <a:p>
          <a:pPr>
            <a:buFont typeface="+mj-lt"/>
            <a:buAutoNum type="alphaLcPeriod"/>
          </a:pPr>
          <a:r>
            <a:rPr lang="en-US" sz="2000" dirty="0">
              <a:solidFill>
                <a:srgbClr val="AA182C"/>
              </a:solidFill>
              <a:effectLst/>
              <a:latin typeface="Aptos" panose="020B0004020202020204" pitchFamily="34" charset="0"/>
              <a:cs typeface="Times New Roman" panose="02020603050405020304" pitchFamily="18" charset="0"/>
            </a:rPr>
            <a:t>To understand the hazards and controls for workplace violence</a:t>
          </a:r>
          <a:endParaRPr lang="en-US" sz="2000" dirty="0">
            <a:solidFill>
              <a:srgbClr val="AA182C"/>
            </a:solidFill>
          </a:endParaRPr>
        </a:p>
      </dgm:t>
    </dgm:pt>
    <dgm:pt modelId="{046FCA02-7C57-46BE-BA4D-4AACBCE03CD3}" type="parTrans" cxnId="{42202481-D011-4960-800B-68C9A114CBEC}">
      <dgm:prSet/>
      <dgm:spPr/>
      <dgm:t>
        <a:bodyPr/>
        <a:lstStyle/>
        <a:p>
          <a:endParaRPr lang="en-US"/>
        </a:p>
      </dgm:t>
    </dgm:pt>
    <dgm:pt modelId="{FFFA7168-D935-4F3F-B50F-72431197DDDD}" type="sibTrans" cxnId="{42202481-D011-4960-800B-68C9A114CBEC}">
      <dgm:prSet/>
      <dgm:spPr/>
      <dgm:t>
        <a:bodyPr/>
        <a:lstStyle/>
        <a:p>
          <a:endParaRPr lang="en-US"/>
        </a:p>
      </dgm:t>
    </dgm:pt>
    <dgm:pt modelId="{63A81F47-574D-4257-B9F2-6F224C2B3D8D}">
      <dgm:prSet phldrT="[Text]" custT="1"/>
      <dgm:spPr/>
      <dgm:t>
        <a:bodyPr/>
        <a:lstStyle/>
        <a:p>
          <a:pPr>
            <a:buFont typeface="+mj-lt"/>
            <a:buAutoNum type="alphaLcPeriod"/>
          </a:pPr>
          <a:r>
            <a:rPr lang="en-US" sz="16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Enforcing…</a:t>
          </a:r>
        </a:p>
        <a:p>
          <a:pPr>
            <a:buFont typeface="+mj-lt"/>
            <a:buAutoNum type="alphaLcPeriod"/>
          </a:pPr>
          <a:r>
            <a:rPr lang="en-US" sz="2000" dirty="0">
              <a:solidFill>
                <a:srgbClr val="AA182C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Your WVPP and all associated BP, AP, AR</a:t>
          </a:r>
          <a:endParaRPr lang="en-US" sz="2000" dirty="0">
            <a:solidFill>
              <a:srgbClr val="AA182C"/>
            </a:solidFill>
          </a:endParaRPr>
        </a:p>
      </dgm:t>
    </dgm:pt>
    <dgm:pt modelId="{3281C236-2EC4-42C4-A350-29CBC301530E}" type="parTrans" cxnId="{7C6AC9D7-CE23-4498-8601-78336ACEF14B}">
      <dgm:prSet/>
      <dgm:spPr/>
      <dgm:t>
        <a:bodyPr/>
        <a:lstStyle/>
        <a:p>
          <a:endParaRPr lang="en-US"/>
        </a:p>
      </dgm:t>
    </dgm:pt>
    <dgm:pt modelId="{46726F44-837B-4AC1-A562-88FC1422A208}" type="sibTrans" cxnId="{7C6AC9D7-CE23-4498-8601-78336ACEF14B}">
      <dgm:prSet/>
      <dgm:spPr/>
      <dgm:t>
        <a:bodyPr/>
        <a:lstStyle/>
        <a:p>
          <a:endParaRPr lang="en-US"/>
        </a:p>
      </dgm:t>
    </dgm:pt>
    <dgm:pt modelId="{48471B55-48DA-4C5F-B798-F6F16256379A}">
      <dgm:prSet phldrT="[Text]" custT="1"/>
      <dgm:spPr/>
      <dgm:t>
        <a:bodyPr/>
        <a:lstStyle/>
        <a:p>
          <a:pPr>
            <a:buFont typeface="+mj-lt"/>
            <a:buAutoNum type="alphaLcPeriod"/>
          </a:pPr>
          <a:r>
            <a:rPr lang="en-US" sz="16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Actively looking for and correcting hazards…</a:t>
          </a:r>
        </a:p>
        <a:p>
          <a:pPr>
            <a:buFont typeface="+mj-lt"/>
            <a:buAutoNum type="alphaLcPeriod"/>
          </a:pPr>
          <a:r>
            <a:rPr lang="en-US" sz="2000" dirty="0">
              <a:solidFill>
                <a:srgbClr val="AA182C"/>
              </a:solidFill>
              <a:effectLst/>
              <a:latin typeface="Aptos" panose="020B0004020202020204" pitchFamily="34" charset="0"/>
              <a:cs typeface="Times New Roman" panose="02020603050405020304" pitchFamily="18" charset="0"/>
            </a:rPr>
            <a:t>And communicate those up and down</a:t>
          </a:r>
          <a:endParaRPr lang="en-US" sz="2000" dirty="0">
            <a:solidFill>
              <a:srgbClr val="AA182C"/>
            </a:solidFill>
          </a:endParaRPr>
        </a:p>
      </dgm:t>
    </dgm:pt>
    <dgm:pt modelId="{A86953AD-4DD0-4C44-B974-F99CFC034504}" type="parTrans" cxnId="{8BB2D964-752B-4B25-B88E-A5A925750FF5}">
      <dgm:prSet/>
      <dgm:spPr/>
      <dgm:t>
        <a:bodyPr/>
        <a:lstStyle/>
        <a:p>
          <a:endParaRPr lang="en-US"/>
        </a:p>
      </dgm:t>
    </dgm:pt>
    <dgm:pt modelId="{C68C424D-753B-4569-87AE-BE586C25751C}" type="sibTrans" cxnId="{8BB2D964-752B-4B25-B88E-A5A925750FF5}">
      <dgm:prSet/>
      <dgm:spPr/>
      <dgm:t>
        <a:bodyPr/>
        <a:lstStyle/>
        <a:p>
          <a:endParaRPr lang="en-US"/>
        </a:p>
      </dgm:t>
    </dgm:pt>
    <dgm:pt modelId="{50AE0FDA-1127-4F34-9B6B-A4F0C83FA92D}">
      <dgm:prSet phldrT="[Text]" custT="1"/>
      <dgm:spPr/>
      <dgm:t>
        <a:bodyPr/>
        <a:lstStyle/>
        <a:p>
          <a:pPr>
            <a:buFont typeface="+mj-lt"/>
            <a:buAutoNum type="alphaLcPeriod"/>
          </a:pPr>
          <a:r>
            <a:rPr lang="en-US" sz="16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Addressing employee safety concerns…</a:t>
          </a:r>
        </a:p>
        <a:p>
          <a:pPr>
            <a:buFont typeface="+mj-lt"/>
            <a:buAutoNum type="alphaLcPeriod"/>
          </a:pPr>
          <a:r>
            <a:rPr lang="en-US" sz="1800" dirty="0">
              <a:solidFill>
                <a:srgbClr val="AA182C"/>
              </a:solidFill>
            </a:rPr>
            <a:t>And communicate to the WVPP responsible person and participate in investigations as needed</a:t>
          </a:r>
        </a:p>
      </dgm:t>
    </dgm:pt>
    <dgm:pt modelId="{FBDCF52B-4924-4D0B-9F69-5C16FFEC2692}" type="parTrans" cxnId="{0B8E0581-45D8-4D2C-BA4C-33B63ECFB609}">
      <dgm:prSet/>
      <dgm:spPr/>
      <dgm:t>
        <a:bodyPr/>
        <a:lstStyle/>
        <a:p>
          <a:endParaRPr lang="en-US"/>
        </a:p>
      </dgm:t>
    </dgm:pt>
    <dgm:pt modelId="{EC7FE5BA-8818-437F-929D-9139B18E7BB9}" type="sibTrans" cxnId="{0B8E0581-45D8-4D2C-BA4C-33B63ECFB609}">
      <dgm:prSet/>
      <dgm:spPr/>
      <dgm:t>
        <a:bodyPr/>
        <a:lstStyle/>
        <a:p>
          <a:endParaRPr lang="en-US"/>
        </a:p>
      </dgm:t>
    </dgm:pt>
    <dgm:pt modelId="{9DB030AD-9073-4077-82F1-B10BF8393CEA}" type="pres">
      <dgm:prSet presAssocID="{05D13649-375A-44D7-9E26-5B941BDEB4CD}" presName="linearFlow" presStyleCnt="0">
        <dgm:presLayoutVars>
          <dgm:dir/>
          <dgm:resizeHandles val="exact"/>
        </dgm:presLayoutVars>
      </dgm:prSet>
      <dgm:spPr/>
    </dgm:pt>
    <dgm:pt modelId="{B5BDABA4-C621-46E9-8252-4211E19FD8B4}" type="pres">
      <dgm:prSet presAssocID="{AAA07701-A90C-48FD-919C-BDE1A9D9EBCE}" presName="comp" presStyleCnt="0"/>
      <dgm:spPr/>
    </dgm:pt>
    <dgm:pt modelId="{974D1E84-40C1-487D-AB36-6954169FC3FA}" type="pres">
      <dgm:prSet presAssocID="{AAA07701-A90C-48FD-919C-BDE1A9D9EBCE}" presName="rect2" presStyleLbl="node1" presStyleIdx="0" presStyleCnt="4" custScaleY="146788" custLinFactNeighborX="1493" custLinFactNeighborY="350">
        <dgm:presLayoutVars>
          <dgm:bulletEnabled val="1"/>
        </dgm:presLayoutVars>
      </dgm:prSet>
      <dgm:spPr/>
    </dgm:pt>
    <dgm:pt modelId="{B8F3EDDD-8723-42F2-94CA-18BC161278BD}" type="pres">
      <dgm:prSet presAssocID="{AAA07701-A90C-48FD-919C-BDE1A9D9EBCE}" presName="rect1" presStyleLbl="ln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1000" r="-1000"/>
          </a:stretch>
        </a:blipFill>
      </dgm:spPr>
      <dgm:extLst>
        <a:ext uri="{E40237B7-FDA0-4F09-8148-C483321AD2D9}">
          <dgm14:cNvPr xmlns:dgm14="http://schemas.microsoft.com/office/drawing/2010/diagram" id="0" name="" descr="Classroom with solid fill"/>
        </a:ext>
      </dgm:extLst>
    </dgm:pt>
    <dgm:pt modelId="{D77D0F9B-20EF-4240-B2AF-815AB4787668}" type="pres">
      <dgm:prSet presAssocID="{FFFA7168-D935-4F3F-B50F-72431197DDDD}" presName="sibTrans" presStyleCnt="0"/>
      <dgm:spPr/>
    </dgm:pt>
    <dgm:pt modelId="{A1A8A5B7-AAC6-42C7-9FB0-CFB0DC9A3562}" type="pres">
      <dgm:prSet presAssocID="{63A81F47-574D-4257-B9F2-6F224C2B3D8D}" presName="comp" presStyleCnt="0"/>
      <dgm:spPr/>
    </dgm:pt>
    <dgm:pt modelId="{CEB2954D-A30F-4A20-AED2-E25E37F5D97B}" type="pres">
      <dgm:prSet presAssocID="{63A81F47-574D-4257-B9F2-6F224C2B3D8D}" presName="rect2" presStyleLbl="node1" presStyleIdx="1" presStyleCnt="4" custLinFactNeighborY="-1150">
        <dgm:presLayoutVars>
          <dgm:bulletEnabled val="1"/>
        </dgm:presLayoutVars>
      </dgm:prSet>
      <dgm:spPr/>
    </dgm:pt>
    <dgm:pt modelId="{68B21461-2AB7-4E4C-842D-B28E04430B34}" type="pres">
      <dgm:prSet presAssocID="{63A81F47-574D-4257-B9F2-6F224C2B3D8D}" presName="rect1" presStyleLbl="ln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1000" r="-1000"/>
          </a:stretch>
        </a:blipFill>
      </dgm:spPr>
      <dgm:extLst>
        <a:ext uri="{E40237B7-FDA0-4F09-8148-C483321AD2D9}">
          <dgm14:cNvPr xmlns:dgm14="http://schemas.microsoft.com/office/drawing/2010/diagram" id="0" name="" descr="Gavel with solid fill"/>
        </a:ext>
      </dgm:extLst>
    </dgm:pt>
    <dgm:pt modelId="{2CA4224F-C4DC-4452-95DE-D53731BEC1D3}" type="pres">
      <dgm:prSet presAssocID="{46726F44-837B-4AC1-A562-88FC1422A208}" presName="sibTrans" presStyleCnt="0"/>
      <dgm:spPr/>
    </dgm:pt>
    <dgm:pt modelId="{6DD7B0A4-F548-405D-BEE9-3A3C584DCCB3}" type="pres">
      <dgm:prSet presAssocID="{48471B55-48DA-4C5F-B798-F6F16256379A}" presName="comp" presStyleCnt="0"/>
      <dgm:spPr/>
    </dgm:pt>
    <dgm:pt modelId="{45A3A3B0-C370-4BB2-A332-37CA7D5E8F81}" type="pres">
      <dgm:prSet presAssocID="{48471B55-48DA-4C5F-B798-F6F16256379A}" presName="rect2" presStyleLbl="node1" presStyleIdx="2" presStyleCnt="4">
        <dgm:presLayoutVars>
          <dgm:bulletEnabled val="1"/>
        </dgm:presLayoutVars>
      </dgm:prSet>
      <dgm:spPr/>
    </dgm:pt>
    <dgm:pt modelId="{BB9D95AA-5B92-4525-93C5-DECD1891E15E}" type="pres">
      <dgm:prSet presAssocID="{48471B55-48DA-4C5F-B798-F6F16256379A}" presName="rect1" presStyleLbl="ln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1000" r="-1000"/>
          </a:stretch>
        </a:blipFill>
      </dgm:spPr>
      <dgm:extLst>
        <a:ext uri="{E40237B7-FDA0-4F09-8148-C483321AD2D9}">
          <dgm14:cNvPr xmlns:dgm14="http://schemas.microsoft.com/office/drawing/2010/diagram" id="0" name="" descr="Checklist with solid fill"/>
        </a:ext>
      </dgm:extLst>
    </dgm:pt>
    <dgm:pt modelId="{03C8F9A3-09D7-4588-A415-2494104466A2}" type="pres">
      <dgm:prSet presAssocID="{C68C424D-753B-4569-87AE-BE586C25751C}" presName="sibTrans" presStyleCnt="0"/>
      <dgm:spPr/>
    </dgm:pt>
    <dgm:pt modelId="{3BA37DB7-B3FB-44A5-87C8-D6E91046FB79}" type="pres">
      <dgm:prSet presAssocID="{50AE0FDA-1127-4F34-9B6B-A4F0C83FA92D}" presName="comp" presStyleCnt="0"/>
      <dgm:spPr/>
    </dgm:pt>
    <dgm:pt modelId="{050C867B-D5F7-4DE6-A9EB-E6950A17A6ED}" type="pres">
      <dgm:prSet presAssocID="{50AE0FDA-1127-4F34-9B6B-A4F0C83FA92D}" presName="rect2" presStyleLbl="node1" presStyleIdx="3" presStyleCnt="4" custScaleY="151430">
        <dgm:presLayoutVars>
          <dgm:bulletEnabled val="1"/>
        </dgm:presLayoutVars>
      </dgm:prSet>
      <dgm:spPr/>
    </dgm:pt>
    <dgm:pt modelId="{B21A003A-F142-4A2A-A1FD-605F1104C34E}" type="pres">
      <dgm:prSet presAssocID="{50AE0FDA-1127-4F34-9B6B-A4F0C83FA92D}" presName="rect1" presStyleLbl="ln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l="-1000" r="-1000"/>
          </a:stretch>
        </a:blipFill>
      </dgm:spPr>
      <dgm:extLst>
        <a:ext uri="{E40237B7-FDA0-4F09-8148-C483321AD2D9}">
          <dgm14:cNvPr xmlns:dgm14="http://schemas.microsoft.com/office/drawing/2010/diagram" id="0" name="" descr="Group brainstorm with solid fill"/>
        </a:ext>
      </dgm:extLst>
    </dgm:pt>
  </dgm:ptLst>
  <dgm:cxnLst>
    <dgm:cxn modelId="{AA591901-8B09-4DF1-9900-DBE8791389FC}" type="presOf" srcId="{AAA07701-A90C-48FD-919C-BDE1A9D9EBCE}" destId="{974D1E84-40C1-487D-AB36-6954169FC3FA}" srcOrd="0" destOrd="0" presId="urn:microsoft.com/office/officeart/2008/layout/AlternatingPictureBlocks"/>
    <dgm:cxn modelId="{64DC4915-70D8-4E96-A1BF-6BD24ADD01C9}" type="presOf" srcId="{63A81F47-574D-4257-B9F2-6F224C2B3D8D}" destId="{CEB2954D-A30F-4A20-AED2-E25E37F5D97B}" srcOrd="0" destOrd="0" presId="urn:microsoft.com/office/officeart/2008/layout/AlternatingPictureBlocks"/>
    <dgm:cxn modelId="{8BB2D964-752B-4B25-B88E-A5A925750FF5}" srcId="{05D13649-375A-44D7-9E26-5B941BDEB4CD}" destId="{48471B55-48DA-4C5F-B798-F6F16256379A}" srcOrd="2" destOrd="0" parTransId="{A86953AD-4DD0-4C44-B974-F99CFC034504}" sibTransId="{C68C424D-753B-4569-87AE-BE586C25751C}"/>
    <dgm:cxn modelId="{9E8E3145-0142-482B-A117-79C75176ACB3}" type="presOf" srcId="{50AE0FDA-1127-4F34-9B6B-A4F0C83FA92D}" destId="{050C867B-D5F7-4DE6-A9EB-E6950A17A6ED}" srcOrd="0" destOrd="0" presId="urn:microsoft.com/office/officeart/2008/layout/AlternatingPictureBlocks"/>
    <dgm:cxn modelId="{6C14D97B-CD0C-45F2-BBDA-8644D962096D}" type="presOf" srcId="{48471B55-48DA-4C5F-B798-F6F16256379A}" destId="{45A3A3B0-C370-4BB2-A332-37CA7D5E8F81}" srcOrd="0" destOrd="0" presId="urn:microsoft.com/office/officeart/2008/layout/AlternatingPictureBlocks"/>
    <dgm:cxn modelId="{0B8E0581-45D8-4D2C-BA4C-33B63ECFB609}" srcId="{05D13649-375A-44D7-9E26-5B941BDEB4CD}" destId="{50AE0FDA-1127-4F34-9B6B-A4F0C83FA92D}" srcOrd="3" destOrd="0" parTransId="{FBDCF52B-4924-4D0B-9F69-5C16FFEC2692}" sibTransId="{EC7FE5BA-8818-437F-929D-9139B18E7BB9}"/>
    <dgm:cxn modelId="{42202481-D011-4960-800B-68C9A114CBEC}" srcId="{05D13649-375A-44D7-9E26-5B941BDEB4CD}" destId="{AAA07701-A90C-48FD-919C-BDE1A9D9EBCE}" srcOrd="0" destOrd="0" parTransId="{046FCA02-7C57-46BE-BA4D-4AACBCE03CD3}" sibTransId="{FFFA7168-D935-4F3F-B50F-72431197DDDD}"/>
    <dgm:cxn modelId="{7C6AC9D7-CE23-4498-8601-78336ACEF14B}" srcId="{05D13649-375A-44D7-9E26-5B941BDEB4CD}" destId="{63A81F47-574D-4257-B9F2-6F224C2B3D8D}" srcOrd="1" destOrd="0" parTransId="{3281C236-2EC4-42C4-A350-29CBC301530E}" sibTransId="{46726F44-837B-4AC1-A562-88FC1422A208}"/>
    <dgm:cxn modelId="{2E6EC4FE-2B17-46A3-B6EA-166BFC31E41B}" type="presOf" srcId="{05D13649-375A-44D7-9E26-5B941BDEB4CD}" destId="{9DB030AD-9073-4077-82F1-B10BF8393CEA}" srcOrd="0" destOrd="0" presId="urn:microsoft.com/office/officeart/2008/layout/AlternatingPictureBlocks"/>
    <dgm:cxn modelId="{C1A12D54-F024-4CA7-A8B5-57406E754784}" type="presParOf" srcId="{9DB030AD-9073-4077-82F1-B10BF8393CEA}" destId="{B5BDABA4-C621-46E9-8252-4211E19FD8B4}" srcOrd="0" destOrd="0" presId="urn:microsoft.com/office/officeart/2008/layout/AlternatingPictureBlocks"/>
    <dgm:cxn modelId="{D0F5FC10-DA28-4008-AD14-5E612B826BE2}" type="presParOf" srcId="{B5BDABA4-C621-46E9-8252-4211E19FD8B4}" destId="{974D1E84-40C1-487D-AB36-6954169FC3FA}" srcOrd="0" destOrd="0" presId="urn:microsoft.com/office/officeart/2008/layout/AlternatingPictureBlocks"/>
    <dgm:cxn modelId="{88E25D4E-1E08-4861-9804-8081BB82D37A}" type="presParOf" srcId="{B5BDABA4-C621-46E9-8252-4211E19FD8B4}" destId="{B8F3EDDD-8723-42F2-94CA-18BC161278BD}" srcOrd="1" destOrd="0" presId="urn:microsoft.com/office/officeart/2008/layout/AlternatingPictureBlocks"/>
    <dgm:cxn modelId="{85A95D0F-1619-41C5-9C8B-AF36503FACDB}" type="presParOf" srcId="{9DB030AD-9073-4077-82F1-B10BF8393CEA}" destId="{D77D0F9B-20EF-4240-B2AF-815AB4787668}" srcOrd="1" destOrd="0" presId="urn:microsoft.com/office/officeart/2008/layout/AlternatingPictureBlocks"/>
    <dgm:cxn modelId="{5E625114-660E-4E09-82B9-BBAAB81955B4}" type="presParOf" srcId="{9DB030AD-9073-4077-82F1-B10BF8393CEA}" destId="{A1A8A5B7-AAC6-42C7-9FB0-CFB0DC9A3562}" srcOrd="2" destOrd="0" presId="urn:microsoft.com/office/officeart/2008/layout/AlternatingPictureBlocks"/>
    <dgm:cxn modelId="{39D74398-04DA-4CBB-B83E-DA9C53E3428C}" type="presParOf" srcId="{A1A8A5B7-AAC6-42C7-9FB0-CFB0DC9A3562}" destId="{CEB2954D-A30F-4A20-AED2-E25E37F5D97B}" srcOrd="0" destOrd="0" presId="urn:microsoft.com/office/officeart/2008/layout/AlternatingPictureBlocks"/>
    <dgm:cxn modelId="{558C09F7-9E5D-4045-81A4-8D0C94F7D894}" type="presParOf" srcId="{A1A8A5B7-AAC6-42C7-9FB0-CFB0DC9A3562}" destId="{68B21461-2AB7-4E4C-842D-B28E04430B34}" srcOrd="1" destOrd="0" presId="urn:microsoft.com/office/officeart/2008/layout/AlternatingPictureBlocks"/>
    <dgm:cxn modelId="{A7867CE6-FEC9-4F6C-B69F-AD41918ADC91}" type="presParOf" srcId="{9DB030AD-9073-4077-82F1-B10BF8393CEA}" destId="{2CA4224F-C4DC-4452-95DE-D53731BEC1D3}" srcOrd="3" destOrd="0" presId="urn:microsoft.com/office/officeart/2008/layout/AlternatingPictureBlocks"/>
    <dgm:cxn modelId="{79F7C12F-A458-46DD-837E-6BCAA8F108D5}" type="presParOf" srcId="{9DB030AD-9073-4077-82F1-B10BF8393CEA}" destId="{6DD7B0A4-F548-405D-BEE9-3A3C584DCCB3}" srcOrd="4" destOrd="0" presId="urn:microsoft.com/office/officeart/2008/layout/AlternatingPictureBlocks"/>
    <dgm:cxn modelId="{3ABD0D4C-ABF7-4D6F-802A-8A01CEC8900E}" type="presParOf" srcId="{6DD7B0A4-F548-405D-BEE9-3A3C584DCCB3}" destId="{45A3A3B0-C370-4BB2-A332-37CA7D5E8F81}" srcOrd="0" destOrd="0" presId="urn:microsoft.com/office/officeart/2008/layout/AlternatingPictureBlocks"/>
    <dgm:cxn modelId="{9CBCDB7C-E47A-4D0A-AC7D-138465A8868D}" type="presParOf" srcId="{6DD7B0A4-F548-405D-BEE9-3A3C584DCCB3}" destId="{BB9D95AA-5B92-4525-93C5-DECD1891E15E}" srcOrd="1" destOrd="0" presId="urn:microsoft.com/office/officeart/2008/layout/AlternatingPictureBlocks"/>
    <dgm:cxn modelId="{52F8780A-F7FA-4027-8D6A-D430D6847714}" type="presParOf" srcId="{9DB030AD-9073-4077-82F1-B10BF8393CEA}" destId="{03C8F9A3-09D7-4588-A415-2494104466A2}" srcOrd="5" destOrd="0" presId="urn:microsoft.com/office/officeart/2008/layout/AlternatingPictureBlocks"/>
    <dgm:cxn modelId="{994FBB8E-33F7-46D5-AC96-5B36FBC3669C}" type="presParOf" srcId="{9DB030AD-9073-4077-82F1-B10BF8393CEA}" destId="{3BA37DB7-B3FB-44A5-87C8-D6E91046FB79}" srcOrd="6" destOrd="0" presId="urn:microsoft.com/office/officeart/2008/layout/AlternatingPictureBlocks"/>
    <dgm:cxn modelId="{49ADF655-2C30-4449-A003-81A6394BF9F3}" type="presParOf" srcId="{3BA37DB7-B3FB-44A5-87C8-D6E91046FB79}" destId="{050C867B-D5F7-4DE6-A9EB-E6950A17A6ED}" srcOrd="0" destOrd="0" presId="urn:microsoft.com/office/officeart/2008/layout/AlternatingPictureBlocks"/>
    <dgm:cxn modelId="{B96C0003-C724-4C7C-ABAF-3A48B292AE37}" type="presParOf" srcId="{3BA37DB7-B3FB-44A5-87C8-D6E91046FB79}" destId="{B21A003A-F142-4A2A-A1FD-605F1104C34E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392C6C6-92A8-4144-AACB-496ED9D79389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E76C6C5-9D55-443C-BB68-60329649F814}">
      <dgm:prSet phldrT="[Text]"/>
      <dgm:spPr>
        <a:solidFill>
          <a:srgbClr val="022A3D"/>
        </a:solidFill>
      </dgm:spPr>
      <dgm:t>
        <a:bodyPr/>
        <a:lstStyle/>
        <a:p>
          <a:r>
            <a:rPr lang="en-US" dirty="0">
              <a:latin typeface="Garamond" panose="02020404030301010803" pitchFamily="18" charset="0"/>
            </a:rPr>
            <a:t>Pre-Training</a:t>
          </a:r>
        </a:p>
      </dgm:t>
    </dgm:pt>
    <dgm:pt modelId="{8DCF2FA3-C0EF-44FC-BA45-2B45AA03C6F3}" type="parTrans" cxnId="{733A18C6-55F9-4E04-9970-1F7E5284A4BB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FB3637AC-74BE-4939-AC3D-49944D7A557F}" type="sibTrans" cxnId="{733A18C6-55F9-4E04-9970-1F7E5284A4BB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0820048E-7B40-41A0-916C-3F72F04A1C65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>
              <a:latin typeface="Garamond" panose="02020404030301010803" pitchFamily="18" charset="0"/>
              <a:ea typeface="Aptos" panose="020B0004020202020204" pitchFamily="34" charset="0"/>
              <a:cs typeface="Times New Roman" panose="02020603050405020304" pitchFamily="18" charset="0"/>
            </a:rPr>
            <a:t>Gap analysis on existing policies, procedures to make sure you’re addressing what you want managers to enforce</a:t>
          </a:r>
          <a:endParaRPr lang="en-US" dirty="0">
            <a:latin typeface="Garamond" panose="02020404030301010803" pitchFamily="18" charset="0"/>
          </a:endParaRPr>
        </a:p>
      </dgm:t>
    </dgm:pt>
    <dgm:pt modelId="{6E27DC34-C791-4EDF-BAE8-1C36D8F801E0}" type="parTrans" cxnId="{D379118C-4328-4AA9-8546-3C2D9DA23090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3EB5A7C4-46B6-4953-93D2-3BD6AB795C5E}" type="sibTrans" cxnId="{D379118C-4328-4AA9-8546-3C2D9DA23090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E18D9122-6776-462A-BD09-44B69BA3ECA4}" type="pres">
      <dgm:prSet presAssocID="{C392C6C6-92A8-4144-AACB-496ED9D79389}" presName="Name0" presStyleCnt="0">
        <dgm:presLayoutVars>
          <dgm:dir/>
          <dgm:animLvl val="lvl"/>
          <dgm:resizeHandles val="exact"/>
        </dgm:presLayoutVars>
      </dgm:prSet>
      <dgm:spPr/>
    </dgm:pt>
    <dgm:pt modelId="{E7AE78B5-9C11-4F7F-987E-4B96CCE10DC8}" type="pres">
      <dgm:prSet presAssocID="{6E76C6C5-9D55-443C-BB68-60329649F814}" presName="composite" presStyleCnt="0"/>
      <dgm:spPr/>
    </dgm:pt>
    <dgm:pt modelId="{24011AE2-FDB4-4D05-BB75-3940DEAE15ED}" type="pres">
      <dgm:prSet presAssocID="{6E76C6C5-9D55-443C-BB68-60329649F814}" presName="parTx" presStyleLbl="alignNode1" presStyleIdx="0" presStyleCnt="1" custLinFactNeighborX="23638" custLinFactNeighborY="-52900">
        <dgm:presLayoutVars>
          <dgm:chMax val="0"/>
          <dgm:chPref val="0"/>
          <dgm:bulletEnabled val="1"/>
        </dgm:presLayoutVars>
      </dgm:prSet>
      <dgm:spPr/>
    </dgm:pt>
    <dgm:pt modelId="{A54175D3-6759-42C1-A566-AD8BB57F65AB}" type="pres">
      <dgm:prSet presAssocID="{6E76C6C5-9D55-443C-BB68-60329649F814}" presName="desTx" presStyleLbl="alignAccFollowNode1" presStyleIdx="0" presStyleCnt="1" custLinFactNeighborY="-11252">
        <dgm:presLayoutVars>
          <dgm:bulletEnabled val="1"/>
        </dgm:presLayoutVars>
      </dgm:prSet>
      <dgm:spPr/>
    </dgm:pt>
  </dgm:ptLst>
  <dgm:cxnLst>
    <dgm:cxn modelId="{09F7430F-0304-4C47-AA29-777B1423E522}" type="presOf" srcId="{C392C6C6-92A8-4144-AACB-496ED9D79389}" destId="{E18D9122-6776-462A-BD09-44B69BA3ECA4}" srcOrd="0" destOrd="0" presId="urn:microsoft.com/office/officeart/2005/8/layout/hList1"/>
    <dgm:cxn modelId="{D4903D87-DB0B-410B-8609-42415CFF19CB}" type="presOf" srcId="{6E76C6C5-9D55-443C-BB68-60329649F814}" destId="{24011AE2-FDB4-4D05-BB75-3940DEAE15ED}" srcOrd="0" destOrd="0" presId="urn:microsoft.com/office/officeart/2005/8/layout/hList1"/>
    <dgm:cxn modelId="{D379118C-4328-4AA9-8546-3C2D9DA23090}" srcId="{6E76C6C5-9D55-443C-BB68-60329649F814}" destId="{0820048E-7B40-41A0-916C-3F72F04A1C65}" srcOrd="0" destOrd="0" parTransId="{6E27DC34-C791-4EDF-BAE8-1C36D8F801E0}" sibTransId="{3EB5A7C4-46B6-4953-93D2-3BD6AB795C5E}"/>
    <dgm:cxn modelId="{733A18C6-55F9-4E04-9970-1F7E5284A4BB}" srcId="{C392C6C6-92A8-4144-AACB-496ED9D79389}" destId="{6E76C6C5-9D55-443C-BB68-60329649F814}" srcOrd="0" destOrd="0" parTransId="{8DCF2FA3-C0EF-44FC-BA45-2B45AA03C6F3}" sibTransId="{FB3637AC-74BE-4939-AC3D-49944D7A557F}"/>
    <dgm:cxn modelId="{8F5D13F0-1593-4D9A-8072-0577586B79E3}" type="presOf" srcId="{0820048E-7B40-41A0-916C-3F72F04A1C65}" destId="{A54175D3-6759-42C1-A566-AD8BB57F65AB}" srcOrd="0" destOrd="0" presId="urn:microsoft.com/office/officeart/2005/8/layout/hList1"/>
    <dgm:cxn modelId="{6AB479CD-FFFC-46E5-AD7E-C468BD4C44C5}" type="presParOf" srcId="{E18D9122-6776-462A-BD09-44B69BA3ECA4}" destId="{E7AE78B5-9C11-4F7F-987E-4B96CCE10DC8}" srcOrd="0" destOrd="0" presId="urn:microsoft.com/office/officeart/2005/8/layout/hList1"/>
    <dgm:cxn modelId="{DF531578-8319-4B83-96F9-7826033BDD66}" type="presParOf" srcId="{E7AE78B5-9C11-4F7F-987E-4B96CCE10DC8}" destId="{24011AE2-FDB4-4D05-BB75-3940DEAE15ED}" srcOrd="0" destOrd="0" presId="urn:microsoft.com/office/officeart/2005/8/layout/hList1"/>
    <dgm:cxn modelId="{9991D4BF-21B4-430F-8BA4-C86E311011A0}" type="presParOf" srcId="{E7AE78B5-9C11-4F7F-987E-4B96CCE10DC8}" destId="{A54175D3-6759-42C1-A566-AD8BB57F65A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392C6C6-92A8-4144-AACB-496ED9D79389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E76C6C5-9D55-443C-BB68-60329649F814}">
      <dgm:prSet phldrT="[Text]"/>
      <dgm:spPr>
        <a:solidFill>
          <a:srgbClr val="022A3D"/>
        </a:solidFill>
      </dgm:spPr>
      <dgm:t>
        <a:bodyPr/>
        <a:lstStyle/>
        <a:p>
          <a:r>
            <a:rPr lang="en-US" dirty="0">
              <a:latin typeface="Garamond" panose="02020404030301010803" pitchFamily="18" charset="0"/>
            </a:rPr>
            <a:t>Training</a:t>
          </a:r>
        </a:p>
      </dgm:t>
    </dgm:pt>
    <dgm:pt modelId="{8DCF2FA3-C0EF-44FC-BA45-2B45AA03C6F3}" type="parTrans" cxnId="{733A18C6-55F9-4E04-9970-1F7E5284A4BB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FB3637AC-74BE-4939-AC3D-49944D7A557F}" type="sibTrans" cxnId="{733A18C6-55F9-4E04-9970-1F7E5284A4BB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0820048E-7B40-41A0-916C-3F72F04A1C65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>
              <a:effectLst/>
              <a:latin typeface="Garamond" panose="02020404030301010803" pitchFamily="18" charset="0"/>
              <a:ea typeface="Aptos" panose="020B0004020202020204" pitchFamily="34" charset="0"/>
              <a:cs typeface="Times New Roman" panose="02020603050405020304" pitchFamily="18" charset="0"/>
            </a:rPr>
            <a:t>On your IIPP and SB553 plan</a:t>
          </a:r>
          <a:endParaRPr lang="en-US" dirty="0">
            <a:latin typeface="Garamond" panose="02020404030301010803" pitchFamily="18" charset="0"/>
          </a:endParaRPr>
        </a:p>
      </dgm:t>
    </dgm:pt>
    <dgm:pt modelId="{6E27DC34-C791-4EDF-BAE8-1C36D8F801E0}" type="parTrans" cxnId="{D379118C-4328-4AA9-8546-3C2D9DA23090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3EB5A7C4-46B6-4953-93D2-3BD6AB795C5E}" type="sibTrans" cxnId="{D379118C-4328-4AA9-8546-3C2D9DA23090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7CFE7436-565A-433E-8CA3-6F4E1E3A8442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>
              <a:effectLst/>
              <a:latin typeface="Garamond" panose="02020404030301010803" pitchFamily="18" charset="0"/>
              <a:ea typeface="Aptos" panose="020B0004020202020204" pitchFamily="34" charset="0"/>
              <a:cs typeface="Times New Roman" panose="02020603050405020304" pitchFamily="18" charset="0"/>
            </a:rPr>
            <a:t>On Conflict de-escalation</a:t>
          </a:r>
          <a:endParaRPr lang="en-US" dirty="0">
            <a:latin typeface="Garamond" panose="02020404030301010803" pitchFamily="18" charset="0"/>
            <a:ea typeface="Aptos" panose="020B0004020202020204" pitchFamily="34" charset="0"/>
            <a:cs typeface="Times New Roman" panose="02020603050405020304" pitchFamily="18" charset="0"/>
          </a:endParaRPr>
        </a:p>
      </dgm:t>
    </dgm:pt>
    <dgm:pt modelId="{F462DD91-5B90-4B27-B2C5-BCA15739D499}" type="parTrans" cxnId="{B7807E68-D52F-4088-B430-DAE501670D9B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9D9AD160-BFBC-43B1-BE8A-228B0D9E6CB7}" type="sibTrans" cxnId="{B7807E68-D52F-4088-B430-DAE501670D9B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150E204F-4A6C-4DFE-AFC0-0EAD646A6C5B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>
              <a:effectLst/>
              <a:latin typeface="Garamond" panose="02020404030301010803" pitchFamily="18" charset="0"/>
              <a:ea typeface="Aptos" panose="020B0004020202020204" pitchFamily="34" charset="0"/>
              <a:cs typeface="Times New Roman" panose="02020603050405020304" pitchFamily="18" charset="0"/>
            </a:rPr>
            <a:t>On psychological safety in the workplace</a:t>
          </a:r>
        </a:p>
      </dgm:t>
    </dgm:pt>
    <dgm:pt modelId="{BAF22DA4-737A-441A-87D7-2388527E7257}" type="parTrans" cxnId="{325FE6FA-0D81-47FE-B757-B541DF5CC41A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3EB1A46C-01D7-41A9-9DAC-4AC18BB60EFC}" type="sibTrans" cxnId="{325FE6FA-0D81-47FE-B757-B541DF5CC41A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E18D9122-6776-462A-BD09-44B69BA3ECA4}" type="pres">
      <dgm:prSet presAssocID="{C392C6C6-92A8-4144-AACB-496ED9D79389}" presName="Name0" presStyleCnt="0">
        <dgm:presLayoutVars>
          <dgm:dir/>
          <dgm:animLvl val="lvl"/>
          <dgm:resizeHandles val="exact"/>
        </dgm:presLayoutVars>
      </dgm:prSet>
      <dgm:spPr/>
    </dgm:pt>
    <dgm:pt modelId="{E7AE78B5-9C11-4F7F-987E-4B96CCE10DC8}" type="pres">
      <dgm:prSet presAssocID="{6E76C6C5-9D55-443C-BB68-60329649F814}" presName="composite" presStyleCnt="0"/>
      <dgm:spPr/>
    </dgm:pt>
    <dgm:pt modelId="{24011AE2-FDB4-4D05-BB75-3940DEAE15ED}" type="pres">
      <dgm:prSet presAssocID="{6E76C6C5-9D55-443C-BB68-60329649F814}" presName="parTx" presStyleLbl="alignNode1" presStyleIdx="0" presStyleCnt="1" custLinFactNeighborY="-21749">
        <dgm:presLayoutVars>
          <dgm:chMax val="0"/>
          <dgm:chPref val="0"/>
          <dgm:bulletEnabled val="1"/>
        </dgm:presLayoutVars>
      </dgm:prSet>
      <dgm:spPr/>
    </dgm:pt>
    <dgm:pt modelId="{A54175D3-6759-42C1-A566-AD8BB57F65AB}" type="pres">
      <dgm:prSet presAssocID="{6E76C6C5-9D55-443C-BB68-60329649F814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09F7430F-0304-4C47-AA29-777B1423E522}" type="presOf" srcId="{C392C6C6-92A8-4144-AACB-496ED9D79389}" destId="{E18D9122-6776-462A-BD09-44B69BA3ECA4}" srcOrd="0" destOrd="0" presId="urn:microsoft.com/office/officeart/2005/8/layout/hList1"/>
    <dgm:cxn modelId="{9F87A113-6035-4474-9A0E-074923E96BCE}" type="presOf" srcId="{7CFE7436-565A-433E-8CA3-6F4E1E3A8442}" destId="{A54175D3-6759-42C1-A566-AD8BB57F65AB}" srcOrd="0" destOrd="1" presId="urn:microsoft.com/office/officeart/2005/8/layout/hList1"/>
    <dgm:cxn modelId="{B7807E68-D52F-4088-B430-DAE501670D9B}" srcId="{6E76C6C5-9D55-443C-BB68-60329649F814}" destId="{7CFE7436-565A-433E-8CA3-6F4E1E3A8442}" srcOrd="1" destOrd="0" parTransId="{F462DD91-5B90-4B27-B2C5-BCA15739D499}" sibTransId="{9D9AD160-BFBC-43B1-BE8A-228B0D9E6CB7}"/>
    <dgm:cxn modelId="{03934975-3C3E-4CD0-AFCB-1F912B5834C9}" type="presOf" srcId="{150E204F-4A6C-4DFE-AFC0-0EAD646A6C5B}" destId="{A54175D3-6759-42C1-A566-AD8BB57F65AB}" srcOrd="0" destOrd="2" presId="urn:microsoft.com/office/officeart/2005/8/layout/hList1"/>
    <dgm:cxn modelId="{D4903D87-DB0B-410B-8609-42415CFF19CB}" type="presOf" srcId="{6E76C6C5-9D55-443C-BB68-60329649F814}" destId="{24011AE2-FDB4-4D05-BB75-3940DEAE15ED}" srcOrd="0" destOrd="0" presId="urn:microsoft.com/office/officeart/2005/8/layout/hList1"/>
    <dgm:cxn modelId="{D379118C-4328-4AA9-8546-3C2D9DA23090}" srcId="{6E76C6C5-9D55-443C-BB68-60329649F814}" destId="{0820048E-7B40-41A0-916C-3F72F04A1C65}" srcOrd="0" destOrd="0" parTransId="{6E27DC34-C791-4EDF-BAE8-1C36D8F801E0}" sibTransId="{3EB5A7C4-46B6-4953-93D2-3BD6AB795C5E}"/>
    <dgm:cxn modelId="{733A18C6-55F9-4E04-9970-1F7E5284A4BB}" srcId="{C392C6C6-92A8-4144-AACB-496ED9D79389}" destId="{6E76C6C5-9D55-443C-BB68-60329649F814}" srcOrd="0" destOrd="0" parTransId="{8DCF2FA3-C0EF-44FC-BA45-2B45AA03C6F3}" sibTransId="{FB3637AC-74BE-4939-AC3D-49944D7A557F}"/>
    <dgm:cxn modelId="{8F5D13F0-1593-4D9A-8072-0577586B79E3}" type="presOf" srcId="{0820048E-7B40-41A0-916C-3F72F04A1C65}" destId="{A54175D3-6759-42C1-A566-AD8BB57F65AB}" srcOrd="0" destOrd="0" presId="urn:microsoft.com/office/officeart/2005/8/layout/hList1"/>
    <dgm:cxn modelId="{325FE6FA-0D81-47FE-B757-B541DF5CC41A}" srcId="{6E76C6C5-9D55-443C-BB68-60329649F814}" destId="{150E204F-4A6C-4DFE-AFC0-0EAD646A6C5B}" srcOrd="2" destOrd="0" parTransId="{BAF22DA4-737A-441A-87D7-2388527E7257}" sibTransId="{3EB1A46C-01D7-41A9-9DAC-4AC18BB60EFC}"/>
    <dgm:cxn modelId="{6AB479CD-FFFC-46E5-AD7E-C468BD4C44C5}" type="presParOf" srcId="{E18D9122-6776-462A-BD09-44B69BA3ECA4}" destId="{E7AE78B5-9C11-4F7F-987E-4B96CCE10DC8}" srcOrd="0" destOrd="0" presId="urn:microsoft.com/office/officeart/2005/8/layout/hList1"/>
    <dgm:cxn modelId="{DF531578-8319-4B83-96F9-7826033BDD66}" type="presParOf" srcId="{E7AE78B5-9C11-4F7F-987E-4B96CCE10DC8}" destId="{24011AE2-FDB4-4D05-BB75-3940DEAE15ED}" srcOrd="0" destOrd="0" presId="urn:microsoft.com/office/officeart/2005/8/layout/hList1"/>
    <dgm:cxn modelId="{9991D4BF-21B4-430F-8BA4-C86E311011A0}" type="presParOf" srcId="{E7AE78B5-9C11-4F7F-987E-4B96CCE10DC8}" destId="{A54175D3-6759-42C1-A566-AD8BB57F65A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3BD070D-123E-4814-A75D-D45AC02D54BF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D82B0818-E9A9-464B-99C1-C38F09C1C570}">
      <dgm:prSet phldrT="[Text]"/>
      <dgm:spPr/>
      <dgm:t>
        <a:bodyPr/>
        <a:lstStyle/>
        <a:p>
          <a:r>
            <a:rPr lang="en-US" dirty="0">
              <a:latin typeface="Garamond" panose="02020404030301010803" pitchFamily="18" charset="0"/>
            </a:rPr>
            <a:t>Health and Safety Committee (pre-COVID) &amp; the culture it established</a:t>
          </a:r>
        </a:p>
      </dgm:t>
    </dgm:pt>
    <dgm:pt modelId="{E084F78E-8C2B-4C80-B1B0-CA458051D90B}" type="parTrans" cxnId="{DC75C596-6865-4E52-9338-9EF0922FD01F}">
      <dgm:prSet/>
      <dgm:spPr/>
      <dgm:t>
        <a:bodyPr/>
        <a:lstStyle/>
        <a:p>
          <a:endParaRPr lang="en-US"/>
        </a:p>
      </dgm:t>
    </dgm:pt>
    <dgm:pt modelId="{F44E2CB0-BCEC-434A-9832-D6995908CC65}" type="sibTrans" cxnId="{DC75C596-6865-4E52-9338-9EF0922FD01F}">
      <dgm:prSet/>
      <dgm:spPr/>
      <dgm:t>
        <a:bodyPr/>
        <a:lstStyle/>
        <a:p>
          <a:endParaRPr lang="en-US"/>
        </a:p>
      </dgm:t>
    </dgm:pt>
    <dgm:pt modelId="{4297C067-7CF2-47CF-9730-B0AFFC3FBC1D}">
      <dgm:prSet/>
      <dgm:spPr/>
      <dgm:t>
        <a:bodyPr/>
        <a:lstStyle/>
        <a:p>
          <a:r>
            <a:rPr lang="en-US">
              <a:latin typeface="Garamond" panose="02020404030301010803" pitchFamily="18" charset="0"/>
            </a:rPr>
            <a:t>Employee Counseling Center</a:t>
          </a:r>
          <a:endParaRPr lang="en-US" dirty="0">
            <a:latin typeface="Garamond" panose="02020404030301010803" pitchFamily="18" charset="0"/>
          </a:endParaRPr>
        </a:p>
      </dgm:t>
    </dgm:pt>
    <dgm:pt modelId="{71CD268E-D27F-4D93-B323-4E2DE485310A}" type="parTrans" cxnId="{8725D8FD-371B-4410-BCEE-18D7EC3E0323}">
      <dgm:prSet/>
      <dgm:spPr/>
      <dgm:t>
        <a:bodyPr/>
        <a:lstStyle/>
        <a:p>
          <a:endParaRPr lang="en-US"/>
        </a:p>
      </dgm:t>
    </dgm:pt>
    <dgm:pt modelId="{5B465FC0-990A-4890-A3E3-9F5A669D9284}" type="sibTrans" cxnId="{8725D8FD-371B-4410-BCEE-18D7EC3E0323}">
      <dgm:prSet/>
      <dgm:spPr/>
      <dgm:t>
        <a:bodyPr/>
        <a:lstStyle/>
        <a:p>
          <a:endParaRPr lang="en-US"/>
        </a:p>
      </dgm:t>
    </dgm:pt>
    <dgm:pt modelId="{9011842C-5758-4556-AE19-4B8C04D73174}">
      <dgm:prSet/>
      <dgm:spPr/>
      <dgm:t>
        <a:bodyPr/>
        <a:lstStyle/>
        <a:p>
          <a:r>
            <a:rPr lang="en-US" dirty="0">
              <a:latin typeface="Garamond" panose="02020404030301010803" pitchFamily="18" charset="0"/>
            </a:rPr>
            <a:t>Fully staffed, on-campus during business hours</a:t>
          </a:r>
        </a:p>
      </dgm:t>
    </dgm:pt>
    <dgm:pt modelId="{C1562750-3D65-4649-AFCB-02D087F40B81}" type="parTrans" cxnId="{C8AEC106-7684-4F70-8C3A-6BE5DE4ACD5F}">
      <dgm:prSet/>
      <dgm:spPr/>
      <dgm:t>
        <a:bodyPr/>
        <a:lstStyle/>
        <a:p>
          <a:endParaRPr lang="en-US"/>
        </a:p>
      </dgm:t>
    </dgm:pt>
    <dgm:pt modelId="{5EA6455C-71E3-4A56-A5C9-1B70C80A50F6}" type="sibTrans" cxnId="{C8AEC106-7684-4F70-8C3A-6BE5DE4ACD5F}">
      <dgm:prSet/>
      <dgm:spPr/>
      <dgm:t>
        <a:bodyPr/>
        <a:lstStyle/>
        <a:p>
          <a:endParaRPr lang="en-US"/>
        </a:p>
      </dgm:t>
    </dgm:pt>
    <dgm:pt modelId="{6C2C2C9F-3342-45CD-ACB2-CC49A63288A0}">
      <dgm:prSet/>
      <dgm:spPr/>
      <dgm:t>
        <a:bodyPr/>
        <a:lstStyle/>
        <a:p>
          <a:r>
            <a:rPr lang="en-US">
              <a:latin typeface="Garamond" panose="02020404030301010803" pitchFamily="18" charset="0"/>
            </a:rPr>
            <a:t>Employee/Manager Trainings</a:t>
          </a:r>
          <a:endParaRPr lang="en-US" dirty="0">
            <a:latin typeface="Garamond" panose="02020404030301010803" pitchFamily="18" charset="0"/>
          </a:endParaRPr>
        </a:p>
      </dgm:t>
    </dgm:pt>
    <dgm:pt modelId="{FF459F21-66A3-42F5-8F32-418B364FAEF2}" type="parTrans" cxnId="{965904A6-E244-4055-8C70-FAD9C132A91C}">
      <dgm:prSet/>
      <dgm:spPr/>
      <dgm:t>
        <a:bodyPr/>
        <a:lstStyle/>
        <a:p>
          <a:endParaRPr lang="en-US"/>
        </a:p>
      </dgm:t>
    </dgm:pt>
    <dgm:pt modelId="{4F98A818-C4C6-4549-87A8-BC9DD18BD370}" type="sibTrans" cxnId="{965904A6-E244-4055-8C70-FAD9C132A91C}">
      <dgm:prSet/>
      <dgm:spPr/>
      <dgm:t>
        <a:bodyPr/>
        <a:lstStyle/>
        <a:p>
          <a:endParaRPr lang="en-US"/>
        </a:p>
      </dgm:t>
    </dgm:pt>
    <dgm:pt modelId="{6D3AA785-6286-4B22-AF58-59D567DE2EA4}">
      <dgm:prSet/>
      <dgm:spPr/>
      <dgm:t>
        <a:bodyPr/>
        <a:lstStyle/>
        <a:p>
          <a:r>
            <a:rPr lang="en-US">
              <a:latin typeface="Garamond" panose="02020404030301010803" pitchFamily="18" charset="0"/>
            </a:rPr>
            <a:t>Stress Management</a:t>
          </a:r>
          <a:endParaRPr lang="en-US" dirty="0">
            <a:latin typeface="Garamond" panose="02020404030301010803" pitchFamily="18" charset="0"/>
          </a:endParaRPr>
        </a:p>
      </dgm:t>
    </dgm:pt>
    <dgm:pt modelId="{2532C3CF-1A74-4035-A3D3-D5094E5E3DF8}" type="parTrans" cxnId="{44AAFDEB-3F62-4450-813F-D0AF707DC8F8}">
      <dgm:prSet/>
      <dgm:spPr/>
      <dgm:t>
        <a:bodyPr/>
        <a:lstStyle/>
        <a:p>
          <a:endParaRPr lang="en-US"/>
        </a:p>
      </dgm:t>
    </dgm:pt>
    <dgm:pt modelId="{B765D168-A752-41E0-B897-2D0D43D65DBD}" type="sibTrans" cxnId="{44AAFDEB-3F62-4450-813F-D0AF707DC8F8}">
      <dgm:prSet/>
      <dgm:spPr/>
      <dgm:t>
        <a:bodyPr/>
        <a:lstStyle/>
        <a:p>
          <a:endParaRPr lang="en-US"/>
        </a:p>
      </dgm:t>
    </dgm:pt>
    <dgm:pt modelId="{66C43B7C-357F-48E7-B7EE-0E28826CB633}">
      <dgm:prSet/>
      <dgm:spPr/>
      <dgm:t>
        <a:bodyPr/>
        <a:lstStyle/>
        <a:p>
          <a:r>
            <a:rPr lang="en-US">
              <a:latin typeface="Garamond" panose="02020404030301010803" pitchFamily="18" charset="0"/>
            </a:rPr>
            <a:t>Emotional Intelligence</a:t>
          </a:r>
          <a:endParaRPr lang="en-US" dirty="0">
            <a:latin typeface="Garamond" panose="02020404030301010803" pitchFamily="18" charset="0"/>
          </a:endParaRPr>
        </a:p>
      </dgm:t>
    </dgm:pt>
    <dgm:pt modelId="{01C4F72F-C4C1-4680-AEF4-854C0DD3E614}" type="parTrans" cxnId="{7204A080-968C-416A-BD3C-AC60AFD0953D}">
      <dgm:prSet/>
      <dgm:spPr/>
      <dgm:t>
        <a:bodyPr/>
        <a:lstStyle/>
        <a:p>
          <a:endParaRPr lang="en-US"/>
        </a:p>
      </dgm:t>
    </dgm:pt>
    <dgm:pt modelId="{0198204E-D5E7-4436-8973-C83904509325}" type="sibTrans" cxnId="{7204A080-968C-416A-BD3C-AC60AFD0953D}">
      <dgm:prSet/>
      <dgm:spPr/>
      <dgm:t>
        <a:bodyPr/>
        <a:lstStyle/>
        <a:p>
          <a:endParaRPr lang="en-US"/>
        </a:p>
      </dgm:t>
    </dgm:pt>
    <dgm:pt modelId="{C9A2F5B6-BAF9-43F8-A0EE-9064A18E105E}">
      <dgm:prSet/>
      <dgm:spPr/>
      <dgm:t>
        <a:bodyPr/>
        <a:lstStyle/>
        <a:p>
          <a:r>
            <a:rPr lang="en-US">
              <a:latin typeface="Garamond" panose="02020404030301010803" pitchFamily="18" charset="0"/>
            </a:rPr>
            <a:t>Mental Heath Trainings</a:t>
          </a:r>
          <a:endParaRPr lang="en-US" dirty="0">
            <a:latin typeface="Garamond" panose="02020404030301010803" pitchFamily="18" charset="0"/>
          </a:endParaRPr>
        </a:p>
      </dgm:t>
    </dgm:pt>
    <dgm:pt modelId="{C6380525-1031-4697-966C-7676AB5494F4}" type="parTrans" cxnId="{C64CFD0F-4664-419E-B251-30265297F564}">
      <dgm:prSet/>
      <dgm:spPr/>
      <dgm:t>
        <a:bodyPr/>
        <a:lstStyle/>
        <a:p>
          <a:endParaRPr lang="en-US"/>
        </a:p>
      </dgm:t>
    </dgm:pt>
    <dgm:pt modelId="{68D4A56E-5626-49C8-AC2D-880EFA0D0076}" type="sibTrans" cxnId="{C64CFD0F-4664-419E-B251-30265297F564}">
      <dgm:prSet/>
      <dgm:spPr/>
      <dgm:t>
        <a:bodyPr/>
        <a:lstStyle/>
        <a:p>
          <a:endParaRPr lang="en-US"/>
        </a:p>
      </dgm:t>
    </dgm:pt>
    <dgm:pt modelId="{888951B3-0CFF-4A18-BA7D-A379B67FC221}">
      <dgm:prSet/>
      <dgm:spPr/>
      <dgm:t>
        <a:bodyPr/>
        <a:lstStyle/>
        <a:p>
          <a:r>
            <a:rPr lang="en-US">
              <a:latin typeface="Garamond" panose="02020404030301010803" pitchFamily="18" charset="0"/>
            </a:rPr>
            <a:t>Work-life balance training for Managers</a:t>
          </a:r>
          <a:endParaRPr lang="en-US" dirty="0">
            <a:latin typeface="Garamond" panose="02020404030301010803" pitchFamily="18" charset="0"/>
          </a:endParaRPr>
        </a:p>
      </dgm:t>
    </dgm:pt>
    <dgm:pt modelId="{F4751E82-F337-4815-A7E4-C455E09C606B}" type="parTrans" cxnId="{50B56EB5-8109-4F24-B8CD-8739D874F294}">
      <dgm:prSet/>
      <dgm:spPr/>
      <dgm:t>
        <a:bodyPr/>
        <a:lstStyle/>
        <a:p>
          <a:endParaRPr lang="en-US"/>
        </a:p>
      </dgm:t>
    </dgm:pt>
    <dgm:pt modelId="{4D3789EA-F75B-4C87-8E35-11E6D607556C}" type="sibTrans" cxnId="{50B56EB5-8109-4F24-B8CD-8739D874F294}">
      <dgm:prSet/>
      <dgm:spPr/>
      <dgm:t>
        <a:bodyPr/>
        <a:lstStyle/>
        <a:p>
          <a:endParaRPr lang="en-US"/>
        </a:p>
      </dgm:t>
    </dgm:pt>
    <dgm:pt modelId="{217891B3-F45D-4C67-87EE-B2E476056088}">
      <dgm:prSet/>
      <dgm:spPr/>
      <dgm:t>
        <a:bodyPr/>
        <a:lstStyle/>
        <a:p>
          <a:r>
            <a:rPr lang="en-US">
              <a:latin typeface="Garamond" panose="02020404030301010803" pitchFamily="18" charset="0"/>
            </a:rPr>
            <a:t>Self-Care</a:t>
          </a:r>
          <a:endParaRPr lang="en-US" dirty="0">
            <a:latin typeface="Garamond" panose="02020404030301010803" pitchFamily="18" charset="0"/>
          </a:endParaRPr>
        </a:p>
      </dgm:t>
    </dgm:pt>
    <dgm:pt modelId="{EE89BAFA-3BBB-41ED-B180-7727B526FC84}" type="parTrans" cxnId="{29750E0D-9137-45B4-8951-50C0737D11EC}">
      <dgm:prSet/>
      <dgm:spPr/>
      <dgm:t>
        <a:bodyPr/>
        <a:lstStyle/>
        <a:p>
          <a:endParaRPr lang="en-US"/>
        </a:p>
      </dgm:t>
    </dgm:pt>
    <dgm:pt modelId="{1929C6F2-B9B4-4EE8-9DFB-1A95FE11CB4B}" type="sibTrans" cxnId="{29750E0D-9137-45B4-8951-50C0737D11EC}">
      <dgm:prSet/>
      <dgm:spPr/>
      <dgm:t>
        <a:bodyPr/>
        <a:lstStyle/>
        <a:p>
          <a:endParaRPr lang="en-US"/>
        </a:p>
      </dgm:t>
    </dgm:pt>
    <dgm:pt modelId="{8CC0DB0B-F631-4603-AB10-F799C3EE507C}">
      <dgm:prSet/>
      <dgm:spPr/>
      <dgm:t>
        <a:bodyPr/>
        <a:lstStyle/>
        <a:p>
          <a:r>
            <a:rPr lang="en-US">
              <a:latin typeface="Garamond" panose="02020404030301010803" pitchFamily="18" charset="0"/>
            </a:rPr>
            <a:t>Challenging Situations</a:t>
          </a:r>
          <a:endParaRPr lang="en-US" dirty="0">
            <a:latin typeface="Garamond" panose="02020404030301010803" pitchFamily="18" charset="0"/>
          </a:endParaRPr>
        </a:p>
      </dgm:t>
    </dgm:pt>
    <dgm:pt modelId="{ED9F9B10-5E54-433C-A643-F9405C03E7D0}" type="parTrans" cxnId="{EB4C7887-CEBE-4C84-9AB7-516E6709B03B}">
      <dgm:prSet/>
      <dgm:spPr/>
      <dgm:t>
        <a:bodyPr/>
        <a:lstStyle/>
        <a:p>
          <a:endParaRPr lang="en-US"/>
        </a:p>
      </dgm:t>
    </dgm:pt>
    <dgm:pt modelId="{84BF34FD-BDAB-461C-8FA0-564D65E4B67A}" type="sibTrans" cxnId="{EB4C7887-CEBE-4C84-9AB7-516E6709B03B}">
      <dgm:prSet/>
      <dgm:spPr/>
      <dgm:t>
        <a:bodyPr/>
        <a:lstStyle/>
        <a:p>
          <a:endParaRPr lang="en-US"/>
        </a:p>
      </dgm:t>
    </dgm:pt>
    <dgm:pt modelId="{01AA44DD-5EA9-4384-90A5-9FA8852472B0}">
      <dgm:prSet/>
      <dgm:spPr/>
      <dgm:t>
        <a:bodyPr/>
        <a:lstStyle/>
        <a:p>
          <a:r>
            <a:rPr lang="en-US">
              <a:latin typeface="Garamond" panose="02020404030301010803" pitchFamily="18" charset="0"/>
            </a:rPr>
            <a:t>New normal of remote work</a:t>
          </a:r>
          <a:endParaRPr lang="en-US" dirty="0">
            <a:latin typeface="Garamond" panose="02020404030301010803" pitchFamily="18" charset="0"/>
          </a:endParaRPr>
        </a:p>
      </dgm:t>
    </dgm:pt>
    <dgm:pt modelId="{34FBA9EB-6058-4818-88B2-16B0E9168F42}" type="parTrans" cxnId="{FD1EC2A9-4BF9-4666-A257-5F31A450FCA8}">
      <dgm:prSet/>
      <dgm:spPr/>
      <dgm:t>
        <a:bodyPr/>
        <a:lstStyle/>
        <a:p>
          <a:endParaRPr lang="en-US"/>
        </a:p>
      </dgm:t>
    </dgm:pt>
    <dgm:pt modelId="{0FD7BF0E-0CE6-44C6-A36A-7CEC9B9C1A19}" type="sibTrans" cxnId="{FD1EC2A9-4BF9-4666-A257-5F31A450FCA8}">
      <dgm:prSet/>
      <dgm:spPr/>
      <dgm:t>
        <a:bodyPr/>
        <a:lstStyle/>
        <a:p>
          <a:endParaRPr lang="en-US"/>
        </a:p>
      </dgm:t>
    </dgm:pt>
    <dgm:pt modelId="{7958507F-BDA7-455B-AEEA-64CA705BCBDE}" type="pres">
      <dgm:prSet presAssocID="{F3BD070D-123E-4814-A75D-D45AC02D54BF}" presName="linear" presStyleCnt="0">
        <dgm:presLayoutVars>
          <dgm:animLvl val="lvl"/>
          <dgm:resizeHandles val="exact"/>
        </dgm:presLayoutVars>
      </dgm:prSet>
      <dgm:spPr/>
    </dgm:pt>
    <dgm:pt modelId="{4C05A292-81F1-4C4C-9BD5-5F7C0A8E893A}" type="pres">
      <dgm:prSet presAssocID="{D82B0818-E9A9-464B-99C1-C38F09C1C57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773B42B-0887-4B48-ACD2-6C6764B5BDD4}" type="pres">
      <dgm:prSet presAssocID="{F44E2CB0-BCEC-434A-9832-D6995908CC65}" presName="spacer" presStyleCnt="0"/>
      <dgm:spPr/>
    </dgm:pt>
    <dgm:pt modelId="{635A838A-6AB6-40A6-9079-4D05C0B1B834}" type="pres">
      <dgm:prSet presAssocID="{4297C067-7CF2-47CF-9730-B0AFFC3FBC1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60D0611-339E-432D-9E52-1F0A6E89F44F}" type="pres">
      <dgm:prSet presAssocID="{4297C067-7CF2-47CF-9730-B0AFFC3FBC1D}" presName="childText" presStyleLbl="revTx" presStyleIdx="0" presStyleCnt="2">
        <dgm:presLayoutVars>
          <dgm:bulletEnabled val="1"/>
        </dgm:presLayoutVars>
      </dgm:prSet>
      <dgm:spPr/>
    </dgm:pt>
    <dgm:pt modelId="{89E36687-0283-498D-82B0-0EA770D0DA37}" type="pres">
      <dgm:prSet presAssocID="{6C2C2C9F-3342-45CD-ACB2-CC49A63288A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A3E8F1A-6655-421D-B852-9532EADFADD4}" type="pres">
      <dgm:prSet presAssocID="{6C2C2C9F-3342-45CD-ACB2-CC49A63288A0}" presName="childText" presStyleLbl="revTx" presStyleIdx="1" presStyleCnt="2">
        <dgm:presLayoutVars>
          <dgm:bulletEnabled val="1"/>
        </dgm:presLayoutVars>
      </dgm:prSet>
      <dgm:spPr/>
    </dgm:pt>
    <dgm:pt modelId="{A5849690-B212-421E-BB71-0F368DECEE69}" type="pres">
      <dgm:prSet presAssocID="{01AA44DD-5EA9-4384-90A5-9FA8852472B0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C8AEC106-7684-4F70-8C3A-6BE5DE4ACD5F}" srcId="{4297C067-7CF2-47CF-9730-B0AFFC3FBC1D}" destId="{9011842C-5758-4556-AE19-4B8C04D73174}" srcOrd="0" destOrd="0" parTransId="{C1562750-3D65-4649-AFCB-02D087F40B81}" sibTransId="{5EA6455C-71E3-4A56-A5C9-1B70C80A50F6}"/>
    <dgm:cxn modelId="{0D231E09-2219-4BEA-90E7-E9590C4C3D03}" type="presOf" srcId="{888951B3-0CFF-4A18-BA7D-A379B67FC221}" destId="{1A3E8F1A-6655-421D-B852-9532EADFADD4}" srcOrd="0" destOrd="3" presId="urn:microsoft.com/office/officeart/2005/8/layout/vList2"/>
    <dgm:cxn modelId="{29750E0D-9137-45B4-8951-50C0737D11EC}" srcId="{6C2C2C9F-3342-45CD-ACB2-CC49A63288A0}" destId="{217891B3-F45D-4C67-87EE-B2E476056088}" srcOrd="4" destOrd="0" parTransId="{EE89BAFA-3BBB-41ED-B180-7727B526FC84}" sibTransId="{1929C6F2-B9B4-4EE8-9DFB-1A95FE11CB4B}"/>
    <dgm:cxn modelId="{C64CFD0F-4664-419E-B251-30265297F564}" srcId="{6C2C2C9F-3342-45CD-ACB2-CC49A63288A0}" destId="{C9A2F5B6-BAF9-43F8-A0EE-9064A18E105E}" srcOrd="2" destOrd="0" parTransId="{C6380525-1031-4697-966C-7676AB5494F4}" sibTransId="{68D4A56E-5626-49C8-AC2D-880EFA0D0076}"/>
    <dgm:cxn modelId="{7204A080-968C-416A-BD3C-AC60AFD0953D}" srcId="{6C2C2C9F-3342-45CD-ACB2-CC49A63288A0}" destId="{66C43B7C-357F-48E7-B7EE-0E28826CB633}" srcOrd="1" destOrd="0" parTransId="{01C4F72F-C4C1-4680-AEF4-854C0DD3E614}" sibTransId="{0198204E-D5E7-4436-8973-C83904509325}"/>
    <dgm:cxn modelId="{EB4C7887-CEBE-4C84-9AB7-516E6709B03B}" srcId="{6C2C2C9F-3342-45CD-ACB2-CC49A63288A0}" destId="{8CC0DB0B-F631-4603-AB10-F799C3EE507C}" srcOrd="5" destOrd="0" parTransId="{ED9F9B10-5E54-433C-A643-F9405C03E7D0}" sibTransId="{84BF34FD-BDAB-461C-8FA0-564D65E4B67A}"/>
    <dgm:cxn modelId="{C13BC28A-016D-4141-9852-DE9DBFAACFB5}" type="presOf" srcId="{217891B3-F45D-4C67-87EE-B2E476056088}" destId="{1A3E8F1A-6655-421D-B852-9532EADFADD4}" srcOrd="0" destOrd="4" presId="urn:microsoft.com/office/officeart/2005/8/layout/vList2"/>
    <dgm:cxn modelId="{E283EA92-7B6D-4F2B-AABA-B614F2EA6C64}" type="presOf" srcId="{6D3AA785-6286-4B22-AF58-59D567DE2EA4}" destId="{1A3E8F1A-6655-421D-B852-9532EADFADD4}" srcOrd="0" destOrd="0" presId="urn:microsoft.com/office/officeart/2005/8/layout/vList2"/>
    <dgm:cxn modelId="{DC75C596-6865-4E52-9338-9EF0922FD01F}" srcId="{F3BD070D-123E-4814-A75D-D45AC02D54BF}" destId="{D82B0818-E9A9-464B-99C1-C38F09C1C570}" srcOrd="0" destOrd="0" parTransId="{E084F78E-8C2B-4C80-B1B0-CA458051D90B}" sibTransId="{F44E2CB0-BCEC-434A-9832-D6995908CC65}"/>
    <dgm:cxn modelId="{088B089C-B400-4F43-A331-DD753EEB9C2A}" type="presOf" srcId="{01AA44DD-5EA9-4384-90A5-9FA8852472B0}" destId="{A5849690-B212-421E-BB71-0F368DECEE69}" srcOrd="0" destOrd="0" presId="urn:microsoft.com/office/officeart/2005/8/layout/vList2"/>
    <dgm:cxn modelId="{CC662F9C-4162-4B27-A0F6-89D1698565E1}" type="presOf" srcId="{66C43B7C-357F-48E7-B7EE-0E28826CB633}" destId="{1A3E8F1A-6655-421D-B852-9532EADFADD4}" srcOrd="0" destOrd="1" presId="urn:microsoft.com/office/officeart/2005/8/layout/vList2"/>
    <dgm:cxn modelId="{D05F429E-6A09-46BB-902E-87BA26AC448C}" type="presOf" srcId="{8CC0DB0B-F631-4603-AB10-F799C3EE507C}" destId="{1A3E8F1A-6655-421D-B852-9532EADFADD4}" srcOrd="0" destOrd="5" presId="urn:microsoft.com/office/officeart/2005/8/layout/vList2"/>
    <dgm:cxn modelId="{965904A6-E244-4055-8C70-FAD9C132A91C}" srcId="{F3BD070D-123E-4814-A75D-D45AC02D54BF}" destId="{6C2C2C9F-3342-45CD-ACB2-CC49A63288A0}" srcOrd="2" destOrd="0" parTransId="{FF459F21-66A3-42F5-8F32-418B364FAEF2}" sibTransId="{4F98A818-C4C6-4549-87A8-BC9DD18BD370}"/>
    <dgm:cxn modelId="{FD1EC2A9-4BF9-4666-A257-5F31A450FCA8}" srcId="{F3BD070D-123E-4814-A75D-D45AC02D54BF}" destId="{01AA44DD-5EA9-4384-90A5-9FA8852472B0}" srcOrd="3" destOrd="0" parTransId="{34FBA9EB-6058-4818-88B2-16B0E9168F42}" sibTransId="{0FD7BF0E-0CE6-44C6-A36A-7CEC9B9C1A19}"/>
    <dgm:cxn modelId="{BF2DDFB4-A75B-49E3-9FB1-5C739FF5C089}" type="presOf" srcId="{4297C067-7CF2-47CF-9730-B0AFFC3FBC1D}" destId="{635A838A-6AB6-40A6-9079-4D05C0B1B834}" srcOrd="0" destOrd="0" presId="urn:microsoft.com/office/officeart/2005/8/layout/vList2"/>
    <dgm:cxn modelId="{50B56EB5-8109-4F24-B8CD-8739D874F294}" srcId="{6C2C2C9F-3342-45CD-ACB2-CC49A63288A0}" destId="{888951B3-0CFF-4A18-BA7D-A379B67FC221}" srcOrd="3" destOrd="0" parTransId="{F4751E82-F337-4815-A7E4-C455E09C606B}" sibTransId="{4D3789EA-F75B-4C87-8E35-11E6D607556C}"/>
    <dgm:cxn modelId="{AE1882DC-A5E6-4F7E-93AF-1263AE9C37FC}" type="presOf" srcId="{F3BD070D-123E-4814-A75D-D45AC02D54BF}" destId="{7958507F-BDA7-455B-AEEA-64CA705BCBDE}" srcOrd="0" destOrd="0" presId="urn:microsoft.com/office/officeart/2005/8/layout/vList2"/>
    <dgm:cxn modelId="{572513E1-B3A7-4EF2-893A-8C454FF30CE8}" type="presOf" srcId="{9011842C-5758-4556-AE19-4B8C04D73174}" destId="{C60D0611-339E-432D-9E52-1F0A6E89F44F}" srcOrd="0" destOrd="0" presId="urn:microsoft.com/office/officeart/2005/8/layout/vList2"/>
    <dgm:cxn modelId="{44AAFDEB-3F62-4450-813F-D0AF707DC8F8}" srcId="{6C2C2C9F-3342-45CD-ACB2-CC49A63288A0}" destId="{6D3AA785-6286-4B22-AF58-59D567DE2EA4}" srcOrd="0" destOrd="0" parTransId="{2532C3CF-1A74-4035-A3D3-D5094E5E3DF8}" sibTransId="{B765D168-A752-41E0-B897-2D0D43D65DBD}"/>
    <dgm:cxn modelId="{FFB0E5F1-7027-4E74-A51A-A6E3C54A1439}" type="presOf" srcId="{C9A2F5B6-BAF9-43F8-A0EE-9064A18E105E}" destId="{1A3E8F1A-6655-421D-B852-9532EADFADD4}" srcOrd="0" destOrd="2" presId="urn:microsoft.com/office/officeart/2005/8/layout/vList2"/>
    <dgm:cxn modelId="{99CA75FA-21E5-4510-8291-F50A13886C79}" type="presOf" srcId="{6C2C2C9F-3342-45CD-ACB2-CC49A63288A0}" destId="{89E36687-0283-498D-82B0-0EA770D0DA37}" srcOrd="0" destOrd="0" presId="urn:microsoft.com/office/officeart/2005/8/layout/vList2"/>
    <dgm:cxn modelId="{21AB51FC-2441-4B4B-BE68-586232C1AB93}" type="presOf" srcId="{D82B0818-E9A9-464B-99C1-C38F09C1C570}" destId="{4C05A292-81F1-4C4C-9BD5-5F7C0A8E893A}" srcOrd="0" destOrd="0" presId="urn:microsoft.com/office/officeart/2005/8/layout/vList2"/>
    <dgm:cxn modelId="{8725D8FD-371B-4410-BCEE-18D7EC3E0323}" srcId="{F3BD070D-123E-4814-A75D-D45AC02D54BF}" destId="{4297C067-7CF2-47CF-9730-B0AFFC3FBC1D}" srcOrd="1" destOrd="0" parTransId="{71CD268E-D27F-4D93-B323-4E2DE485310A}" sibTransId="{5B465FC0-990A-4890-A3E3-9F5A669D9284}"/>
    <dgm:cxn modelId="{7BB25286-1CDB-4850-B63D-A65D03286351}" type="presParOf" srcId="{7958507F-BDA7-455B-AEEA-64CA705BCBDE}" destId="{4C05A292-81F1-4C4C-9BD5-5F7C0A8E893A}" srcOrd="0" destOrd="0" presId="urn:microsoft.com/office/officeart/2005/8/layout/vList2"/>
    <dgm:cxn modelId="{0341E91F-44DE-4573-B162-77B72800E3B2}" type="presParOf" srcId="{7958507F-BDA7-455B-AEEA-64CA705BCBDE}" destId="{1773B42B-0887-4B48-ACD2-6C6764B5BDD4}" srcOrd="1" destOrd="0" presId="urn:microsoft.com/office/officeart/2005/8/layout/vList2"/>
    <dgm:cxn modelId="{01895645-3B73-4A03-B76C-E2975C0D4112}" type="presParOf" srcId="{7958507F-BDA7-455B-AEEA-64CA705BCBDE}" destId="{635A838A-6AB6-40A6-9079-4D05C0B1B834}" srcOrd="2" destOrd="0" presId="urn:microsoft.com/office/officeart/2005/8/layout/vList2"/>
    <dgm:cxn modelId="{6F365921-962B-4048-9A51-8DC083B35FA9}" type="presParOf" srcId="{7958507F-BDA7-455B-AEEA-64CA705BCBDE}" destId="{C60D0611-339E-432D-9E52-1F0A6E89F44F}" srcOrd="3" destOrd="0" presId="urn:microsoft.com/office/officeart/2005/8/layout/vList2"/>
    <dgm:cxn modelId="{3951E501-DEB2-44F2-BA09-84EF9FD47991}" type="presParOf" srcId="{7958507F-BDA7-455B-AEEA-64CA705BCBDE}" destId="{89E36687-0283-498D-82B0-0EA770D0DA37}" srcOrd="4" destOrd="0" presId="urn:microsoft.com/office/officeart/2005/8/layout/vList2"/>
    <dgm:cxn modelId="{4E9B614C-A370-41E8-8454-D7115899B7AD}" type="presParOf" srcId="{7958507F-BDA7-455B-AEEA-64CA705BCBDE}" destId="{1A3E8F1A-6655-421D-B852-9532EADFADD4}" srcOrd="5" destOrd="0" presId="urn:microsoft.com/office/officeart/2005/8/layout/vList2"/>
    <dgm:cxn modelId="{7813EE88-28C8-42A0-AE7F-8A75C55C12B4}" type="presParOf" srcId="{7958507F-BDA7-455B-AEEA-64CA705BCBDE}" destId="{A5849690-B212-421E-BB71-0F368DECEE6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A591DEE-00EB-40AA-9B7D-B501D451B1C0}" type="doc">
      <dgm:prSet loTypeId="urn:microsoft.com/office/officeart/2005/8/layout/list1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2F690FAD-2695-4DD5-8FCF-5691A80D4BCF}">
      <dgm:prSet phldrT="[Text]" custT="1"/>
      <dgm:spPr/>
      <dgm:t>
        <a:bodyPr/>
        <a:lstStyle/>
        <a:p>
          <a:r>
            <a:rPr lang="en-US" sz="1800" b="1">
              <a:latin typeface="Garamond" panose="02020404030301010803" pitchFamily="18" charset="0"/>
            </a:rPr>
            <a:t>Established hours of operations</a:t>
          </a:r>
          <a:endParaRPr lang="en-US" sz="1800" b="1" dirty="0">
            <a:latin typeface="Garamond" panose="02020404030301010803" pitchFamily="18" charset="0"/>
          </a:endParaRPr>
        </a:p>
      </dgm:t>
    </dgm:pt>
    <dgm:pt modelId="{1D354FD3-F971-43D4-848A-6CEBDF2B6141}" type="parTrans" cxnId="{EDA64F09-EB7F-46CB-8B95-EF594316EF17}">
      <dgm:prSet/>
      <dgm:spPr/>
      <dgm:t>
        <a:bodyPr/>
        <a:lstStyle/>
        <a:p>
          <a:endParaRPr lang="en-US" sz="2400" b="1"/>
        </a:p>
      </dgm:t>
    </dgm:pt>
    <dgm:pt modelId="{AF761C94-560A-4DB2-9B54-05414508C175}" type="sibTrans" cxnId="{EDA64F09-EB7F-46CB-8B95-EF594316EF17}">
      <dgm:prSet/>
      <dgm:spPr/>
      <dgm:t>
        <a:bodyPr/>
        <a:lstStyle/>
        <a:p>
          <a:endParaRPr lang="en-US" sz="2400" b="1"/>
        </a:p>
      </dgm:t>
    </dgm:pt>
    <dgm:pt modelId="{C9C0C645-8D95-494F-8E9C-48A4FAF19A7A}">
      <dgm:prSet custT="1"/>
      <dgm:spPr/>
      <dgm:t>
        <a:bodyPr/>
        <a:lstStyle/>
        <a:p>
          <a:r>
            <a:rPr lang="en-US" sz="1800" b="1">
              <a:latin typeface="Garamond" panose="02020404030301010803" pitchFamily="18" charset="0"/>
            </a:rPr>
            <a:t>Lighting assessments (quarterly self-inspections)</a:t>
          </a:r>
          <a:endParaRPr lang="en-US" sz="1800" b="1" dirty="0">
            <a:latin typeface="Garamond" panose="02020404030301010803" pitchFamily="18" charset="0"/>
          </a:endParaRPr>
        </a:p>
      </dgm:t>
    </dgm:pt>
    <dgm:pt modelId="{76CEBA80-0AD4-4E37-B6EA-11AF37B0A3F9}" type="parTrans" cxnId="{197917EF-FCC6-484F-AE09-5B665F20909B}">
      <dgm:prSet/>
      <dgm:spPr/>
      <dgm:t>
        <a:bodyPr/>
        <a:lstStyle/>
        <a:p>
          <a:endParaRPr lang="en-US" sz="2400" b="1"/>
        </a:p>
      </dgm:t>
    </dgm:pt>
    <dgm:pt modelId="{C4C00F03-B0D2-42E7-950B-FC1A0A55CD00}" type="sibTrans" cxnId="{197917EF-FCC6-484F-AE09-5B665F20909B}">
      <dgm:prSet/>
      <dgm:spPr/>
      <dgm:t>
        <a:bodyPr/>
        <a:lstStyle/>
        <a:p>
          <a:endParaRPr lang="en-US" sz="2400" b="1"/>
        </a:p>
      </dgm:t>
    </dgm:pt>
    <dgm:pt modelId="{0DF47214-DCDA-45F6-892D-8BB6CBFCC3FA}">
      <dgm:prSet custT="1"/>
      <dgm:spPr/>
      <dgm:t>
        <a:bodyPr/>
        <a:lstStyle/>
        <a:p>
          <a:r>
            <a:rPr lang="en-US" sz="1800" b="1">
              <a:latin typeface="Garamond" panose="02020404030301010803" pitchFamily="18" charset="0"/>
            </a:rPr>
            <a:t>Threat &amp; vulnerability assessments </a:t>
          </a:r>
          <a:endParaRPr lang="en-US" sz="1800" b="1" dirty="0">
            <a:latin typeface="Garamond" panose="02020404030301010803" pitchFamily="18" charset="0"/>
          </a:endParaRPr>
        </a:p>
      </dgm:t>
    </dgm:pt>
    <dgm:pt modelId="{95970870-C749-438E-B8A4-EDD79C00BD6A}" type="parTrans" cxnId="{5953075B-8B5E-4E19-A058-182AA347DCFC}">
      <dgm:prSet/>
      <dgm:spPr/>
      <dgm:t>
        <a:bodyPr/>
        <a:lstStyle/>
        <a:p>
          <a:endParaRPr lang="en-US" sz="2400" b="1"/>
        </a:p>
      </dgm:t>
    </dgm:pt>
    <dgm:pt modelId="{8991D43D-9A5B-48B2-A366-4AC55EA81B39}" type="sibTrans" cxnId="{5953075B-8B5E-4E19-A058-182AA347DCFC}">
      <dgm:prSet/>
      <dgm:spPr/>
      <dgm:t>
        <a:bodyPr/>
        <a:lstStyle/>
        <a:p>
          <a:endParaRPr lang="en-US" sz="2400" b="1"/>
        </a:p>
      </dgm:t>
    </dgm:pt>
    <dgm:pt modelId="{46ECD14A-4212-4284-AD43-E35A93A5D160}">
      <dgm:prSet custT="1"/>
      <dgm:spPr/>
      <dgm:t>
        <a:bodyPr/>
        <a:lstStyle/>
        <a:p>
          <a:r>
            <a:rPr lang="en-US" sz="1800" b="1" dirty="0">
              <a:latin typeface="Garamond" panose="02020404030301010803" pitchFamily="18" charset="0"/>
            </a:rPr>
            <a:t>Health &amp; Safety Committee’s new high priority safety hazard program</a:t>
          </a:r>
        </a:p>
      </dgm:t>
    </dgm:pt>
    <dgm:pt modelId="{BB800884-AF7F-4574-9757-EBDEED5F6755}" type="parTrans" cxnId="{8218341A-AA42-4295-9358-F10302727D74}">
      <dgm:prSet/>
      <dgm:spPr/>
      <dgm:t>
        <a:bodyPr/>
        <a:lstStyle/>
        <a:p>
          <a:endParaRPr lang="en-US" sz="2400" b="1"/>
        </a:p>
      </dgm:t>
    </dgm:pt>
    <dgm:pt modelId="{D95646AC-2965-454D-BED0-DC4E06A2D2AF}" type="sibTrans" cxnId="{8218341A-AA42-4295-9358-F10302727D74}">
      <dgm:prSet/>
      <dgm:spPr/>
      <dgm:t>
        <a:bodyPr/>
        <a:lstStyle/>
        <a:p>
          <a:endParaRPr lang="en-US" sz="2400" b="1"/>
        </a:p>
      </dgm:t>
    </dgm:pt>
    <dgm:pt modelId="{E4805C4C-A15E-4BFB-B69A-E370AE02A66A}">
      <dgm:prSet custT="1"/>
      <dgm:spPr/>
      <dgm:t>
        <a:bodyPr/>
        <a:lstStyle/>
        <a:p>
          <a:r>
            <a:rPr lang="en-US" sz="1800" b="1">
              <a:latin typeface="Garamond" panose="02020404030301010803" pitchFamily="18" charset="0"/>
            </a:rPr>
            <a:t>Implementation of the Employee Behavior Intervention Program</a:t>
          </a:r>
          <a:endParaRPr lang="en-US" sz="1800" b="1" dirty="0">
            <a:latin typeface="Garamond" panose="02020404030301010803" pitchFamily="18" charset="0"/>
          </a:endParaRPr>
        </a:p>
      </dgm:t>
    </dgm:pt>
    <dgm:pt modelId="{8B01CE8C-9C0A-4475-9E58-21E35F77A427}" type="parTrans" cxnId="{06FDD63E-CADE-4D66-9248-650784C521FF}">
      <dgm:prSet/>
      <dgm:spPr/>
      <dgm:t>
        <a:bodyPr/>
        <a:lstStyle/>
        <a:p>
          <a:endParaRPr lang="en-US" sz="2400" b="1"/>
        </a:p>
      </dgm:t>
    </dgm:pt>
    <dgm:pt modelId="{CAAC7BDB-43AA-4E86-8486-C0AA45F47F81}" type="sibTrans" cxnId="{06FDD63E-CADE-4D66-9248-650784C521FF}">
      <dgm:prSet/>
      <dgm:spPr/>
      <dgm:t>
        <a:bodyPr/>
        <a:lstStyle/>
        <a:p>
          <a:endParaRPr lang="en-US" sz="2400" b="1"/>
        </a:p>
      </dgm:t>
    </dgm:pt>
    <dgm:pt modelId="{1FBA6679-7B74-4FDD-B402-C4EC78E284BC}">
      <dgm:prSet custT="1"/>
      <dgm:spPr/>
      <dgm:t>
        <a:bodyPr/>
        <a:lstStyle/>
        <a:p>
          <a:r>
            <a:rPr lang="en-US" sz="1800" b="1">
              <a:latin typeface="Garamond" panose="02020404030301010803" pitchFamily="18" charset="0"/>
            </a:rPr>
            <a:t>License plate reader system</a:t>
          </a:r>
          <a:endParaRPr lang="en-US" sz="1800" b="1" dirty="0">
            <a:latin typeface="Garamond" panose="02020404030301010803" pitchFamily="18" charset="0"/>
          </a:endParaRPr>
        </a:p>
      </dgm:t>
    </dgm:pt>
    <dgm:pt modelId="{D2B8B99A-7741-4758-A685-34D0345219B3}" type="parTrans" cxnId="{F483071A-C728-45F5-938D-E008AC202CC6}">
      <dgm:prSet/>
      <dgm:spPr/>
      <dgm:t>
        <a:bodyPr/>
        <a:lstStyle/>
        <a:p>
          <a:endParaRPr lang="en-US" sz="2400" b="1"/>
        </a:p>
      </dgm:t>
    </dgm:pt>
    <dgm:pt modelId="{DFAEEACC-F3B4-4A77-AA45-D271CBC9E09B}" type="sibTrans" cxnId="{F483071A-C728-45F5-938D-E008AC202CC6}">
      <dgm:prSet/>
      <dgm:spPr/>
      <dgm:t>
        <a:bodyPr/>
        <a:lstStyle/>
        <a:p>
          <a:endParaRPr lang="en-US" sz="2400" b="1"/>
        </a:p>
      </dgm:t>
    </dgm:pt>
    <dgm:pt modelId="{788A2784-5ED0-462B-916A-06B6F9B32424}">
      <dgm:prSet custT="1"/>
      <dgm:spPr/>
      <dgm:t>
        <a:bodyPr/>
        <a:lstStyle/>
        <a:p>
          <a:r>
            <a:rPr lang="en-US" sz="1800" b="1">
              <a:latin typeface="Garamond" panose="02020404030301010803" pitchFamily="18" charset="0"/>
            </a:rPr>
            <a:t>Radios for all night employees &amp; building marshal</a:t>
          </a:r>
          <a:endParaRPr lang="en-US" sz="1800" b="1" dirty="0">
            <a:latin typeface="Garamond" panose="02020404030301010803" pitchFamily="18" charset="0"/>
          </a:endParaRPr>
        </a:p>
      </dgm:t>
    </dgm:pt>
    <dgm:pt modelId="{788972B5-D9C2-4FD5-967B-BF1DDB80DF07}" type="parTrans" cxnId="{73AF1CEC-E54A-4BBD-9B80-2F7C7A87BC12}">
      <dgm:prSet/>
      <dgm:spPr/>
      <dgm:t>
        <a:bodyPr/>
        <a:lstStyle/>
        <a:p>
          <a:endParaRPr lang="en-US" sz="2400" b="1"/>
        </a:p>
      </dgm:t>
    </dgm:pt>
    <dgm:pt modelId="{2A36D746-AFEE-49A1-902B-7CC728621343}" type="sibTrans" cxnId="{73AF1CEC-E54A-4BBD-9B80-2F7C7A87BC12}">
      <dgm:prSet/>
      <dgm:spPr/>
      <dgm:t>
        <a:bodyPr/>
        <a:lstStyle/>
        <a:p>
          <a:endParaRPr lang="en-US" sz="2400" b="1"/>
        </a:p>
      </dgm:t>
    </dgm:pt>
    <dgm:pt modelId="{520FE002-33C8-448E-9381-5B3A8D679701}" type="pres">
      <dgm:prSet presAssocID="{EA591DEE-00EB-40AA-9B7D-B501D451B1C0}" presName="linear" presStyleCnt="0">
        <dgm:presLayoutVars>
          <dgm:dir/>
          <dgm:animLvl val="lvl"/>
          <dgm:resizeHandles val="exact"/>
        </dgm:presLayoutVars>
      </dgm:prSet>
      <dgm:spPr/>
    </dgm:pt>
    <dgm:pt modelId="{FFDFE28A-5D77-49E3-930B-D94E237D4F80}" type="pres">
      <dgm:prSet presAssocID="{2F690FAD-2695-4DD5-8FCF-5691A80D4BCF}" presName="parentLin" presStyleCnt="0"/>
      <dgm:spPr/>
    </dgm:pt>
    <dgm:pt modelId="{8F9F5350-3ED9-4F14-A360-85867E1AF18C}" type="pres">
      <dgm:prSet presAssocID="{2F690FAD-2695-4DD5-8FCF-5691A80D4BCF}" presName="parentLeftMargin" presStyleLbl="node1" presStyleIdx="0" presStyleCnt="7"/>
      <dgm:spPr/>
    </dgm:pt>
    <dgm:pt modelId="{A9A1CA40-B797-49D9-AE6D-ED42CE8294AE}" type="pres">
      <dgm:prSet presAssocID="{2F690FAD-2695-4DD5-8FCF-5691A80D4BCF}" presName="parentText" presStyleLbl="node1" presStyleIdx="0" presStyleCnt="7" custScaleX="116021" custScaleY="145993">
        <dgm:presLayoutVars>
          <dgm:chMax val="0"/>
          <dgm:bulletEnabled val="1"/>
        </dgm:presLayoutVars>
      </dgm:prSet>
      <dgm:spPr/>
    </dgm:pt>
    <dgm:pt modelId="{1EB6D3F4-0DA2-4FB8-A1CF-DC459D4CFEAE}" type="pres">
      <dgm:prSet presAssocID="{2F690FAD-2695-4DD5-8FCF-5691A80D4BCF}" presName="negativeSpace" presStyleCnt="0"/>
      <dgm:spPr/>
    </dgm:pt>
    <dgm:pt modelId="{20A35B48-D2D2-4D74-B9A8-00CB817F4D60}" type="pres">
      <dgm:prSet presAssocID="{2F690FAD-2695-4DD5-8FCF-5691A80D4BCF}" presName="childText" presStyleLbl="conFgAcc1" presStyleIdx="0" presStyleCnt="7">
        <dgm:presLayoutVars>
          <dgm:bulletEnabled val="1"/>
        </dgm:presLayoutVars>
      </dgm:prSet>
      <dgm:spPr/>
    </dgm:pt>
    <dgm:pt modelId="{677A4FEE-7941-418D-B51D-F06E552F65F6}" type="pres">
      <dgm:prSet presAssocID="{AF761C94-560A-4DB2-9B54-05414508C175}" presName="spaceBetweenRectangles" presStyleCnt="0"/>
      <dgm:spPr/>
    </dgm:pt>
    <dgm:pt modelId="{3D90B52F-6EE0-4EE6-86B6-614CA7150AD2}" type="pres">
      <dgm:prSet presAssocID="{C9C0C645-8D95-494F-8E9C-48A4FAF19A7A}" presName="parentLin" presStyleCnt="0"/>
      <dgm:spPr/>
    </dgm:pt>
    <dgm:pt modelId="{67A0F9D6-C1A6-4F43-8FEC-B21324B5EB44}" type="pres">
      <dgm:prSet presAssocID="{C9C0C645-8D95-494F-8E9C-48A4FAF19A7A}" presName="parentLeftMargin" presStyleLbl="node1" presStyleIdx="0" presStyleCnt="7"/>
      <dgm:spPr/>
    </dgm:pt>
    <dgm:pt modelId="{1ABC1C5D-516C-4E8E-916F-CE8EC1C2EDF1}" type="pres">
      <dgm:prSet presAssocID="{C9C0C645-8D95-494F-8E9C-48A4FAF19A7A}" presName="parentText" presStyleLbl="node1" presStyleIdx="1" presStyleCnt="7" custScaleX="116021" custScaleY="145993">
        <dgm:presLayoutVars>
          <dgm:chMax val="0"/>
          <dgm:bulletEnabled val="1"/>
        </dgm:presLayoutVars>
      </dgm:prSet>
      <dgm:spPr/>
    </dgm:pt>
    <dgm:pt modelId="{F0BF23BF-5085-4312-8772-DEFA7692CF77}" type="pres">
      <dgm:prSet presAssocID="{C9C0C645-8D95-494F-8E9C-48A4FAF19A7A}" presName="negativeSpace" presStyleCnt="0"/>
      <dgm:spPr/>
    </dgm:pt>
    <dgm:pt modelId="{3274227A-0E84-4F45-B74D-6A1AA66AFDA3}" type="pres">
      <dgm:prSet presAssocID="{C9C0C645-8D95-494F-8E9C-48A4FAF19A7A}" presName="childText" presStyleLbl="conFgAcc1" presStyleIdx="1" presStyleCnt="7">
        <dgm:presLayoutVars>
          <dgm:bulletEnabled val="1"/>
        </dgm:presLayoutVars>
      </dgm:prSet>
      <dgm:spPr/>
    </dgm:pt>
    <dgm:pt modelId="{4223745E-BF18-4A03-935D-35D2FB063181}" type="pres">
      <dgm:prSet presAssocID="{C4C00F03-B0D2-42E7-950B-FC1A0A55CD00}" presName="spaceBetweenRectangles" presStyleCnt="0"/>
      <dgm:spPr/>
    </dgm:pt>
    <dgm:pt modelId="{6C73D609-14F9-4B16-9481-0466F36BB415}" type="pres">
      <dgm:prSet presAssocID="{0DF47214-DCDA-45F6-892D-8BB6CBFCC3FA}" presName="parentLin" presStyleCnt="0"/>
      <dgm:spPr/>
    </dgm:pt>
    <dgm:pt modelId="{70199867-6A51-4C7A-A8E1-675A44243592}" type="pres">
      <dgm:prSet presAssocID="{0DF47214-DCDA-45F6-892D-8BB6CBFCC3FA}" presName="parentLeftMargin" presStyleLbl="node1" presStyleIdx="1" presStyleCnt="7"/>
      <dgm:spPr/>
    </dgm:pt>
    <dgm:pt modelId="{2C43D9E8-DE68-4649-BAD7-6CAC480053EB}" type="pres">
      <dgm:prSet presAssocID="{0DF47214-DCDA-45F6-892D-8BB6CBFCC3FA}" presName="parentText" presStyleLbl="node1" presStyleIdx="2" presStyleCnt="7" custScaleX="116021" custScaleY="145993">
        <dgm:presLayoutVars>
          <dgm:chMax val="0"/>
          <dgm:bulletEnabled val="1"/>
        </dgm:presLayoutVars>
      </dgm:prSet>
      <dgm:spPr/>
    </dgm:pt>
    <dgm:pt modelId="{4E5E7B8F-62A0-4E70-BB02-5B924BC92782}" type="pres">
      <dgm:prSet presAssocID="{0DF47214-DCDA-45F6-892D-8BB6CBFCC3FA}" presName="negativeSpace" presStyleCnt="0"/>
      <dgm:spPr/>
    </dgm:pt>
    <dgm:pt modelId="{D39014A7-BA9A-42C9-BBF8-F71BA5676D81}" type="pres">
      <dgm:prSet presAssocID="{0DF47214-DCDA-45F6-892D-8BB6CBFCC3FA}" presName="childText" presStyleLbl="conFgAcc1" presStyleIdx="2" presStyleCnt="7">
        <dgm:presLayoutVars>
          <dgm:bulletEnabled val="1"/>
        </dgm:presLayoutVars>
      </dgm:prSet>
      <dgm:spPr/>
    </dgm:pt>
    <dgm:pt modelId="{355E8684-B41B-4B0F-95CB-EDA05274B179}" type="pres">
      <dgm:prSet presAssocID="{8991D43D-9A5B-48B2-A366-4AC55EA81B39}" presName="spaceBetweenRectangles" presStyleCnt="0"/>
      <dgm:spPr/>
    </dgm:pt>
    <dgm:pt modelId="{5310AB4B-2587-4584-A5A7-090503B169F2}" type="pres">
      <dgm:prSet presAssocID="{46ECD14A-4212-4284-AD43-E35A93A5D160}" presName="parentLin" presStyleCnt="0"/>
      <dgm:spPr/>
    </dgm:pt>
    <dgm:pt modelId="{ABDCD5A3-96D5-4691-9298-BD36378E7E6C}" type="pres">
      <dgm:prSet presAssocID="{46ECD14A-4212-4284-AD43-E35A93A5D160}" presName="parentLeftMargin" presStyleLbl="node1" presStyleIdx="2" presStyleCnt="7"/>
      <dgm:spPr/>
    </dgm:pt>
    <dgm:pt modelId="{7F54E958-5812-469B-BA82-B39EC8E5BB9E}" type="pres">
      <dgm:prSet presAssocID="{46ECD14A-4212-4284-AD43-E35A93A5D160}" presName="parentText" presStyleLbl="node1" presStyleIdx="3" presStyleCnt="7" custScaleX="116021" custScaleY="178609">
        <dgm:presLayoutVars>
          <dgm:chMax val="0"/>
          <dgm:bulletEnabled val="1"/>
        </dgm:presLayoutVars>
      </dgm:prSet>
      <dgm:spPr/>
    </dgm:pt>
    <dgm:pt modelId="{6F833C3C-BF82-45B5-80C0-3A64348A63DE}" type="pres">
      <dgm:prSet presAssocID="{46ECD14A-4212-4284-AD43-E35A93A5D160}" presName="negativeSpace" presStyleCnt="0"/>
      <dgm:spPr/>
    </dgm:pt>
    <dgm:pt modelId="{F09FB83C-82E1-4FCA-B108-4888DC687FC8}" type="pres">
      <dgm:prSet presAssocID="{46ECD14A-4212-4284-AD43-E35A93A5D160}" presName="childText" presStyleLbl="conFgAcc1" presStyleIdx="3" presStyleCnt="7">
        <dgm:presLayoutVars>
          <dgm:bulletEnabled val="1"/>
        </dgm:presLayoutVars>
      </dgm:prSet>
      <dgm:spPr/>
    </dgm:pt>
    <dgm:pt modelId="{B803ECE0-5693-4ECD-9DA3-D7B2A98BECB3}" type="pres">
      <dgm:prSet presAssocID="{D95646AC-2965-454D-BED0-DC4E06A2D2AF}" presName="spaceBetweenRectangles" presStyleCnt="0"/>
      <dgm:spPr/>
    </dgm:pt>
    <dgm:pt modelId="{5C1CABA8-CBB5-4F75-AA7C-81F8A60BFDAA}" type="pres">
      <dgm:prSet presAssocID="{E4805C4C-A15E-4BFB-B69A-E370AE02A66A}" presName="parentLin" presStyleCnt="0"/>
      <dgm:spPr/>
    </dgm:pt>
    <dgm:pt modelId="{DE775F78-575E-445D-9332-65E41F2A60EC}" type="pres">
      <dgm:prSet presAssocID="{E4805C4C-A15E-4BFB-B69A-E370AE02A66A}" presName="parentLeftMargin" presStyleLbl="node1" presStyleIdx="3" presStyleCnt="7"/>
      <dgm:spPr/>
    </dgm:pt>
    <dgm:pt modelId="{ADD39B31-870E-4EA7-8F00-C78B475F3D95}" type="pres">
      <dgm:prSet presAssocID="{E4805C4C-A15E-4BFB-B69A-E370AE02A66A}" presName="parentText" presStyleLbl="node1" presStyleIdx="4" presStyleCnt="7" custScaleX="116021" custScaleY="145993">
        <dgm:presLayoutVars>
          <dgm:chMax val="0"/>
          <dgm:bulletEnabled val="1"/>
        </dgm:presLayoutVars>
      </dgm:prSet>
      <dgm:spPr/>
    </dgm:pt>
    <dgm:pt modelId="{D0104203-3DE8-4A08-84AD-7CC837934262}" type="pres">
      <dgm:prSet presAssocID="{E4805C4C-A15E-4BFB-B69A-E370AE02A66A}" presName="negativeSpace" presStyleCnt="0"/>
      <dgm:spPr/>
    </dgm:pt>
    <dgm:pt modelId="{39DD71ED-CD15-44EA-B1E7-0CD9EED21780}" type="pres">
      <dgm:prSet presAssocID="{E4805C4C-A15E-4BFB-B69A-E370AE02A66A}" presName="childText" presStyleLbl="conFgAcc1" presStyleIdx="4" presStyleCnt="7">
        <dgm:presLayoutVars>
          <dgm:bulletEnabled val="1"/>
        </dgm:presLayoutVars>
      </dgm:prSet>
      <dgm:spPr/>
    </dgm:pt>
    <dgm:pt modelId="{C841EF6B-45EA-47E8-BA4F-2D946C490C2A}" type="pres">
      <dgm:prSet presAssocID="{CAAC7BDB-43AA-4E86-8486-C0AA45F47F81}" presName="spaceBetweenRectangles" presStyleCnt="0"/>
      <dgm:spPr/>
    </dgm:pt>
    <dgm:pt modelId="{8224D76F-5B9A-4442-AB73-A946D1188500}" type="pres">
      <dgm:prSet presAssocID="{1FBA6679-7B74-4FDD-B402-C4EC78E284BC}" presName="parentLin" presStyleCnt="0"/>
      <dgm:spPr/>
    </dgm:pt>
    <dgm:pt modelId="{CF1ACC5D-6ECF-4689-8603-B540525DCBF7}" type="pres">
      <dgm:prSet presAssocID="{1FBA6679-7B74-4FDD-B402-C4EC78E284BC}" presName="parentLeftMargin" presStyleLbl="node1" presStyleIdx="4" presStyleCnt="7"/>
      <dgm:spPr/>
    </dgm:pt>
    <dgm:pt modelId="{56FCD38F-E31E-4A1C-BBB5-0B325164EAD2}" type="pres">
      <dgm:prSet presAssocID="{1FBA6679-7B74-4FDD-B402-C4EC78E284BC}" presName="parentText" presStyleLbl="node1" presStyleIdx="5" presStyleCnt="7" custScaleX="116021" custScaleY="145993">
        <dgm:presLayoutVars>
          <dgm:chMax val="0"/>
          <dgm:bulletEnabled val="1"/>
        </dgm:presLayoutVars>
      </dgm:prSet>
      <dgm:spPr/>
    </dgm:pt>
    <dgm:pt modelId="{DD336199-234F-451D-BCD3-D3B2E88BED4E}" type="pres">
      <dgm:prSet presAssocID="{1FBA6679-7B74-4FDD-B402-C4EC78E284BC}" presName="negativeSpace" presStyleCnt="0"/>
      <dgm:spPr/>
    </dgm:pt>
    <dgm:pt modelId="{72CBDA67-E284-4675-BAC6-16FFC96178F4}" type="pres">
      <dgm:prSet presAssocID="{1FBA6679-7B74-4FDD-B402-C4EC78E284BC}" presName="childText" presStyleLbl="conFgAcc1" presStyleIdx="5" presStyleCnt="7">
        <dgm:presLayoutVars>
          <dgm:bulletEnabled val="1"/>
        </dgm:presLayoutVars>
      </dgm:prSet>
      <dgm:spPr/>
    </dgm:pt>
    <dgm:pt modelId="{7B5E9401-ACFB-4336-A967-62EA0EFF2A03}" type="pres">
      <dgm:prSet presAssocID="{DFAEEACC-F3B4-4A77-AA45-D271CBC9E09B}" presName="spaceBetweenRectangles" presStyleCnt="0"/>
      <dgm:spPr/>
    </dgm:pt>
    <dgm:pt modelId="{C25CDF84-3F94-44A9-8C77-271CE5915D61}" type="pres">
      <dgm:prSet presAssocID="{788A2784-5ED0-462B-916A-06B6F9B32424}" presName="parentLin" presStyleCnt="0"/>
      <dgm:spPr/>
    </dgm:pt>
    <dgm:pt modelId="{61F1BE2A-CC20-4CF7-81F6-B6F709B4AA8D}" type="pres">
      <dgm:prSet presAssocID="{788A2784-5ED0-462B-916A-06B6F9B32424}" presName="parentLeftMargin" presStyleLbl="node1" presStyleIdx="5" presStyleCnt="7"/>
      <dgm:spPr/>
    </dgm:pt>
    <dgm:pt modelId="{CB28F981-8762-4DAC-B79C-DD8F8F18D334}" type="pres">
      <dgm:prSet presAssocID="{788A2784-5ED0-462B-916A-06B6F9B32424}" presName="parentText" presStyleLbl="node1" presStyleIdx="6" presStyleCnt="7" custScaleX="116021" custScaleY="145993">
        <dgm:presLayoutVars>
          <dgm:chMax val="0"/>
          <dgm:bulletEnabled val="1"/>
        </dgm:presLayoutVars>
      </dgm:prSet>
      <dgm:spPr/>
    </dgm:pt>
    <dgm:pt modelId="{726E0A8E-A55B-4AEC-9351-1A69C65D800D}" type="pres">
      <dgm:prSet presAssocID="{788A2784-5ED0-462B-916A-06B6F9B32424}" presName="negativeSpace" presStyleCnt="0"/>
      <dgm:spPr/>
    </dgm:pt>
    <dgm:pt modelId="{2CFC0FB3-9958-493F-98F6-E0D1B5F7CC5B}" type="pres">
      <dgm:prSet presAssocID="{788A2784-5ED0-462B-916A-06B6F9B32424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BE88F106-224E-4D8E-97B5-DC86FFDAFAB7}" type="presOf" srcId="{1FBA6679-7B74-4FDD-B402-C4EC78E284BC}" destId="{56FCD38F-E31E-4A1C-BBB5-0B325164EAD2}" srcOrd="1" destOrd="0" presId="urn:microsoft.com/office/officeart/2005/8/layout/list1"/>
    <dgm:cxn modelId="{EDA64F09-EB7F-46CB-8B95-EF594316EF17}" srcId="{EA591DEE-00EB-40AA-9B7D-B501D451B1C0}" destId="{2F690FAD-2695-4DD5-8FCF-5691A80D4BCF}" srcOrd="0" destOrd="0" parTransId="{1D354FD3-F971-43D4-848A-6CEBDF2B6141}" sibTransId="{AF761C94-560A-4DB2-9B54-05414508C175}"/>
    <dgm:cxn modelId="{1E91E015-AE47-4FA2-996E-C69B5AA082B8}" type="presOf" srcId="{46ECD14A-4212-4284-AD43-E35A93A5D160}" destId="{ABDCD5A3-96D5-4691-9298-BD36378E7E6C}" srcOrd="0" destOrd="0" presId="urn:microsoft.com/office/officeart/2005/8/layout/list1"/>
    <dgm:cxn modelId="{F483071A-C728-45F5-938D-E008AC202CC6}" srcId="{EA591DEE-00EB-40AA-9B7D-B501D451B1C0}" destId="{1FBA6679-7B74-4FDD-B402-C4EC78E284BC}" srcOrd="5" destOrd="0" parTransId="{D2B8B99A-7741-4758-A685-34D0345219B3}" sibTransId="{DFAEEACC-F3B4-4A77-AA45-D271CBC9E09B}"/>
    <dgm:cxn modelId="{8218341A-AA42-4295-9358-F10302727D74}" srcId="{EA591DEE-00EB-40AA-9B7D-B501D451B1C0}" destId="{46ECD14A-4212-4284-AD43-E35A93A5D160}" srcOrd="3" destOrd="0" parTransId="{BB800884-AF7F-4574-9757-EBDEED5F6755}" sibTransId="{D95646AC-2965-454D-BED0-DC4E06A2D2AF}"/>
    <dgm:cxn modelId="{A79E6534-244A-44CB-A8B8-D8D2B6732872}" type="presOf" srcId="{C9C0C645-8D95-494F-8E9C-48A4FAF19A7A}" destId="{67A0F9D6-C1A6-4F43-8FEC-B21324B5EB44}" srcOrd="0" destOrd="0" presId="urn:microsoft.com/office/officeart/2005/8/layout/list1"/>
    <dgm:cxn modelId="{C86E6238-579A-4811-9BDE-2E5561452706}" type="presOf" srcId="{E4805C4C-A15E-4BFB-B69A-E370AE02A66A}" destId="{ADD39B31-870E-4EA7-8F00-C78B475F3D95}" srcOrd="1" destOrd="0" presId="urn:microsoft.com/office/officeart/2005/8/layout/list1"/>
    <dgm:cxn modelId="{06FDD63E-CADE-4D66-9248-650784C521FF}" srcId="{EA591DEE-00EB-40AA-9B7D-B501D451B1C0}" destId="{E4805C4C-A15E-4BFB-B69A-E370AE02A66A}" srcOrd="4" destOrd="0" parTransId="{8B01CE8C-9C0A-4475-9E58-21E35F77A427}" sibTransId="{CAAC7BDB-43AA-4E86-8486-C0AA45F47F81}"/>
    <dgm:cxn modelId="{5953075B-8B5E-4E19-A058-182AA347DCFC}" srcId="{EA591DEE-00EB-40AA-9B7D-B501D451B1C0}" destId="{0DF47214-DCDA-45F6-892D-8BB6CBFCC3FA}" srcOrd="2" destOrd="0" parTransId="{95970870-C749-438E-B8A4-EDD79C00BD6A}" sibTransId="{8991D43D-9A5B-48B2-A366-4AC55EA81B39}"/>
    <dgm:cxn modelId="{FD4D6845-E9A2-4FA2-8FE8-082C32929C98}" type="presOf" srcId="{E4805C4C-A15E-4BFB-B69A-E370AE02A66A}" destId="{DE775F78-575E-445D-9332-65E41F2A60EC}" srcOrd="0" destOrd="0" presId="urn:microsoft.com/office/officeart/2005/8/layout/list1"/>
    <dgm:cxn modelId="{E83E594D-75A5-4877-93C1-A2D541637637}" type="presOf" srcId="{46ECD14A-4212-4284-AD43-E35A93A5D160}" destId="{7F54E958-5812-469B-BA82-B39EC8E5BB9E}" srcOrd="1" destOrd="0" presId="urn:microsoft.com/office/officeart/2005/8/layout/list1"/>
    <dgm:cxn modelId="{52A3414F-0DBB-4CA3-B0A1-C48467A71A2C}" type="presOf" srcId="{C9C0C645-8D95-494F-8E9C-48A4FAF19A7A}" destId="{1ABC1C5D-516C-4E8E-916F-CE8EC1C2EDF1}" srcOrd="1" destOrd="0" presId="urn:microsoft.com/office/officeart/2005/8/layout/list1"/>
    <dgm:cxn modelId="{0CA96D70-2332-4219-A61B-EDD6809B434A}" type="presOf" srcId="{2F690FAD-2695-4DD5-8FCF-5691A80D4BCF}" destId="{8F9F5350-3ED9-4F14-A360-85867E1AF18C}" srcOrd="0" destOrd="0" presId="urn:microsoft.com/office/officeart/2005/8/layout/list1"/>
    <dgm:cxn modelId="{9EC19E56-4AC8-44E6-BEDB-0B9FF1A8EB43}" type="presOf" srcId="{1FBA6679-7B74-4FDD-B402-C4EC78E284BC}" destId="{CF1ACC5D-6ECF-4689-8603-B540525DCBF7}" srcOrd="0" destOrd="0" presId="urn:microsoft.com/office/officeart/2005/8/layout/list1"/>
    <dgm:cxn modelId="{05A98B59-6165-4195-8E13-568466F62131}" type="presOf" srcId="{0DF47214-DCDA-45F6-892D-8BB6CBFCC3FA}" destId="{2C43D9E8-DE68-4649-BAD7-6CAC480053EB}" srcOrd="1" destOrd="0" presId="urn:microsoft.com/office/officeart/2005/8/layout/list1"/>
    <dgm:cxn modelId="{DF87AC97-E6CA-4CF0-B3BD-9713BD4217A1}" type="presOf" srcId="{788A2784-5ED0-462B-916A-06B6F9B32424}" destId="{61F1BE2A-CC20-4CF7-81F6-B6F709B4AA8D}" srcOrd="0" destOrd="0" presId="urn:microsoft.com/office/officeart/2005/8/layout/list1"/>
    <dgm:cxn modelId="{C174229D-DFEF-4B74-9166-0330A1955588}" type="presOf" srcId="{0DF47214-DCDA-45F6-892D-8BB6CBFCC3FA}" destId="{70199867-6A51-4C7A-A8E1-675A44243592}" srcOrd="0" destOrd="0" presId="urn:microsoft.com/office/officeart/2005/8/layout/list1"/>
    <dgm:cxn modelId="{BC4D0CBF-8672-4320-B8B5-84CF57D934A1}" type="presOf" srcId="{788A2784-5ED0-462B-916A-06B6F9B32424}" destId="{CB28F981-8762-4DAC-B79C-DD8F8F18D334}" srcOrd="1" destOrd="0" presId="urn:microsoft.com/office/officeart/2005/8/layout/list1"/>
    <dgm:cxn modelId="{5FB462CF-8D1E-4A63-9584-730B4252C3A3}" type="presOf" srcId="{EA591DEE-00EB-40AA-9B7D-B501D451B1C0}" destId="{520FE002-33C8-448E-9381-5B3A8D679701}" srcOrd="0" destOrd="0" presId="urn:microsoft.com/office/officeart/2005/8/layout/list1"/>
    <dgm:cxn modelId="{5DF7E2EB-56BC-4D7E-AA58-E579B78D4B29}" type="presOf" srcId="{2F690FAD-2695-4DD5-8FCF-5691A80D4BCF}" destId="{A9A1CA40-B797-49D9-AE6D-ED42CE8294AE}" srcOrd="1" destOrd="0" presId="urn:microsoft.com/office/officeart/2005/8/layout/list1"/>
    <dgm:cxn modelId="{73AF1CEC-E54A-4BBD-9B80-2F7C7A87BC12}" srcId="{EA591DEE-00EB-40AA-9B7D-B501D451B1C0}" destId="{788A2784-5ED0-462B-916A-06B6F9B32424}" srcOrd="6" destOrd="0" parTransId="{788972B5-D9C2-4FD5-967B-BF1DDB80DF07}" sibTransId="{2A36D746-AFEE-49A1-902B-7CC728621343}"/>
    <dgm:cxn modelId="{197917EF-FCC6-484F-AE09-5B665F20909B}" srcId="{EA591DEE-00EB-40AA-9B7D-B501D451B1C0}" destId="{C9C0C645-8D95-494F-8E9C-48A4FAF19A7A}" srcOrd="1" destOrd="0" parTransId="{76CEBA80-0AD4-4E37-B6EA-11AF37B0A3F9}" sibTransId="{C4C00F03-B0D2-42E7-950B-FC1A0A55CD00}"/>
    <dgm:cxn modelId="{B48EB146-6860-484A-97A1-1280B4E5062F}" type="presParOf" srcId="{520FE002-33C8-448E-9381-5B3A8D679701}" destId="{FFDFE28A-5D77-49E3-930B-D94E237D4F80}" srcOrd="0" destOrd="0" presId="urn:microsoft.com/office/officeart/2005/8/layout/list1"/>
    <dgm:cxn modelId="{D74EE822-3855-46DA-B74E-072A41F7AF38}" type="presParOf" srcId="{FFDFE28A-5D77-49E3-930B-D94E237D4F80}" destId="{8F9F5350-3ED9-4F14-A360-85867E1AF18C}" srcOrd="0" destOrd="0" presId="urn:microsoft.com/office/officeart/2005/8/layout/list1"/>
    <dgm:cxn modelId="{786EDC4F-6A62-4410-BDA0-1E3998444289}" type="presParOf" srcId="{FFDFE28A-5D77-49E3-930B-D94E237D4F80}" destId="{A9A1CA40-B797-49D9-AE6D-ED42CE8294AE}" srcOrd="1" destOrd="0" presId="urn:microsoft.com/office/officeart/2005/8/layout/list1"/>
    <dgm:cxn modelId="{1116A6D2-8C4F-4CC7-BEB5-7E64D1A4156B}" type="presParOf" srcId="{520FE002-33C8-448E-9381-5B3A8D679701}" destId="{1EB6D3F4-0DA2-4FB8-A1CF-DC459D4CFEAE}" srcOrd="1" destOrd="0" presId="urn:microsoft.com/office/officeart/2005/8/layout/list1"/>
    <dgm:cxn modelId="{3B91FC5D-E93C-48F4-8B41-5AB5DBBECE62}" type="presParOf" srcId="{520FE002-33C8-448E-9381-5B3A8D679701}" destId="{20A35B48-D2D2-4D74-B9A8-00CB817F4D60}" srcOrd="2" destOrd="0" presId="urn:microsoft.com/office/officeart/2005/8/layout/list1"/>
    <dgm:cxn modelId="{7AA67711-3BE9-4332-9F70-C26335DFCDD4}" type="presParOf" srcId="{520FE002-33C8-448E-9381-5B3A8D679701}" destId="{677A4FEE-7941-418D-B51D-F06E552F65F6}" srcOrd="3" destOrd="0" presId="urn:microsoft.com/office/officeart/2005/8/layout/list1"/>
    <dgm:cxn modelId="{BDDC70C6-1A1B-4AA7-A89E-629BD304269D}" type="presParOf" srcId="{520FE002-33C8-448E-9381-5B3A8D679701}" destId="{3D90B52F-6EE0-4EE6-86B6-614CA7150AD2}" srcOrd="4" destOrd="0" presId="urn:microsoft.com/office/officeart/2005/8/layout/list1"/>
    <dgm:cxn modelId="{A21DC2E0-3056-4F92-BFAE-291AB796216F}" type="presParOf" srcId="{3D90B52F-6EE0-4EE6-86B6-614CA7150AD2}" destId="{67A0F9D6-C1A6-4F43-8FEC-B21324B5EB44}" srcOrd="0" destOrd="0" presId="urn:microsoft.com/office/officeart/2005/8/layout/list1"/>
    <dgm:cxn modelId="{1349665A-458F-4413-A6A6-8FE1AE0C6A17}" type="presParOf" srcId="{3D90B52F-6EE0-4EE6-86B6-614CA7150AD2}" destId="{1ABC1C5D-516C-4E8E-916F-CE8EC1C2EDF1}" srcOrd="1" destOrd="0" presId="urn:microsoft.com/office/officeart/2005/8/layout/list1"/>
    <dgm:cxn modelId="{21D785B6-6804-4394-AD42-FB5653FF7D5A}" type="presParOf" srcId="{520FE002-33C8-448E-9381-5B3A8D679701}" destId="{F0BF23BF-5085-4312-8772-DEFA7692CF77}" srcOrd="5" destOrd="0" presId="urn:microsoft.com/office/officeart/2005/8/layout/list1"/>
    <dgm:cxn modelId="{87FC6541-7ACC-4049-976A-E28A9B8BC164}" type="presParOf" srcId="{520FE002-33C8-448E-9381-5B3A8D679701}" destId="{3274227A-0E84-4F45-B74D-6A1AA66AFDA3}" srcOrd="6" destOrd="0" presId="urn:microsoft.com/office/officeart/2005/8/layout/list1"/>
    <dgm:cxn modelId="{97E9295C-CC44-4640-8486-FBA227FA2B10}" type="presParOf" srcId="{520FE002-33C8-448E-9381-5B3A8D679701}" destId="{4223745E-BF18-4A03-935D-35D2FB063181}" srcOrd="7" destOrd="0" presId="urn:microsoft.com/office/officeart/2005/8/layout/list1"/>
    <dgm:cxn modelId="{27523980-66C7-4A22-9E12-DDCFDA9FAFB3}" type="presParOf" srcId="{520FE002-33C8-448E-9381-5B3A8D679701}" destId="{6C73D609-14F9-4B16-9481-0466F36BB415}" srcOrd="8" destOrd="0" presId="urn:microsoft.com/office/officeart/2005/8/layout/list1"/>
    <dgm:cxn modelId="{FB40E9FE-98FF-47DE-B8E4-353757F196C6}" type="presParOf" srcId="{6C73D609-14F9-4B16-9481-0466F36BB415}" destId="{70199867-6A51-4C7A-A8E1-675A44243592}" srcOrd="0" destOrd="0" presId="urn:microsoft.com/office/officeart/2005/8/layout/list1"/>
    <dgm:cxn modelId="{7C3A318B-EE62-4033-80DF-7722F4218BB0}" type="presParOf" srcId="{6C73D609-14F9-4B16-9481-0466F36BB415}" destId="{2C43D9E8-DE68-4649-BAD7-6CAC480053EB}" srcOrd="1" destOrd="0" presId="urn:microsoft.com/office/officeart/2005/8/layout/list1"/>
    <dgm:cxn modelId="{B7D10BE7-1EC5-48CE-8B0A-4FF84828F69B}" type="presParOf" srcId="{520FE002-33C8-448E-9381-5B3A8D679701}" destId="{4E5E7B8F-62A0-4E70-BB02-5B924BC92782}" srcOrd="9" destOrd="0" presId="urn:microsoft.com/office/officeart/2005/8/layout/list1"/>
    <dgm:cxn modelId="{76E1C781-E314-43CC-ABFF-970529122CAC}" type="presParOf" srcId="{520FE002-33C8-448E-9381-5B3A8D679701}" destId="{D39014A7-BA9A-42C9-BBF8-F71BA5676D81}" srcOrd="10" destOrd="0" presId="urn:microsoft.com/office/officeart/2005/8/layout/list1"/>
    <dgm:cxn modelId="{D65589EB-64D6-4FC1-B76B-C47A81BB6C2A}" type="presParOf" srcId="{520FE002-33C8-448E-9381-5B3A8D679701}" destId="{355E8684-B41B-4B0F-95CB-EDA05274B179}" srcOrd="11" destOrd="0" presId="urn:microsoft.com/office/officeart/2005/8/layout/list1"/>
    <dgm:cxn modelId="{7373066C-DAA1-4CC4-852C-5917F1C93326}" type="presParOf" srcId="{520FE002-33C8-448E-9381-5B3A8D679701}" destId="{5310AB4B-2587-4584-A5A7-090503B169F2}" srcOrd="12" destOrd="0" presId="urn:microsoft.com/office/officeart/2005/8/layout/list1"/>
    <dgm:cxn modelId="{E167AE3B-E7B0-4BED-911E-277A18798B95}" type="presParOf" srcId="{5310AB4B-2587-4584-A5A7-090503B169F2}" destId="{ABDCD5A3-96D5-4691-9298-BD36378E7E6C}" srcOrd="0" destOrd="0" presId="urn:microsoft.com/office/officeart/2005/8/layout/list1"/>
    <dgm:cxn modelId="{EEC5EDA8-9DFD-46EE-8DE8-9F6CA7A38672}" type="presParOf" srcId="{5310AB4B-2587-4584-A5A7-090503B169F2}" destId="{7F54E958-5812-469B-BA82-B39EC8E5BB9E}" srcOrd="1" destOrd="0" presId="urn:microsoft.com/office/officeart/2005/8/layout/list1"/>
    <dgm:cxn modelId="{A7C6A183-0F1F-4D9E-9EF2-4D0B4FF5CEE9}" type="presParOf" srcId="{520FE002-33C8-448E-9381-5B3A8D679701}" destId="{6F833C3C-BF82-45B5-80C0-3A64348A63DE}" srcOrd="13" destOrd="0" presId="urn:microsoft.com/office/officeart/2005/8/layout/list1"/>
    <dgm:cxn modelId="{8C03251B-3802-46E7-978A-7EBC12885EF0}" type="presParOf" srcId="{520FE002-33C8-448E-9381-5B3A8D679701}" destId="{F09FB83C-82E1-4FCA-B108-4888DC687FC8}" srcOrd="14" destOrd="0" presId="urn:microsoft.com/office/officeart/2005/8/layout/list1"/>
    <dgm:cxn modelId="{68F434E3-1E35-43FB-B42C-011508FF839E}" type="presParOf" srcId="{520FE002-33C8-448E-9381-5B3A8D679701}" destId="{B803ECE0-5693-4ECD-9DA3-D7B2A98BECB3}" srcOrd="15" destOrd="0" presId="urn:microsoft.com/office/officeart/2005/8/layout/list1"/>
    <dgm:cxn modelId="{996A7D63-B7E0-4108-B3CF-7CF62B04CBD4}" type="presParOf" srcId="{520FE002-33C8-448E-9381-5B3A8D679701}" destId="{5C1CABA8-CBB5-4F75-AA7C-81F8A60BFDAA}" srcOrd="16" destOrd="0" presId="urn:microsoft.com/office/officeart/2005/8/layout/list1"/>
    <dgm:cxn modelId="{A4D0CFDD-78B0-410D-83E7-A1BFEDD03F97}" type="presParOf" srcId="{5C1CABA8-CBB5-4F75-AA7C-81F8A60BFDAA}" destId="{DE775F78-575E-445D-9332-65E41F2A60EC}" srcOrd="0" destOrd="0" presId="urn:microsoft.com/office/officeart/2005/8/layout/list1"/>
    <dgm:cxn modelId="{7F5802C5-B48E-4994-92E5-F97F6D6E6C66}" type="presParOf" srcId="{5C1CABA8-CBB5-4F75-AA7C-81F8A60BFDAA}" destId="{ADD39B31-870E-4EA7-8F00-C78B475F3D95}" srcOrd="1" destOrd="0" presId="urn:microsoft.com/office/officeart/2005/8/layout/list1"/>
    <dgm:cxn modelId="{99B02668-B1C4-4A3E-88E9-91A966EF0D63}" type="presParOf" srcId="{520FE002-33C8-448E-9381-5B3A8D679701}" destId="{D0104203-3DE8-4A08-84AD-7CC837934262}" srcOrd="17" destOrd="0" presId="urn:microsoft.com/office/officeart/2005/8/layout/list1"/>
    <dgm:cxn modelId="{C4201C25-1806-4CC2-BEA3-9D651FF814F4}" type="presParOf" srcId="{520FE002-33C8-448E-9381-5B3A8D679701}" destId="{39DD71ED-CD15-44EA-B1E7-0CD9EED21780}" srcOrd="18" destOrd="0" presId="urn:microsoft.com/office/officeart/2005/8/layout/list1"/>
    <dgm:cxn modelId="{1F0E67EB-6E26-4B22-B006-69E3D1BBEF5D}" type="presParOf" srcId="{520FE002-33C8-448E-9381-5B3A8D679701}" destId="{C841EF6B-45EA-47E8-BA4F-2D946C490C2A}" srcOrd="19" destOrd="0" presId="urn:microsoft.com/office/officeart/2005/8/layout/list1"/>
    <dgm:cxn modelId="{63C36234-9DAC-499A-83F9-8E623F725639}" type="presParOf" srcId="{520FE002-33C8-448E-9381-5B3A8D679701}" destId="{8224D76F-5B9A-4442-AB73-A946D1188500}" srcOrd="20" destOrd="0" presId="urn:microsoft.com/office/officeart/2005/8/layout/list1"/>
    <dgm:cxn modelId="{7CD43E80-92AD-4DD1-A558-30445FAE34C5}" type="presParOf" srcId="{8224D76F-5B9A-4442-AB73-A946D1188500}" destId="{CF1ACC5D-6ECF-4689-8603-B540525DCBF7}" srcOrd="0" destOrd="0" presId="urn:microsoft.com/office/officeart/2005/8/layout/list1"/>
    <dgm:cxn modelId="{03D0A250-38E9-47C4-BE21-DEB437F6FC25}" type="presParOf" srcId="{8224D76F-5B9A-4442-AB73-A946D1188500}" destId="{56FCD38F-E31E-4A1C-BBB5-0B325164EAD2}" srcOrd="1" destOrd="0" presId="urn:microsoft.com/office/officeart/2005/8/layout/list1"/>
    <dgm:cxn modelId="{2BA88680-4C34-4DF3-AAFE-685C07F1CD48}" type="presParOf" srcId="{520FE002-33C8-448E-9381-5B3A8D679701}" destId="{DD336199-234F-451D-BCD3-D3B2E88BED4E}" srcOrd="21" destOrd="0" presId="urn:microsoft.com/office/officeart/2005/8/layout/list1"/>
    <dgm:cxn modelId="{7C0BE78D-EBE7-48EC-ADA3-1601A92614F3}" type="presParOf" srcId="{520FE002-33C8-448E-9381-5B3A8D679701}" destId="{72CBDA67-E284-4675-BAC6-16FFC96178F4}" srcOrd="22" destOrd="0" presId="urn:microsoft.com/office/officeart/2005/8/layout/list1"/>
    <dgm:cxn modelId="{4992A31B-1D28-4D27-94AA-7AE3488F0A9C}" type="presParOf" srcId="{520FE002-33C8-448E-9381-5B3A8D679701}" destId="{7B5E9401-ACFB-4336-A967-62EA0EFF2A03}" srcOrd="23" destOrd="0" presId="urn:microsoft.com/office/officeart/2005/8/layout/list1"/>
    <dgm:cxn modelId="{12A61932-2FBD-47DC-9B0F-08D7A6E0162F}" type="presParOf" srcId="{520FE002-33C8-448E-9381-5B3A8D679701}" destId="{C25CDF84-3F94-44A9-8C77-271CE5915D61}" srcOrd="24" destOrd="0" presId="urn:microsoft.com/office/officeart/2005/8/layout/list1"/>
    <dgm:cxn modelId="{E021D5A5-D67B-40E6-8823-26A6639500DD}" type="presParOf" srcId="{C25CDF84-3F94-44A9-8C77-271CE5915D61}" destId="{61F1BE2A-CC20-4CF7-81F6-B6F709B4AA8D}" srcOrd="0" destOrd="0" presId="urn:microsoft.com/office/officeart/2005/8/layout/list1"/>
    <dgm:cxn modelId="{25522C5C-F34F-4A51-A0FA-646EA8142AC9}" type="presParOf" srcId="{C25CDF84-3F94-44A9-8C77-271CE5915D61}" destId="{CB28F981-8762-4DAC-B79C-DD8F8F18D334}" srcOrd="1" destOrd="0" presId="urn:microsoft.com/office/officeart/2005/8/layout/list1"/>
    <dgm:cxn modelId="{83C7C0A4-52BD-4DC0-AEEA-D56C0FBC5A1B}" type="presParOf" srcId="{520FE002-33C8-448E-9381-5B3A8D679701}" destId="{726E0A8E-A55B-4AEC-9351-1A69C65D800D}" srcOrd="25" destOrd="0" presId="urn:microsoft.com/office/officeart/2005/8/layout/list1"/>
    <dgm:cxn modelId="{0674BD4A-CA89-4643-8041-F3CF13468DC2}" type="presParOf" srcId="{520FE002-33C8-448E-9381-5B3A8D679701}" destId="{2CFC0FB3-9958-493F-98F6-E0D1B5F7CC5B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804F293-DA29-49AB-BE07-E77750D7E122}" type="doc">
      <dgm:prSet loTypeId="urn:microsoft.com/office/officeart/2005/8/layout/list1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D41A951D-8CE0-4C6B-8A92-0938C3245B18}">
      <dgm:prSet phldrT="[Text]"/>
      <dgm:spPr/>
      <dgm:t>
        <a:bodyPr/>
        <a:lstStyle/>
        <a:p>
          <a:r>
            <a:rPr lang="en-US" dirty="0">
              <a:latin typeface="Garamond" panose="02020404030301010803" pitchFamily="18" charset="0"/>
            </a:rPr>
            <a:t>E-BIT team Employee Behavioral Intervention Team</a:t>
          </a:r>
        </a:p>
      </dgm:t>
    </dgm:pt>
    <dgm:pt modelId="{DA8437E1-52BB-4182-B269-4156655DB302}" type="parTrans" cxnId="{D2C8E650-AD89-4598-BF53-AC9DBCA2E9D6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8E24176F-71F1-42E1-9A55-258926DD2139}" type="sibTrans" cxnId="{D2C8E650-AD89-4598-BF53-AC9DBCA2E9D6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8CC20438-5988-45C1-BB43-71BB480E8B40}">
      <dgm:prSet/>
      <dgm:spPr/>
      <dgm:t>
        <a:bodyPr/>
        <a:lstStyle/>
        <a:p>
          <a:r>
            <a:rPr lang="en-US">
              <a:latin typeface="Garamond" panose="02020404030301010803" pitchFamily="18" charset="0"/>
            </a:rPr>
            <a:t>WVPP Training – initial and ongoing (twice per month)</a:t>
          </a:r>
          <a:endParaRPr lang="en-US" dirty="0">
            <a:latin typeface="Garamond" panose="02020404030301010803" pitchFamily="18" charset="0"/>
          </a:endParaRPr>
        </a:p>
      </dgm:t>
    </dgm:pt>
    <dgm:pt modelId="{DC223D51-5C5D-4587-9B53-CE7AFD722617}" type="parTrans" cxnId="{B886A2F8-B133-455F-85A0-DFACC66AA16F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A0DE7978-1B61-4C96-8DFC-88C815C11A5F}" type="sibTrans" cxnId="{B886A2F8-B133-455F-85A0-DFACC66AA16F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4351BC4C-3075-4794-88B8-340B3163B361}">
      <dgm:prSet/>
      <dgm:spPr/>
      <dgm:t>
        <a:bodyPr/>
        <a:lstStyle/>
        <a:p>
          <a:r>
            <a:rPr lang="en-US">
              <a:latin typeface="Garamond" panose="02020404030301010803" pitchFamily="18" charset="0"/>
            </a:rPr>
            <a:t>Occupation group focused approach</a:t>
          </a:r>
          <a:endParaRPr lang="en-US" dirty="0">
            <a:latin typeface="Garamond" panose="02020404030301010803" pitchFamily="18" charset="0"/>
          </a:endParaRPr>
        </a:p>
      </dgm:t>
    </dgm:pt>
    <dgm:pt modelId="{316CF7DF-3426-46C9-A00A-9CF8052242EB}" type="parTrans" cxnId="{C6297DAE-D9E3-4FE6-8788-77C3C0EAF813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D37A5717-E63D-4B24-BB48-DAB7D3F04170}" type="sibTrans" cxnId="{C6297DAE-D9E3-4FE6-8788-77C3C0EAF813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BBC08B5A-F19E-4D14-A941-769E57E03E65}">
      <dgm:prSet/>
      <dgm:spPr/>
      <dgm:t>
        <a:bodyPr/>
        <a:lstStyle/>
        <a:p>
          <a:r>
            <a:rPr lang="en-US">
              <a:latin typeface="Garamond" panose="02020404030301010803" pitchFamily="18" charset="0"/>
            </a:rPr>
            <a:t>Managers (including their specific role in the WVPP)</a:t>
          </a:r>
          <a:endParaRPr lang="en-US" dirty="0">
            <a:latin typeface="Garamond" panose="02020404030301010803" pitchFamily="18" charset="0"/>
          </a:endParaRPr>
        </a:p>
      </dgm:t>
    </dgm:pt>
    <dgm:pt modelId="{49318DA4-EE7A-4E15-9E5F-E42E0618E9DE}" type="parTrans" cxnId="{813DC628-98AF-42EC-907A-3983D5AFFDB8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06A5CC62-1FAF-4B42-A3B2-6A275B009D91}" type="sibTrans" cxnId="{813DC628-98AF-42EC-907A-3983D5AFFDB8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A247F116-DC26-439D-B24E-7891F508C7F6}">
      <dgm:prSet/>
      <dgm:spPr/>
      <dgm:t>
        <a:bodyPr/>
        <a:lstStyle/>
        <a:p>
          <a:r>
            <a:rPr lang="en-US">
              <a:latin typeface="Garamond" panose="02020404030301010803" pitchFamily="18" charset="0"/>
            </a:rPr>
            <a:t>Field employees (Custodial/M&amp;O)</a:t>
          </a:r>
          <a:endParaRPr lang="en-US" dirty="0">
            <a:latin typeface="Garamond" panose="02020404030301010803" pitchFamily="18" charset="0"/>
          </a:endParaRPr>
        </a:p>
      </dgm:t>
    </dgm:pt>
    <dgm:pt modelId="{F9CB1A5A-3135-4FDF-A82B-595EA5D8C146}" type="parTrans" cxnId="{60AA8284-ED01-4A18-9E24-AF5F5B03C54E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A322276F-0BB7-4BAF-9151-1AD2113C23FF}" type="sibTrans" cxnId="{60AA8284-ED01-4A18-9E24-AF5F5B03C54E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864230FB-4C30-493B-8D82-ACB09482BAF7}">
      <dgm:prSet/>
      <dgm:spPr/>
      <dgm:t>
        <a:bodyPr/>
        <a:lstStyle/>
        <a:p>
          <a:r>
            <a:rPr lang="en-US">
              <a:latin typeface="Garamond" panose="02020404030301010803" pitchFamily="18" charset="0"/>
            </a:rPr>
            <a:t>Faculty</a:t>
          </a:r>
          <a:endParaRPr lang="en-US" dirty="0">
            <a:latin typeface="Garamond" panose="02020404030301010803" pitchFamily="18" charset="0"/>
          </a:endParaRPr>
        </a:p>
      </dgm:t>
    </dgm:pt>
    <dgm:pt modelId="{FDE8BAC7-1C36-44BE-B8C4-FB64B01A8B21}" type="parTrans" cxnId="{F4648DEB-83A9-48C3-95DB-928E88632174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801D9750-B786-4732-87CB-B1A7E1139C50}" type="sibTrans" cxnId="{F4648DEB-83A9-48C3-95DB-928E88632174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8AA342E8-9BB2-48D0-A87D-2F78399A0DE2}">
      <dgm:prSet/>
      <dgm:spPr/>
      <dgm:t>
        <a:bodyPr/>
        <a:lstStyle/>
        <a:p>
          <a:r>
            <a:rPr lang="en-US">
              <a:latin typeface="Garamond" panose="02020404030301010803" pitchFamily="18" charset="0"/>
            </a:rPr>
            <a:t>Training often result in additional evaluations/assessments</a:t>
          </a:r>
          <a:endParaRPr lang="en-US" dirty="0">
            <a:latin typeface="Garamond" panose="02020404030301010803" pitchFamily="18" charset="0"/>
          </a:endParaRPr>
        </a:p>
      </dgm:t>
    </dgm:pt>
    <dgm:pt modelId="{B617784A-35F9-44CC-AD9F-817EE0FEF7BF}" type="parTrans" cxnId="{95BC9360-23D6-4081-A4F3-76E280B0BA6E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F3CEACD5-9AEB-4525-A1C6-C141F7E67179}" type="sibTrans" cxnId="{95BC9360-23D6-4081-A4F3-76E280B0BA6E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775F446E-79B0-4B95-A573-9A193F8A96B1}">
      <dgm:prSet/>
      <dgm:spPr/>
      <dgm:t>
        <a:bodyPr/>
        <a:lstStyle/>
        <a:p>
          <a:r>
            <a:rPr lang="en-US">
              <a:latin typeface="Garamond" panose="02020404030301010803" pitchFamily="18" charset="0"/>
            </a:rPr>
            <a:t>Scenario-based practice</a:t>
          </a:r>
          <a:endParaRPr lang="en-US" dirty="0">
            <a:latin typeface="Garamond" panose="02020404030301010803" pitchFamily="18" charset="0"/>
          </a:endParaRPr>
        </a:p>
      </dgm:t>
    </dgm:pt>
    <dgm:pt modelId="{61D54D3B-05A4-4922-A38F-6334D1C8FC89}" type="parTrans" cxnId="{9FBD5E40-07AE-44F5-9EE6-D652AB0192B9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7741C292-5F54-41AB-ACA1-B3C839796C14}" type="sibTrans" cxnId="{9FBD5E40-07AE-44F5-9EE6-D652AB0192B9}">
      <dgm:prSet/>
      <dgm:spPr/>
      <dgm:t>
        <a:bodyPr/>
        <a:lstStyle/>
        <a:p>
          <a:endParaRPr lang="en-US">
            <a:latin typeface="Garamond" panose="02020404030301010803" pitchFamily="18" charset="0"/>
          </a:endParaRPr>
        </a:p>
      </dgm:t>
    </dgm:pt>
    <dgm:pt modelId="{983E8795-E86F-4485-8709-AA2656674FC1}" type="pres">
      <dgm:prSet presAssocID="{9804F293-DA29-49AB-BE07-E77750D7E122}" presName="linear" presStyleCnt="0">
        <dgm:presLayoutVars>
          <dgm:dir/>
          <dgm:animLvl val="lvl"/>
          <dgm:resizeHandles val="exact"/>
        </dgm:presLayoutVars>
      </dgm:prSet>
      <dgm:spPr/>
    </dgm:pt>
    <dgm:pt modelId="{A007496F-5C5A-44C8-BB8F-422D6BA59B09}" type="pres">
      <dgm:prSet presAssocID="{D41A951D-8CE0-4C6B-8A92-0938C3245B18}" presName="parentLin" presStyleCnt="0"/>
      <dgm:spPr/>
    </dgm:pt>
    <dgm:pt modelId="{D9C4D568-6476-4B7A-A31B-4E1D888216B9}" type="pres">
      <dgm:prSet presAssocID="{D41A951D-8CE0-4C6B-8A92-0938C3245B18}" presName="parentLeftMargin" presStyleLbl="node1" presStyleIdx="0" presStyleCnt="3"/>
      <dgm:spPr/>
    </dgm:pt>
    <dgm:pt modelId="{383DD84A-8D66-4AE7-BA56-3B26CF7B9BDB}" type="pres">
      <dgm:prSet presAssocID="{D41A951D-8CE0-4C6B-8A92-0938C3245B1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C76FAC6-2C6E-4926-BA1C-96B7CCB23E4E}" type="pres">
      <dgm:prSet presAssocID="{D41A951D-8CE0-4C6B-8A92-0938C3245B18}" presName="negativeSpace" presStyleCnt="0"/>
      <dgm:spPr/>
    </dgm:pt>
    <dgm:pt modelId="{DA22B200-1D37-41A5-A7F6-14D5D0EAE929}" type="pres">
      <dgm:prSet presAssocID="{D41A951D-8CE0-4C6B-8A92-0938C3245B18}" presName="childText" presStyleLbl="conFgAcc1" presStyleIdx="0" presStyleCnt="3">
        <dgm:presLayoutVars>
          <dgm:bulletEnabled val="1"/>
        </dgm:presLayoutVars>
      </dgm:prSet>
      <dgm:spPr/>
    </dgm:pt>
    <dgm:pt modelId="{09B7A88F-51E3-4802-8E86-6475F944A004}" type="pres">
      <dgm:prSet presAssocID="{8E24176F-71F1-42E1-9A55-258926DD2139}" presName="spaceBetweenRectangles" presStyleCnt="0"/>
      <dgm:spPr/>
    </dgm:pt>
    <dgm:pt modelId="{A2ACC20D-6F68-4716-82C4-2CF32CC7CB79}" type="pres">
      <dgm:prSet presAssocID="{8CC20438-5988-45C1-BB43-71BB480E8B40}" presName="parentLin" presStyleCnt="0"/>
      <dgm:spPr/>
    </dgm:pt>
    <dgm:pt modelId="{CC933B83-8B62-498A-A803-C51BD6AD9DC0}" type="pres">
      <dgm:prSet presAssocID="{8CC20438-5988-45C1-BB43-71BB480E8B40}" presName="parentLeftMargin" presStyleLbl="node1" presStyleIdx="0" presStyleCnt="3"/>
      <dgm:spPr/>
    </dgm:pt>
    <dgm:pt modelId="{A9B758E8-752B-4782-BB8E-BFBFBEB03BCF}" type="pres">
      <dgm:prSet presAssocID="{8CC20438-5988-45C1-BB43-71BB480E8B4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5DA21C9-A976-46FA-8D43-CBC3E0FC2032}" type="pres">
      <dgm:prSet presAssocID="{8CC20438-5988-45C1-BB43-71BB480E8B40}" presName="negativeSpace" presStyleCnt="0"/>
      <dgm:spPr/>
    </dgm:pt>
    <dgm:pt modelId="{6DBC5800-763D-4FE5-BA35-F336BD555B60}" type="pres">
      <dgm:prSet presAssocID="{8CC20438-5988-45C1-BB43-71BB480E8B40}" presName="childText" presStyleLbl="conFgAcc1" presStyleIdx="1" presStyleCnt="3">
        <dgm:presLayoutVars>
          <dgm:bulletEnabled val="1"/>
        </dgm:presLayoutVars>
      </dgm:prSet>
      <dgm:spPr/>
    </dgm:pt>
    <dgm:pt modelId="{9287E294-A676-4034-A014-F6B5E9F64BFD}" type="pres">
      <dgm:prSet presAssocID="{A0DE7978-1B61-4C96-8DFC-88C815C11A5F}" presName="spaceBetweenRectangles" presStyleCnt="0"/>
      <dgm:spPr/>
    </dgm:pt>
    <dgm:pt modelId="{648F9FF4-7C99-4E12-8A8B-345525247408}" type="pres">
      <dgm:prSet presAssocID="{775F446E-79B0-4B95-A573-9A193F8A96B1}" presName="parentLin" presStyleCnt="0"/>
      <dgm:spPr/>
    </dgm:pt>
    <dgm:pt modelId="{30B65D7D-9C43-4A09-A706-9186D32D90AD}" type="pres">
      <dgm:prSet presAssocID="{775F446E-79B0-4B95-A573-9A193F8A96B1}" presName="parentLeftMargin" presStyleLbl="node1" presStyleIdx="1" presStyleCnt="3"/>
      <dgm:spPr/>
    </dgm:pt>
    <dgm:pt modelId="{284C61E4-8A02-4270-BBB7-2BF790CC721A}" type="pres">
      <dgm:prSet presAssocID="{775F446E-79B0-4B95-A573-9A193F8A96B1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60A155BC-C56E-4093-9272-1CA30B996D3E}" type="pres">
      <dgm:prSet presAssocID="{775F446E-79B0-4B95-A573-9A193F8A96B1}" presName="negativeSpace" presStyleCnt="0"/>
      <dgm:spPr/>
    </dgm:pt>
    <dgm:pt modelId="{C5A8468D-59B2-42CF-8127-63D6686703D7}" type="pres">
      <dgm:prSet presAssocID="{775F446E-79B0-4B95-A573-9A193F8A96B1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BD169C04-D687-424B-BB77-12DB030575A9}" type="presOf" srcId="{D41A951D-8CE0-4C6B-8A92-0938C3245B18}" destId="{D9C4D568-6476-4B7A-A31B-4E1D888216B9}" srcOrd="0" destOrd="0" presId="urn:microsoft.com/office/officeart/2005/8/layout/list1"/>
    <dgm:cxn modelId="{5715110A-6FA1-462A-A735-52D058FB84FB}" type="presOf" srcId="{9804F293-DA29-49AB-BE07-E77750D7E122}" destId="{983E8795-E86F-4485-8709-AA2656674FC1}" srcOrd="0" destOrd="0" presId="urn:microsoft.com/office/officeart/2005/8/layout/list1"/>
    <dgm:cxn modelId="{8AFB5E0F-D035-423E-8444-71F398B5E213}" type="presOf" srcId="{BBC08B5A-F19E-4D14-A941-769E57E03E65}" destId="{6DBC5800-763D-4FE5-BA35-F336BD555B60}" srcOrd="0" destOrd="1" presId="urn:microsoft.com/office/officeart/2005/8/layout/list1"/>
    <dgm:cxn modelId="{B530481D-24CA-4C74-AA83-F403ED07512C}" type="presOf" srcId="{A247F116-DC26-439D-B24E-7891F508C7F6}" destId="{6DBC5800-763D-4FE5-BA35-F336BD555B60}" srcOrd="0" destOrd="2" presId="urn:microsoft.com/office/officeart/2005/8/layout/list1"/>
    <dgm:cxn modelId="{813DC628-98AF-42EC-907A-3983D5AFFDB8}" srcId="{4351BC4C-3075-4794-88B8-340B3163B361}" destId="{BBC08B5A-F19E-4D14-A941-769E57E03E65}" srcOrd="0" destOrd="0" parTransId="{49318DA4-EE7A-4E15-9E5F-E42E0618E9DE}" sibTransId="{06A5CC62-1FAF-4B42-A3B2-6A275B009D91}"/>
    <dgm:cxn modelId="{9FBD5E40-07AE-44F5-9EE6-D652AB0192B9}" srcId="{9804F293-DA29-49AB-BE07-E77750D7E122}" destId="{775F446E-79B0-4B95-A573-9A193F8A96B1}" srcOrd="2" destOrd="0" parTransId="{61D54D3B-05A4-4922-A38F-6334D1C8FC89}" sibTransId="{7741C292-5F54-41AB-ACA1-B3C839796C14}"/>
    <dgm:cxn modelId="{95BC9360-23D6-4081-A4F3-76E280B0BA6E}" srcId="{864230FB-4C30-493B-8D82-ACB09482BAF7}" destId="{8AA342E8-9BB2-48D0-A87D-2F78399A0DE2}" srcOrd="0" destOrd="0" parTransId="{B617784A-35F9-44CC-AD9F-817EE0FEF7BF}" sibTransId="{F3CEACD5-9AEB-4525-A1C6-C141F7E67179}"/>
    <dgm:cxn modelId="{8D3CBC48-5198-4CC5-AAF3-F09494C964B3}" type="presOf" srcId="{864230FB-4C30-493B-8D82-ACB09482BAF7}" destId="{6DBC5800-763D-4FE5-BA35-F336BD555B60}" srcOrd="0" destOrd="3" presId="urn:microsoft.com/office/officeart/2005/8/layout/list1"/>
    <dgm:cxn modelId="{D2C8E650-AD89-4598-BF53-AC9DBCA2E9D6}" srcId="{9804F293-DA29-49AB-BE07-E77750D7E122}" destId="{D41A951D-8CE0-4C6B-8A92-0938C3245B18}" srcOrd="0" destOrd="0" parTransId="{DA8437E1-52BB-4182-B269-4156655DB302}" sibTransId="{8E24176F-71F1-42E1-9A55-258926DD2139}"/>
    <dgm:cxn modelId="{95564F7E-041B-42E7-86F1-04A455DC03BB}" type="presOf" srcId="{D41A951D-8CE0-4C6B-8A92-0938C3245B18}" destId="{383DD84A-8D66-4AE7-BA56-3B26CF7B9BDB}" srcOrd="1" destOrd="0" presId="urn:microsoft.com/office/officeart/2005/8/layout/list1"/>
    <dgm:cxn modelId="{60AA8284-ED01-4A18-9E24-AF5F5B03C54E}" srcId="{4351BC4C-3075-4794-88B8-340B3163B361}" destId="{A247F116-DC26-439D-B24E-7891F508C7F6}" srcOrd="1" destOrd="0" parTransId="{F9CB1A5A-3135-4FDF-A82B-595EA5D8C146}" sibTransId="{A322276F-0BB7-4BAF-9151-1AD2113C23FF}"/>
    <dgm:cxn modelId="{92C3A4A6-ABC5-460E-8176-8761540B2BB3}" type="presOf" srcId="{4351BC4C-3075-4794-88B8-340B3163B361}" destId="{6DBC5800-763D-4FE5-BA35-F336BD555B60}" srcOrd="0" destOrd="0" presId="urn:microsoft.com/office/officeart/2005/8/layout/list1"/>
    <dgm:cxn modelId="{C6297DAE-D9E3-4FE6-8788-77C3C0EAF813}" srcId="{8CC20438-5988-45C1-BB43-71BB480E8B40}" destId="{4351BC4C-3075-4794-88B8-340B3163B361}" srcOrd="0" destOrd="0" parTransId="{316CF7DF-3426-46C9-A00A-9CF8052242EB}" sibTransId="{D37A5717-E63D-4B24-BB48-DAB7D3F04170}"/>
    <dgm:cxn modelId="{CA3A8EC3-83F6-4980-B929-3A6749CD9B3C}" type="presOf" srcId="{8CC20438-5988-45C1-BB43-71BB480E8B40}" destId="{CC933B83-8B62-498A-A803-C51BD6AD9DC0}" srcOrd="0" destOrd="0" presId="urn:microsoft.com/office/officeart/2005/8/layout/list1"/>
    <dgm:cxn modelId="{FF40C2C6-FD1A-4422-877C-244C13F1864B}" type="presOf" srcId="{775F446E-79B0-4B95-A573-9A193F8A96B1}" destId="{284C61E4-8A02-4270-BBB7-2BF790CC721A}" srcOrd="1" destOrd="0" presId="urn:microsoft.com/office/officeart/2005/8/layout/list1"/>
    <dgm:cxn modelId="{BAB3CBD4-1303-49C7-B54E-277451F12F3E}" type="presOf" srcId="{8CC20438-5988-45C1-BB43-71BB480E8B40}" destId="{A9B758E8-752B-4782-BB8E-BFBFBEB03BCF}" srcOrd="1" destOrd="0" presId="urn:microsoft.com/office/officeart/2005/8/layout/list1"/>
    <dgm:cxn modelId="{F4648DEB-83A9-48C3-95DB-928E88632174}" srcId="{4351BC4C-3075-4794-88B8-340B3163B361}" destId="{864230FB-4C30-493B-8D82-ACB09482BAF7}" srcOrd="2" destOrd="0" parTransId="{FDE8BAC7-1C36-44BE-B8C4-FB64B01A8B21}" sibTransId="{801D9750-B786-4732-87CB-B1A7E1139C50}"/>
    <dgm:cxn modelId="{54E251ED-AD59-40B9-98CD-9B2BC36F5FAB}" type="presOf" srcId="{8AA342E8-9BB2-48D0-A87D-2F78399A0DE2}" destId="{6DBC5800-763D-4FE5-BA35-F336BD555B60}" srcOrd="0" destOrd="4" presId="urn:microsoft.com/office/officeart/2005/8/layout/list1"/>
    <dgm:cxn modelId="{501274F1-F123-4418-A8C3-72DCE9BF5A54}" type="presOf" srcId="{775F446E-79B0-4B95-A573-9A193F8A96B1}" destId="{30B65D7D-9C43-4A09-A706-9186D32D90AD}" srcOrd="0" destOrd="0" presId="urn:microsoft.com/office/officeart/2005/8/layout/list1"/>
    <dgm:cxn modelId="{B886A2F8-B133-455F-85A0-DFACC66AA16F}" srcId="{9804F293-DA29-49AB-BE07-E77750D7E122}" destId="{8CC20438-5988-45C1-BB43-71BB480E8B40}" srcOrd="1" destOrd="0" parTransId="{DC223D51-5C5D-4587-9B53-CE7AFD722617}" sibTransId="{A0DE7978-1B61-4C96-8DFC-88C815C11A5F}"/>
    <dgm:cxn modelId="{939FFFD8-D66A-455F-8074-BFFF56155C7C}" type="presParOf" srcId="{983E8795-E86F-4485-8709-AA2656674FC1}" destId="{A007496F-5C5A-44C8-BB8F-422D6BA59B09}" srcOrd="0" destOrd="0" presId="urn:microsoft.com/office/officeart/2005/8/layout/list1"/>
    <dgm:cxn modelId="{D8ED2409-A096-4D25-B9B7-EA6B9FF971B8}" type="presParOf" srcId="{A007496F-5C5A-44C8-BB8F-422D6BA59B09}" destId="{D9C4D568-6476-4B7A-A31B-4E1D888216B9}" srcOrd="0" destOrd="0" presId="urn:microsoft.com/office/officeart/2005/8/layout/list1"/>
    <dgm:cxn modelId="{949AD73C-D8A8-49BB-81D0-9CFDED708F3E}" type="presParOf" srcId="{A007496F-5C5A-44C8-BB8F-422D6BA59B09}" destId="{383DD84A-8D66-4AE7-BA56-3B26CF7B9BDB}" srcOrd="1" destOrd="0" presId="urn:microsoft.com/office/officeart/2005/8/layout/list1"/>
    <dgm:cxn modelId="{A9432F53-1B68-4E93-9F83-E1FC58DA8275}" type="presParOf" srcId="{983E8795-E86F-4485-8709-AA2656674FC1}" destId="{7C76FAC6-2C6E-4926-BA1C-96B7CCB23E4E}" srcOrd="1" destOrd="0" presId="urn:microsoft.com/office/officeart/2005/8/layout/list1"/>
    <dgm:cxn modelId="{05335A4C-874C-48AC-AC3A-352754C0C166}" type="presParOf" srcId="{983E8795-E86F-4485-8709-AA2656674FC1}" destId="{DA22B200-1D37-41A5-A7F6-14D5D0EAE929}" srcOrd="2" destOrd="0" presId="urn:microsoft.com/office/officeart/2005/8/layout/list1"/>
    <dgm:cxn modelId="{08D58388-ACAF-4350-BE06-19FF2E54602C}" type="presParOf" srcId="{983E8795-E86F-4485-8709-AA2656674FC1}" destId="{09B7A88F-51E3-4802-8E86-6475F944A004}" srcOrd="3" destOrd="0" presId="urn:microsoft.com/office/officeart/2005/8/layout/list1"/>
    <dgm:cxn modelId="{D8D0F4EF-DF81-4AC9-83D9-56031BA27E86}" type="presParOf" srcId="{983E8795-E86F-4485-8709-AA2656674FC1}" destId="{A2ACC20D-6F68-4716-82C4-2CF32CC7CB79}" srcOrd="4" destOrd="0" presId="urn:microsoft.com/office/officeart/2005/8/layout/list1"/>
    <dgm:cxn modelId="{53F89F09-7F6A-40A0-8C56-EE982858DEE7}" type="presParOf" srcId="{A2ACC20D-6F68-4716-82C4-2CF32CC7CB79}" destId="{CC933B83-8B62-498A-A803-C51BD6AD9DC0}" srcOrd="0" destOrd="0" presId="urn:microsoft.com/office/officeart/2005/8/layout/list1"/>
    <dgm:cxn modelId="{15F48A71-A428-40EA-A234-C78863448DF5}" type="presParOf" srcId="{A2ACC20D-6F68-4716-82C4-2CF32CC7CB79}" destId="{A9B758E8-752B-4782-BB8E-BFBFBEB03BCF}" srcOrd="1" destOrd="0" presId="urn:microsoft.com/office/officeart/2005/8/layout/list1"/>
    <dgm:cxn modelId="{3EDCB751-9524-4CFC-B0AF-D30996B87855}" type="presParOf" srcId="{983E8795-E86F-4485-8709-AA2656674FC1}" destId="{95DA21C9-A976-46FA-8D43-CBC3E0FC2032}" srcOrd="5" destOrd="0" presId="urn:microsoft.com/office/officeart/2005/8/layout/list1"/>
    <dgm:cxn modelId="{A18916BA-4466-4922-AF6A-DA33405252D3}" type="presParOf" srcId="{983E8795-E86F-4485-8709-AA2656674FC1}" destId="{6DBC5800-763D-4FE5-BA35-F336BD555B60}" srcOrd="6" destOrd="0" presId="urn:microsoft.com/office/officeart/2005/8/layout/list1"/>
    <dgm:cxn modelId="{E5D38F35-966C-4495-90A7-CE60E85F0A97}" type="presParOf" srcId="{983E8795-E86F-4485-8709-AA2656674FC1}" destId="{9287E294-A676-4034-A014-F6B5E9F64BFD}" srcOrd="7" destOrd="0" presId="urn:microsoft.com/office/officeart/2005/8/layout/list1"/>
    <dgm:cxn modelId="{B0F8405C-DCF2-4DD4-A118-397EE66500F4}" type="presParOf" srcId="{983E8795-E86F-4485-8709-AA2656674FC1}" destId="{648F9FF4-7C99-4E12-8A8B-345525247408}" srcOrd="8" destOrd="0" presId="urn:microsoft.com/office/officeart/2005/8/layout/list1"/>
    <dgm:cxn modelId="{F43AD10C-5237-44A7-8404-1FBE41F25025}" type="presParOf" srcId="{648F9FF4-7C99-4E12-8A8B-345525247408}" destId="{30B65D7D-9C43-4A09-A706-9186D32D90AD}" srcOrd="0" destOrd="0" presId="urn:microsoft.com/office/officeart/2005/8/layout/list1"/>
    <dgm:cxn modelId="{9FC5E75D-DF3A-4988-B4B4-38D7454857F2}" type="presParOf" srcId="{648F9FF4-7C99-4E12-8A8B-345525247408}" destId="{284C61E4-8A02-4270-BBB7-2BF790CC721A}" srcOrd="1" destOrd="0" presId="urn:microsoft.com/office/officeart/2005/8/layout/list1"/>
    <dgm:cxn modelId="{23AC9E3C-BF35-49CF-A6BA-AFDA2DEF1C47}" type="presParOf" srcId="{983E8795-E86F-4485-8709-AA2656674FC1}" destId="{60A155BC-C56E-4093-9272-1CA30B996D3E}" srcOrd="9" destOrd="0" presId="urn:microsoft.com/office/officeart/2005/8/layout/list1"/>
    <dgm:cxn modelId="{FD9F80ED-060A-440E-8A6F-DFAE4BA038D5}" type="presParOf" srcId="{983E8795-E86F-4485-8709-AA2656674FC1}" destId="{C5A8468D-59B2-42CF-8127-63D6686703D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048EFA-C32C-4371-9668-03C7BA6BC0BA}">
      <dsp:nvSpPr>
        <dsp:cNvPr id="0" name=""/>
        <dsp:cNvSpPr/>
      </dsp:nvSpPr>
      <dsp:spPr>
        <a:xfrm>
          <a:off x="0" y="1106177"/>
          <a:ext cx="9525000" cy="4032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89DA99-C383-4055-8563-FEE6BE70C9A5}">
      <dsp:nvSpPr>
        <dsp:cNvPr id="0" name=""/>
        <dsp:cNvSpPr/>
      </dsp:nvSpPr>
      <dsp:spPr>
        <a:xfrm>
          <a:off x="264583" y="152398"/>
          <a:ext cx="6660988" cy="128536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016" tIns="0" rIns="252016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  <a:latin typeface="Garamond" panose="02020404030301010803" pitchFamily="18" charset="0"/>
            </a:rPr>
            <a:t>Workplace violence prevention plan required by 7/1/24 and can be part of your IIPP</a:t>
          </a:r>
          <a:endParaRPr lang="en-US" sz="2800" kern="1200" dirty="0">
            <a:solidFill>
              <a:schemeClr val="tx1"/>
            </a:solidFill>
            <a:latin typeface="Garamond" panose="02020404030301010803" pitchFamily="18" charset="0"/>
          </a:endParaRPr>
        </a:p>
      </dsp:txBody>
      <dsp:txXfrm>
        <a:off x="327329" y="215144"/>
        <a:ext cx="6535496" cy="1159870"/>
      </dsp:txXfrm>
    </dsp:sp>
    <dsp:sp modelId="{463100F7-E26F-4630-935F-CD31580FD2F6}">
      <dsp:nvSpPr>
        <dsp:cNvPr id="0" name=""/>
        <dsp:cNvSpPr/>
      </dsp:nvSpPr>
      <dsp:spPr>
        <a:xfrm>
          <a:off x="0" y="2498527"/>
          <a:ext cx="9525000" cy="4032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662746-0E1E-42EC-A0D4-BDFFF42CD519}">
      <dsp:nvSpPr>
        <dsp:cNvPr id="0" name=""/>
        <dsp:cNvSpPr/>
      </dsp:nvSpPr>
      <dsp:spPr>
        <a:xfrm>
          <a:off x="1432026" y="1738455"/>
          <a:ext cx="6660988" cy="113890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016" tIns="0" rIns="252016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  <a:latin typeface="Garamond" panose="02020404030301010803" pitchFamily="18" charset="0"/>
            </a:rPr>
            <a:t>The plan (and training) must include effective engagement </a:t>
          </a:r>
          <a:br>
            <a:rPr lang="en-US" sz="2800" b="1" kern="1200" dirty="0">
              <a:solidFill>
                <a:schemeClr val="tx1"/>
              </a:solidFill>
              <a:latin typeface="Garamond" panose="02020404030301010803" pitchFamily="18" charset="0"/>
            </a:rPr>
          </a:br>
          <a:r>
            <a:rPr lang="en-US" sz="2800" b="1" kern="1200" dirty="0">
              <a:solidFill>
                <a:schemeClr val="tx1"/>
              </a:solidFill>
              <a:latin typeface="Garamond" panose="02020404030301010803" pitchFamily="18" charset="0"/>
            </a:rPr>
            <a:t>of staff and their representatives</a:t>
          </a:r>
          <a:endParaRPr lang="en-US" sz="2800" kern="1200" dirty="0">
            <a:latin typeface="Garamond" panose="02020404030301010803" pitchFamily="18" charset="0"/>
          </a:endParaRPr>
        </a:p>
      </dsp:txBody>
      <dsp:txXfrm>
        <a:off x="1487623" y="1794052"/>
        <a:ext cx="6549794" cy="1027715"/>
      </dsp:txXfrm>
    </dsp:sp>
    <dsp:sp modelId="{2B9BCE21-63FB-4404-9EE1-818CFC66C132}">
      <dsp:nvSpPr>
        <dsp:cNvPr id="0" name=""/>
        <dsp:cNvSpPr/>
      </dsp:nvSpPr>
      <dsp:spPr>
        <a:xfrm>
          <a:off x="0" y="4035624"/>
          <a:ext cx="9525000" cy="4032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780276-26A8-4037-8EBF-DF577332C494}">
      <dsp:nvSpPr>
        <dsp:cNvPr id="0" name=""/>
        <dsp:cNvSpPr/>
      </dsp:nvSpPr>
      <dsp:spPr>
        <a:xfrm>
          <a:off x="2557667" y="3124198"/>
          <a:ext cx="6660988" cy="128365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016" tIns="0" rIns="252016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Garamond" panose="02020404030301010803" pitchFamily="18" charset="0"/>
            </a:rPr>
            <a:t>Employers have to build their own plans specific to their occupation exposures</a:t>
          </a:r>
          <a:endParaRPr lang="en-US" sz="2800" kern="1200" dirty="0">
            <a:latin typeface="Garamond" panose="02020404030301010803" pitchFamily="18" charset="0"/>
          </a:endParaRPr>
        </a:p>
      </dsp:txBody>
      <dsp:txXfrm>
        <a:off x="2620330" y="3186861"/>
        <a:ext cx="6535662" cy="11583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4D1E84-40C1-487D-AB36-6954169FC3FA}">
      <dsp:nvSpPr>
        <dsp:cNvPr id="0" name=""/>
        <dsp:cNvSpPr/>
      </dsp:nvSpPr>
      <dsp:spPr>
        <a:xfrm>
          <a:off x="1257299" y="453159"/>
          <a:ext cx="2552700" cy="115454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900" kern="1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Training employees (and supervisors)</a:t>
          </a:r>
          <a:endParaRPr lang="en-US" sz="1900" kern="1200" dirty="0"/>
        </a:p>
      </dsp:txBody>
      <dsp:txXfrm>
        <a:off x="1257299" y="453159"/>
        <a:ext cx="2552700" cy="1154545"/>
      </dsp:txXfrm>
    </dsp:sp>
    <dsp:sp modelId="{B8F3EDDD-8723-42F2-94CA-18BC161278BD}">
      <dsp:nvSpPr>
        <dsp:cNvPr id="0" name=""/>
        <dsp:cNvSpPr/>
      </dsp:nvSpPr>
      <dsp:spPr>
        <a:xfrm>
          <a:off x="0" y="453159"/>
          <a:ext cx="1143000" cy="115454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B2954D-A30F-4A20-AED2-E25E37F5D97B}">
      <dsp:nvSpPr>
        <dsp:cNvPr id="0" name=""/>
        <dsp:cNvSpPr/>
      </dsp:nvSpPr>
      <dsp:spPr>
        <a:xfrm>
          <a:off x="0" y="1798204"/>
          <a:ext cx="2552700" cy="115454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900" kern="1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Enforcing rules/trainings/policies</a:t>
          </a:r>
          <a:endParaRPr lang="en-US" sz="1900" kern="1200" dirty="0"/>
        </a:p>
      </dsp:txBody>
      <dsp:txXfrm>
        <a:off x="0" y="1798204"/>
        <a:ext cx="2552700" cy="1154545"/>
      </dsp:txXfrm>
    </dsp:sp>
    <dsp:sp modelId="{68B21461-2AB7-4E4C-842D-B28E04430B34}">
      <dsp:nvSpPr>
        <dsp:cNvPr id="0" name=""/>
        <dsp:cNvSpPr/>
      </dsp:nvSpPr>
      <dsp:spPr>
        <a:xfrm>
          <a:off x="2667000" y="1798204"/>
          <a:ext cx="1143000" cy="115454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A3A3B0-C370-4BB2-A332-37CA7D5E8F81}">
      <dsp:nvSpPr>
        <dsp:cNvPr id="0" name=""/>
        <dsp:cNvSpPr/>
      </dsp:nvSpPr>
      <dsp:spPr>
        <a:xfrm>
          <a:off x="1257299" y="3143250"/>
          <a:ext cx="2552700" cy="115454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900" kern="1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Actively looking for and correcting hazards</a:t>
          </a:r>
          <a:endParaRPr lang="en-US" sz="1900" kern="1200" dirty="0"/>
        </a:p>
      </dsp:txBody>
      <dsp:txXfrm>
        <a:off x="1257299" y="3143250"/>
        <a:ext cx="2552700" cy="1154545"/>
      </dsp:txXfrm>
    </dsp:sp>
    <dsp:sp modelId="{BB9D95AA-5B92-4525-93C5-DECD1891E15E}">
      <dsp:nvSpPr>
        <dsp:cNvPr id="0" name=""/>
        <dsp:cNvSpPr/>
      </dsp:nvSpPr>
      <dsp:spPr>
        <a:xfrm>
          <a:off x="0" y="3143250"/>
          <a:ext cx="1143000" cy="115454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0C867B-D5F7-4DE6-A9EB-E6950A17A6ED}">
      <dsp:nvSpPr>
        <dsp:cNvPr id="0" name=""/>
        <dsp:cNvSpPr/>
      </dsp:nvSpPr>
      <dsp:spPr>
        <a:xfrm>
          <a:off x="0" y="4488295"/>
          <a:ext cx="2552700" cy="115454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900" kern="12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Addressing employee safety concerns</a:t>
          </a:r>
          <a:endParaRPr lang="en-US" sz="1900" kern="1200" dirty="0"/>
        </a:p>
      </dsp:txBody>
      <dsp:txXfrm>
        <a:off x="0" y="4488295"/>
        <a:ext cx="2552700" cy="1154545"/>
      </dsp:txXfrm>
    </dsp:sp>
    <dsp:sp modelId="{B21A003A-F142-4A2A-A1FD-605F1104C34E}">
      <dsp:nvSpPr>
        <dsp:cNvPr id="0" name=""/>
        <dsp:cNvSpPr/>
      </dsp:nvSpPr>
      <dsp:spPr>
        <a:xfrm>
          <a:off x="2667000" y="4488295"/>
          <a:ext cx="1143000" cy="115454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4D1E84-40C1-487D-AB36-6954169FC3FA}">
      <dsp:nvSpPr>
        <dsp:cNvPr id="0" name=""/>
        <dsp:cNvSpPr/>
      </dsp:nvSpPr>
      <dsp:spPr>
        <a:xfrm>
          <a:off x="1317437" y="4313"/>
          <a:ext cx="2460463" cy="163349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600" kern="1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Training …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000" kern="1200" dirty="0">
              <a:solidFill>
                <a:srgbClr val="AA182C"/>
              </a:solidFill>
              <a:effectLst/>
              <a:latin typeface="Aptos" panose="020B0004020202020204" pitchFamily="34" charset="0"/>
              <a:cs typeface="Times New Roman" panose="02020603050405020304" pitchFamily="18" charset="0"/>
            </a:rPr>
            <a:t>To understand the hazards and controls for workplace violence</a:t>
          </a:r>
          <a:endParaRPr lang="en-US" sz="2000" kern="1200" dirty="0">
            <a:solidFill>
              <a:srgbClr val="AA182C"/>
            </a:solidFill>
          </a:endParaRPr>
        </a:p>
      </dsp:txBody>
      <dsp:txXfrm>
        <a:off x="1317437" y="4313"/>
        <a:ext cx="2460463" cy="1633498"/>
      </dsp:txXfrm>
    </dsp:sp>
    <dsp:sp modelId="{B8F3EDDD-8723-42F2-94CA-18BC161278BD}">
      <dsp:nvSpPr>
        <dsp:cNvPr id="0" name=""/>
        <dsp:cNvSpPr/>
      </dsp:nvSpPr>
      <dsp:spPr>
        <a:xfrm>
          <a:off x="68833" y="260754"/>
          <a:ext cx="1101700" cy="111282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B2954D-A30F-4A20-AED2-E25E37F5D97B}">
      <dsp:nvSpPr>
        <dsp:cNvPr id="0" name=""/>
        <dsp:cNvSpPr/>
      </dsp:nvSpPr>
      <dsp:spPr>
        <a:xfrm>
          <a:off x="68833" y="1804736"/>
          <a:ext cx="2460463" cy="111282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600" kern="1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Enforcing…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000" kern="1200" dirty="0">
              <a:solidFill>
                <a:srgbClr val="AA182C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Your WVPP and all associated BP, AP, AR</a:t>
          </a:r>
          <a:endParaRPr lang="en-US" sz="2000" kern="1200" dirty="0">
            <a:solidFill>
              <a:srgbClr val="AA182C"/>
            </a:solidFill>
          </a:endParaRPr>
        </a:p>
      </dsp:txBody>
      <dsp:txXfrm>
        <a:off x="68833" y="1804736"/>
        <a:ext cx="2460463" cy="1112828"/>
      </dsp:txXfrm>
    </dsp:sp>
    <dsp:sp modelId="{68B21461-2AB7-4E4C-842D-B28E04430B34}">
      <dsp:nvSpPr>
        <dsp:cNvPr id="0" name=""/>
        <dsp:cNvSpPr/>
      </dsp:nvSpPr>
      <dsp:spPr>
        <a:xfrm>
          <a:off x="2639466" y="1817534"/>
          <a:ext cx="1101700" cy="111282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A3A3B0-C370-4BB2-A332-37CA7D5E8F81}">
      <dsp:nvSpPr>
        <dsp:cNvPr id="0" name=""/>
        <dsp:cNvSpPr/>
      </dsp:nvSpPr>
      <dsp:spPr>
        <a:xfrm>
          <a:off x="1280703" y="3113979"/>
          <a:ext cx="2460463" cy="111282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600" kern="1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Actively looking for and correcting hazards…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000" kern="1200" dirty="0">
              <a:solidFill>
                <a:srgbClr val="AA182C"/>
              </a:solidFill>
              <a:effectLst/>
              <a:latin typeface="Aptos" panose="020B0004020202020204" pitchFamily="34" charset="0"/>
              <a:cs typeface="Times New Roman" panose="02020603050405020304" pitchFamily="18" charset="0"/>
            </a:rPr>
            <a:t>And communicate those up and down</a:t>
          </a:r>
          <a:endParaRPr lang="en-US" sz="2000" kern="1200" dirty="0">
            <a:solidFill>
              <a:srgbClr val="AA182C"/>
            </a:solidFill>
          </a:endParaRPr>
        </a:p>
      </dsp:txBody>
      <dsp:txXfrm>
        <a:off x="1280703" y="3113979"/>
        <a:ext cx="2460463" cy="1112828"/>
      </dsp:txXfrm>
    </dsp:sp>
    <dsp:sp modelId="{BB9D95AA-5B92-4525-93C5-DECD1891E15E}">
      <dsp:nvSpPr>
        <dsp:cNvPr id="0" name=""/>
        <dsp:cNvSpPr/>
      </dsp:nvSpPr>
      <dsp:spPr>
        <a:xfrm>
          <a:off x="68833" y="3113979"/>
          <a:ext cx="1101700" cy="111282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0C867B-D5F7-4DE6-A9EB-E6950A17A6ED}">
      <dsp:nvSpPr>
        <dsp:cNvPr id="0" name=""/>
        <dsp:cNvSpPr/>
      </dsp:nvSpPr>
      <dsp:spPr>
        <a:xfrm>
          <a:off x="68833" y="4410424"/>
          <a:ext cx="2460463" cy="16851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600" kern="1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rPr>
            <a:t>Addressing employee safety concerns…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800" kern="1200" dirty="0">
              <a:solidFill>
                <a:srgbClr val="AA182C"/>
              </a:solidFill>
            </a:rPr>
            <a:t>And communicate to the WVPP responsible person and participate in investigations as needed</a:t>
          </a:r>
        </a:p>
      </dsp:txBody>
      <dsp:txXfrm>
        <a:off x="68833" y="4410424"/>
        <a:ext cx="2460463" cy="1685156"/>
      </dsp:txXfrm>
    </dsp:sp>
    <dsp:sp modelId="{B21A003A-F142-4A2A-A1FD-605F1104C34E}">
      <dsp:nvSpPr>
        <dsp:cNvPr id="0" name=""/>
        <dsp:cNvSpPr/>
      </dsp:nvSpPr>
      <dsp:spPr>
        <a:xfrm>
          <a:off x="2639466" y="4696588"/>
          <a:ext cx="1101700" cy="111282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011AE2-FDB4-4D05-BB75-3940DEAE15ED}">
      <dsp:nvSpPr>
        <dsp:cNvPr id="0" name=""/>
        <dsp:cNvSpPr/>
      </dsp:nvSpPr>
      <dsp:spPr>
        <a:xfrm>
          <a:off x="0" y="0"/>
          <a:ext cx="3886200" cy="748800"/>
        </a:xfrm>
        <a:prstGeom prst="rect">
          <a:avLst/>
        </a:prstGeom>
        <a:solidFill>
          <a:srgbClr val="022A3D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ramond" panose="02020404030301010803" pitchFamily="18" charset="0"/>
            </a:rPr>
            <a:t>Pre-Training</a:t>
          </a:r>
        </a:p>
      </dsp:txBody>
      <dsp:txXfrm>
        <a:off x="0" y="0"/>
        <a:ext cx="3886200" cy="748800"/>
      </dsp:txXfrm>
    </dsp:sp>
    <dsp:sp modelId="{A54175D3-6759-42C1-A566-AD8BB57F65AB}">
      <dsp:nvSpPr>
        <dsp:cNvPr id="0" name=""/>
        <dsp:cNvSpPr/>
      </dsp:nvSpPr>
      <dsp:spPr>
        <a:xfrm>
          <a:off x="0" y="636992"/>
          <a:ext cx="3886200" cy="203404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600" kern="1200" dirty="0">
              <a:latin typeface="Garamond" panose="02020404030301010803" pitchFamily="18" charset="0"/>
              <a:ea typeface="Aptos" panose="020B0004020202020204" pitchFamily="34" charset="0"/>
              <a:cs typeface="Times New Roman" panose="02020603050405020304" pitchFamily="18" charset="0"/>
            </a:rPr>
            <a:t>Gap analysis on existing policies, procedures to make sure you’re addressing what you want managers to enforce</a:t>
          </a:r>
          <a:endParaRPr lang="en-US" sz="2600" kern="1200" dirty="0">
            <a:latin typeface="Garamond" panose="02020404030301010803" pitchFamily="18" charset="0"/>
          </a:endParaRPr>
        </a:p>
      </dsp:txBody>
      <dsp:txXfrm>
        <a:off x="0" y="636992"/>
        <a:ext cx="3886200" cy="203404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011AE2-FDB4-4D05-BB75-3940DEAE15ED}">
      <dsp:nvSpPr>
        <dsp:cNvPr id="0" name=""/>
        <dsp:cNvSpPr/>
      </dsp:nvSpPr>
      <dsp:spPr>
        <a:xfrm>
          <a:off x="0" y="0"/>
          <a:ext cx="3962400" cy="748800"/>
        </a:xfrm>
        <a:prstGeom prst="rect">
          <a:avLst/>
        </a:prstGeom>
        <a:solidFill>
          <a:srgbClr val="022A3D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ramond" panose="02020404030301010803" pitchFamily="18" charset="0"/>
            </a:rPr>
            <a:t>Training</a:t>
          </a:r>
        </a:p>
      </dsp:txBody>
      <dsp:txXfrm>
        <a:off x="0" y="0"/>
        <a:ext cx="3962400" cy="748800"/>
      </dsp:txXfrm>
    </dsp:sp>
    <dsp:sp modelId="{A54175D3-6759-42C1-A566-AD8BB57F65AB}">
      <dsp:nvSpPr>
        <dsp:cNvPr id="0" name=""/>
        <dsp:cNvSpPr/>
      </dsp:nvSpPr>
      <dsp:spPr>
        <a:xfrm>
          <a:off x="0" y="751650"/>
          <a:ext cx="3962400" cy="21410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600" kern="1200" dirty="0">
              <a:effectLst/>
              <a:latin typeface="Garamond" panose="02020404030301010803" pitchFamily="18" charset="0"/>
              <a:ea typeface="Aptos" panose="020B0004020202020204" pitchFamily="34" charset="0"/>
              <a:cs typeface="Times New Roman" panose="02020603050405020304" pitchFamily="18" charset="0"/>
            </a:rPr>
            <a:t>On your IIPP and SB553 plan</a:t>
          </a:r>
          <a:endParaRPr lang="en-US" sz="2600" kern="1200" dirty="0">
            <a:latin typeface="Garamond" panose="02020404030301010803" pitchFamily="18" charset="0"/>
          </a:endParaRP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600" kern="1200">
              <a:effectLst/>
              <a:latin typeface="Garamond" panose="02020404030301010803" pitchFamily="18" charset="0"/>
              <a:ea typeface="Aptos" panose="020B0004020202020204" pitchFamily="34" charset="0"/>
              <a:cs typeface="Times New Roman" panose="02020603050405020304" pitchFamily="18" charset="0"/>
            </a:rPr>
            <a:t>On Conflict de-escalation</a:t>
          </a:r>
          <a:endParaRPr lang="en-US" sz="2600" kern="1200" dirty="0">
            <a:latin typeface="Garamond" panose="02020404030301010803" pitchFamily="18" charset="0"/>
            <a:ea typeface="Aptos" panose="020B0004020202020204" pitchFamily="34" charset="0"/>
            <a:cs typeface="Times New Roman" panose="02020603050405020304" pitchFamily="18" charset="0"/>
          </a:endParaRP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600" kern="1200" dirty="0">
              <a:effectLst/>
              <a:latin typeface="Garamond" panose="02020404030301010803" pitchFamily="18" charset="0"/>
              <a:ea typeface="Aptos" panose="020B0004020202020204" pitchFamily="34" charset="0"/>
              <a:cs typeface="Times New Roman" panose="02020603050405020304" pitchFamily="18" charset="0"/>
            </a:rPr>
            <a:t>On psychological safety in the workplace</a:t>
          </a:r>
        </a:p>
      </dsp:txBody>
      <dsp:txXfrm>
        <a:off x="0" y="751650"/>
        <a:ext cx="3962400" cy="21410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05A292-81F1-4C4C-9BD5-5F7C0A8E893A}">
      <dsp:nvSpPr>
        <dsp:cNvPr id="0" name=""/>
        <dsp:cNvSpPr/>
      </dsp:nvSpPr>
      <dsp:spPr>
        <a:xfrm>
          <a:off x="0" y="222839"/>
          <a:ext cx="8229600" cy="514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Garamond" panose="02020404030301010803" pitchFamily="18" charset="0"/>
            </a:rPr>
            <a:t>Health and Safety Committee (pre-COVID) &amp; the culture it established</a:t>
          </a:r>
        </a:p>
      </dsp:txBody>
      <dsp:txXfrm>
        <a:off x="25130" y="247969"/>
        <a:ext cx="8179340" cy="464540"/>
      </dsp:txXfrm>
    </dsp:sp>
    <dsp:sp modelId="{635A838A-6AB6-40A6-9079-4D05C0B1B834}">
      <dsp:nvSpPr>
        <dsp:cNvPr id="0" name=""/>
        <dsp:cNvSpPr/>
      </dsp:nvSpPr>
      <dsp:spPr>
        <a:xfrm>
          <a:off x="0" y="800999"/>
          <a:ext cx="8229600" cy="514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Garamond" panose="02020404030301010803" pitchFamily="18" charset="0"/>
            </a:rPr>
            <a:t>Employee Counseling Center</a:t>
          </a:r>
          <a:endParaRPr lang="en-US" sz="2200" kern="1200" dirty="0">
            <a:latin typeface="Garamond" panose="02020404030301010803" pitchFamily="18" charset="0"/>
          </a:endParaRPr>
        </a:p>
      </dsp:txBody>
      <dsp:txXfrm>
        <a:off x="25130" y="826129"/>
        <a:ext cx="8179340" cy="464540"/>
      </dsp:txXfrm>
    </dsp:sp>
    <dsp:sp modelId="{C60D0611-339E-432D-9E52-1F0A6E89F44F}">
      <dsp:nvSpPr>
        <dsp:cNvPr id="0" name=""/>
        <dsp:cNvSpPr/>
      </dsp:nvSpPr>
      <dsp:spPr>
        <a:xfrm>
          <a:off x="0" y="1315799"/>
          <a:ext cx="8229600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>
              <a:latin typeface="Garamond" panose="02020404030301010803" pitchFamily="18" charset="0"/>
            </a:rPr>
            <a:t>Fully staffed, on-campus during business hours</a:t>
          </a:r>
        </a:p>
      </dsp:txBody>
      <dsp:txXfrm>
        <a:off x="0" y="1315799"/>
        <a:ext cx="8229600" cy="364320"/>
      </dsp:txXfrm>
    </dsp:sp>
    <dsp:sp modelId="{89E36687-0283-498D-82B0-0EA770D0DA37}">
      <dsp:nvSpPr>
        <dsp:cNvPr id="0" name=""/>
        <dsp:cNvSpPr/>
      </dsp:nvSpPr>
      <dsp:spPr>
        <a:xfrm>
          <a:off x="0" y="1680119"/>
          <a:ext cx="8229600" cy="514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Garamond" panose="02020404030301010803" pitchFamily="18" charset="0"/>
            </a:rPr>
            <a:t>Employee/Manager Trainings</a:t>
          </a:r>
          <a:endParaRPr lang="en-US" sz="2200" kern="1200" dirty="0">
            <a:latin typeface="Garamond" panose="02020404030301010803" pitchFamily="18" charset="0"/>
          </a:endParaRPr>
        </a:p>
      </dsp:txBody>
      <dsp:txXfrm>
        <a:off x="25130" y="1705249"/>
        <a:ext cx="8179340" cy="464540"/>
      </dsp:txXfrm>
    </dsp:sp>
    <dsp:sp modelId="{1A3E8F1A-6655-421D-B852-9532EADFADD4}">
      <dsp:nvSpPr>
        <dsp:cNvPr id="0" name=""/>
        <dsp:cNvSpPr/>
      </dsp:nvSpPr>
      <dsp:spPr>
        <a:xfrm>
          <a:off x="0" y="2194920"/>
          <a:ext cx="8229600" cy="1639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>
              <a:latin typeface="Garamond" panose="02020404030301010803" pitchFamily="18" charset="0"/>
            </a:rPr>
            <a:t>Stress Management</a:t>
          </a:r>
          <a:endParaRPr lang="en-US" sz="1700" kern="1200" dirty="0">
            <a:latin typeface="Garamond" panose="02020404030301010803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>
              <a:latin typeface="Garamond" panose="02020404030301010803" pitchFamily="18" charset="0"/>
            </a:rPr>
            <a:t>Emotional Intelligence</a:t>
          </a:r>
          <a:endParaRPr lang="en-US" sz="1700" kern="1200" dirty="0">
            <a:latin typeface="Garamond" panose="02020404030301010803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>
              <a:latin typeface="Garamond" panose="02020404030301010803" pitchFamily="18" charset="0"/>
            </a:rPr>
            <a:t>Mental Heath Trainings</a:t>
          </a:r>
          <a:endParaRPr lang="en-US" sz="1700" kern="1200" dirty="0">
            <a:latin typeface="Garamond" panose="02020404030301010803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>
              <a:latin typeface="Garamond" panose="02020404030301010803" pitchFamily="18" charset="0"/>
            </a:rPr>
            <a:t>Work-life balance training for Managers</a:t>
          </a:r>
          <a:endParaRPr lang="en-US" sz="1700" kern="1200" dirty="0">
            <a:latin typeface="Garamond" panose="02020404030301010803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>
              <a:latin typeface="Garamond" panose="02020404030301010803" pitchFamily="18" charset="0"/>
            </a:rPr>
            <a:t>Self-Care</a:t>
          </a:r>
          <a:endParaRPr lang="en-US" sz="1700" kern="1200" dirty="0">
            <a:latin typeface="Garamond" panose="02020404030301010803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>
              <a:latin typeface="Garamond" panose="02020404030301010803" pitchFamily="18" charset="0"/>
            </a:rPr>
            <a:t>Challenging Situations</a:t>
          </a:r>
          <a:endParaRPr lang="en-US" sz="1700" kern="1200" dirty="0">
            <a:latin typeface="Garamond" panose="02020404030301010803" pitchFamily="18" charset="0"/>
          </a:endParaRPr>
        </a:p>
      </dsp:txBody>
      <dsp:txXfrm>
        <a:off x="0" y="2194920"/>
        <a:ext cx="8229600" cy="1639440"/>
      </dsp:txXfrm>
    </dsp:sp>
    <dsp:sp modelId="{A5849690-B212-421E-BB71-0F368DECEE69}">
      <dsp:nvSpPr>
        <dsp:cNvPr id="0" name=""/>
        <dsp:cNvSpPr/>
      </dsp:nvSpPr>
      <dsp:spPr>
        <a:xfrm>
          <a:off x="0" y="3834360"/>
          <a:ext cx="8229600" cy="514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Garamond" panose="02020404030301010803" pitchFamily="18" charset="0"/>
            </a:rPr>
            <a:t>New normal of remote work</a:t>
          </a:r>
          <a:endParaRPr lang="en-US" sz="2200" kern="1200" dirty="0">
            <a:latin typeface="Garamond" panose="02020404030301010803" pitchFamily="18" charset="0"/>
          </a:endParaRPr>
        </a:p>
      </dsp:txBody>
      <dsp:txXfrm>
        <a:off x="25130" y="3859490"/>
        <a:ext cx="8179340" cy="4645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A35B48-D2D2-4D74-B9A8-00CB817F4D60}">
      <dsp:nvSpPr>
        <dsp:cNvPr id="0" name=""/>
        <dsp:cNvSpPr/>
      </dsp:nvSpPr>
      <dsp:spPr>
        <a:xfrm>
          <a:off x="0" y="385542"/>
          <a:ext cx="8572500" cy="277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A1CA40-B797-49D9-AE6D-ED42CE8294AE}">
      <dsp:nvSpPr>
        <dsp:cNvPr id="0" name=""/>
        <dsp:cNvSpPr/>
      </dsp:nvSpPr>
      <dsp:spPr>
        <a:xfrm>
          <a:off x="428625" y="73834"/>
          <a:ext cx="6962130" cy="47406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6814" tIns="0" rIns="226814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Garamond" panose="02020404030301010803" pitchFamily="18" charset="0"/>
            </a:rPr>
            <a:t>Established hours of operations</a:t>
          </a:r>
          <a:endParaRPr lang="en-US" sz="1800" b="1" kern="1200" dirty="0">
            <a:latin typeface="Garamond" panose="02020404030301010803" pitchFamily="18" charset="0"/>
          </a:endParaRPr>
        </a:p>
      </dsp:txBody>
      <dsp:txXfrm>
        <a:off x="451767" y="96976"/>
        <a:ext cx="6915846" cy="427784"/>
      </dsp:txXfrm>
    </dsp:sp>
    <dsp:sp modelId="{3274227A-0E84-4F45-B74D-6A1AA66AFDA3}">
      <dsp:nvSpPr>
        <dsp:cNvPr id="0" name=""/>
        <dsp:cNvSpPr/>
      </dsp:nvSpPr>
      <dsp:spPr>
        <a:xfrm>
          <a:off x="0" y="1033850"/>
          <a:ext cx="8572500" cy="277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BC1C5D-516C-4E8E-916F-CE8EC1C2EDF1}">
      <dsp:nvSpPr>
        <dsp:cNvPr id="0" name=""/>
        <dsp:cNvSpPr/>
      </dsp:nvSpPr>
      <dsp:spPr>
        <a:xfrm>
          <a:off x="428625" y="722142"/>
          <a:ext cx="6962130" cy="47406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6814" tIns="0" rIns="226814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Garamond" panose="02020404030301010803" pitchFamily="18" charset="0"/>
            </a:rPr>
            <a:t>Lighting assessments (quarterly self-inspections)</a:t>
          </a:r>
          <a:endParaRPr lang="en-US" sz="1800" b="1" kern="1200" dirty="0">
            <a:latin typeface="Garamond" panose="02020404030301010803" pitchFamily="18" charset="0"/>
          </a:endParaRPr>
        </a:p>
      </dsp:txBody>
      <dsp:txXfrm>
        <a:off x="451767" y="745284"/>
        <a:ext cx="6915846" cy="427784"/>
      </dsp:txXfrm>
    </dsp:sp>
    <dsp:sp modelId="{D39014A7-BA9A-42C9-BBF8-F71BA5676D81}">
      <dsp:nvSpPr>
        <dsp:cNvPr id="0" name=""/>
        <dsp:cNvSpPr/>
      </dsp:nvSpPr>
      <dsp:spPr>
        <a:xfrm>
          <a:off x="0" y="1682159"/>
          <a:ext cx="8572500" cy="277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43D9E8-DE68-4649-BAD7-6CAC480053EB}">
      <dsp:nvSpPr>
        <dsp:cNvPr id="0" name=""/>
        <dsp:cNvSpPr/>
      </dsp:nvSpPr>
      <dsp:spPr>
        <a:xfrm>
          <a:off x="428625" y="1370450"/>
          <a:ext cx="6962130" cy="47406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6814" tIns="0" rIns="226814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Garamond" panose="02020404030301010803" pitchFamily="18" charset="0"/>
            </a:rPr>
            <a:t>Threat &amp; vulnerability assessments </a:t>
          </a:r>
          <a:endParaRPr lang="en-US" sz="1800" b="1" kern="1200" dirty="0">
            <a:latin typeface="Garamond" panose="02020404030301010803" pitchFamily="18" charset="0"/>
          </a:endParaRPr>
        </a:p>
      </dsp:txBody>
      <dsp:txXfrm>
        <a:off x="451767" y="1393592"/>
        <a:ext cx="6915846" cy="427784"/>
      </dsp:txXfrm>
    </dsp:sp>
    <dsp:sp modelId="{F09FB83C-82E1-4FCA-B108-4888DC687FC8}">
      <dsp:nvSpPr>
        <dsp:cNvPr id="0" name=""/>
        <dsp:cNvSpPr/>
      </dsp:nvSpPr>
      <dsp:spPr>
        <a:xfrm>
          <a:off x="0" y="2436378"/>
          <a:ext cx="8572500" cy="277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54E958-5812-469B-BA82-B39EC8E5BB9E}">
      <dsp:nvSpPr>
        <dsp:cNvPr id="0" name=""/>
        <dsp:cNvSpPr/>
      </dsp:nvSpPr>
      <dsp:spPr>
        <a:xfrm>
          <a:off x="428625" y="2018759"/>
          <a:ext cx="6962130" cy="57997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6814" tIns="0" rIns="226814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Garamond" panose="02020404030301010803" pitchFamily="18" charset="0"/>
            </a:rPr>
            <a:t>Health &amp; Safety Committee’s new high priority safety hazard program</a:t>
          </a:r>
        </a:p>
      </dsp:txBody>
      <dsp:txXfrm>
        <a:off x="456937" y="2047071"/>
        <a:ext cx="6905506" cy="523355"/>
      </dsp:txXfrm>
    </dsp:sp>
    <dsp:sp modelId="{39DD71ED-CD15-44EA-B1E7-0CD9EED21780}">
      <dsp:nvSpPr>
        <dsp:cNvPr id="0" name=""/>
        <dsp:cNvSpPr/>
      </dsp:nvSpPr>
      <dsp:spPr>
        <a:xfrm>
          <a:off x="0" y="3084687"/>
          <a:ext cx="8572500" cy="277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D39B31-870E-4EA7-8F00-C78B475F3D95}">
      <dsp:nvSpPr>
        <dsp:cNvPr id="0" name=""/>
        <dsp:cNvSpPr/>
      </dsp:nvSpPr>
      <dsp:spPr>
        <a:xfrm>
          <a:off x="428625" y="2772978"/>
          <a:ext cx="6962130" cy="47406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6814" tIns="0" rIns="226814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Garamond" panose="02020404030301010803" pitchFamily="18" charset="0"/>
            </a:rPr>
            <a:t>Implementation of the Employee Behavior Intervention Program</a:t>
          </a:r>
          <a:endParaRPr lang="en-US" sz="1800" b="1" kern="1200" dirty="0">
            <a:latin typeface="Garamond" panose="02020404030301010803" pitchFamily="18" charset="0"/>
          </a:endParaRPr>
        </a:p>
      </dsp:txBody>
      <dsp:txXfrm>
        <a:off x="451767" y="2796120"/>
        <a:ext cx="6915846" cy="427784"/>
      </dsp:txXfrm>
    </dsp:sp>
    <dsp:sp modelId="{72CBDA67-E284-4675-BAC6-16FFC96178F4}">
      <dsp:nvSpPr>
        <dsp:cNvPr id="0" name=""/>
        <dsp:cNvSpPr/>
      </dsp:nvSpPr>
      <dsp:spPr>
        <a:xfrm>
          <a:off x="0" y="3732995"/>
          <a:ext cx="8572500" cy="277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FCD38F-E31E-4A1C-BBB5-0B325164EAD2}">
      <dsp:nvSpPr>
        <dsp:cNvPr id="0" name=""/>
        <dsp:cNvSpPr/>
      </dsp:nvSpPr>
      <dsp:spPr>
        <a:xfrm>
          <a:off x="428625" y="3421287"/>
          <a:ext cx="6962130" cy="47406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6814" tIns="0" rIns="226814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Garamond" panose="02020404030301010803" pitchFamily="18" charset="0"/>
            </a:rPr>
            <a:t>License plate reader system</a:t>
          </a:r>
          <a:endParaRPr lang="en-US" sz="1800" b="1" kern="1200" dirty="0">
            <a:latin typeface="Garamond" panose="02020404030301010803" pitchFamily="18" charset="0"/>
          </a:endParaRPr>
        </a:p>
      </dsp:txBody>
      <dsp:txXfrm>
        <a:off x="451767" y="3444429"/>
        <a:ext cx="6915846" cy="427784"/>
      </dsp:txXfrm>
    </dsp:sp>
    <dsp:sp modelId="{2CFC0FB3-9958-493F-98F6-E0D1B5F7CC5B}">
      <dsp:nvSpPr>
        <dsp:cNvPr id="0" name=""/>
        <dsp:cNvSpPr/>
      </dsp:nvSpPr>
      <dsp:spPr>
        <a:xfrm>
          <a:off x="0" y="4381303"/>
          <a:ext cx="8572500" cy="277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28F981-8762-4DAC-B79C-DD8F8F18D334}">
      <dsp:nvSpPr>
        <dsp:cNvPr id="0" name=""/>
        <dsp:cNvSpPr/>
      </dsp:nvSpPr>
      <dsp:spPr>
        <a:xfrm>
          <a:off x="428625" y="4069595"/>
          <a:ext cx="6962130" cy="47406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6814" tIns="0" rIns="226814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Garamond" panose="02020404030301010803" pitchFamily="18" charset="0"/>
            </a:rPr>
            <a:t>Radios for all night employees &amp; building marshal</a:t>
          </a:r>
          <a:endParaRPr lang="en-US" sz="1800" b="1" kern="1200" dirty="0">
            <a:latin typeface="Garamond" panose="02020404030301010803" pitchFamily="18" charset="0"/>
          </a:endParaRPr>
        </a:p>
      </dsp:txBody>
      <dsp:txXfrm>
        <a:off x="451767" y="4092737"/>
        <a:ext cx="6915846" cy="42778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22B200-1D37-41A5-A7F6-14D5D0EAE929}">
      <dsp:nvSpPr>
        <dsp:cNvPr id="0" name=""/>
        <dsp:cNvSpPr/>
      </dsp:nvSpPr>
      <dsp:spPr>
        <a:xfrm>
          <a:off x="0" y="320744"/>
          <a:ext cx="8382000" cy="529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3DD84A-8D66-4AE7-BA56-3B26CF7B9BDB}">
      <dsp:nvSpPr>
        <dsp:cNvPr id="0" name=""/>
        <dsp:cNvSpPr/>
      </dsp:nvSpPr>
      <dsp:spPr>
        <a:xfrm>
          <a:off x="419100" y="10784"/>
          <a:ext cx="5867400" cy="6199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1774" tIns="0" rIns="221774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Garamond" panose="02020404030301010803" pitchFamily="18" charset="0"/>
            </a:rPr>
            <a:t>E-BIT team Employee Behavioral Intervention Team</a:t>
          </a:r>
        </a:p>
      </dsp:txBody>
      <dsp:txXfrm>
        <a:off x="449362" y="41046"/>
        <a:ext cx="5806876" cy="559396"/>
      </dsp:txXfrm>
    </dsp:sp>
    <dsp:sp modelId="{6DBC5800-763D-4FE5-BA35-F336BD555B60}">
      <dsp:nvSpPr>
        <dsp:cNvPr id="0" name=""/>
        <dsp:cNvSpPr/>
      </dsp:nvSpPr>
      <dsp:spPr>
        <a:xfrm>
          <a:off x="0" y="1273305"/>
          <a:ext cx="8382000" cy="218295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0536" tIns="437388" rIns="650536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>
              <a:latin typeface="Garamond" panose="02020404030301010803" pitchFamily="18" charset="0"/>
            </a:rPr>
            <a:t>Occupation group focused approach</a:t>
          </a:r>
          <a:endParaRPr lang="en-US" sz="2100" kern="1200" dirty="0">
            <a:latin typeface="Garamond" panose="02020404030301010803" pitchFamily="18" charset="0"/>
          </a:endParaRPr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>
              <a:latin typeface="Garamond" panose="02020404030301010803" pitchFamily="18" charset="0"/>
            </a:rPr>
            <a:t>Managers (including their specific role in the WVPP)</a:t>
          </a:r>
          <a:endParaRPr lang="en-US" sz="2100" kern="1200" dirty="0">
            <a:latin typeface="Garamond" panose="02020404030301010803" pitchFamily="18" charset="0"/>
          </a:endParaRPr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>
              <a:latin typeface="Garamond" panose="02020404030301010803" pitchFamily="18" charset="0"/>
            </a:rPr>
            <a:t>Field employees (Custodial/M&amp;O)</a:t>
          </a:r>
          <a:endParaRPr lang="en-US" sz="2100" kern="1200" dirty="0">
            <a:latin typeface="Garamond" panose="02020404030301010803" pitchFamily="18" charset="0"/>
          </a:endParaRPr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>
              <a:latin typeface="Garamond" panose="02020404030301010803" pitchFamily="18" charset="0"/>
            </a:rPr>
            <a:t>Faculty</a:t>
          </a:r>
          <a:endParaRPr lang="en-US" sz="2100" kern="1200" dirty="0">
            <a:latin typeface="Garamond" panose="02020404030301010803" pitchFamily="18" charset="0"/>
          </a:endParaRPr>
        </a:p>
        <a:p>
          <a:pPr marL="685800" lvl="3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>
              <a:latin typeface="Garamond" panose="02020404030301010803" pitchFamily="18" charset="0"/>
            </a:rPr>
            <a:t>Training often result in additional evaluations/assessments</a:t>
          </a:r>
          <a:endParaRPr lang="en-US" sz="2100" kern="1200" dirty="0">
            <a:latin typeface="Garamond" panose="02020404030301010803" pitchFamily="18" charset="0"/>
          </a:endParaRPr>
        </a:p>
      </dsp:txBody>
      <dsp:txXfrm>
        <a:off x="0" y="1273305"/>
        <a:ext cx="8382000" cy="2182950"/>
      </dsp:txXfrm>
    </dsp:sp>
    <dsp:sp modelId="{A9B758E8-752B-4782-BB8E-BFBFBEB03BCF}">
      <dsp:nvSpPr>
        <dsp:cNvPr id="0" name=""/>
        <dsp:cNvSpPr/>
      </dsp:nvSpPr>
      <dsp:spPr>
        <a:xfrm>
          <a:off x="419100" y="963344"/>
          <a:ext cx="5867400" cy="6199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1774" tIns="0" rIns="221774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Garamond" panose="02020404030301010803" pitchFamily="18" charset="0"/>
            </a:rPr>
            <a:t>WVPP Training – initial and ongoing (twice per month)</a:t>
          </a:r>
          <a:endParaRPr lang="en-US" sz="2100" kern="1200" dirty="0">
            <a:latin typeface="Garamond" panose="02020404030301010803" pitchFamily="18" charset="0"/>
          </a:endParaRPr>
        </a:p>
      </dsp:txBody>
      <dsp:txXfrm>
        <a:off x="449362" y="993606"/>
        <a:ext cx="5806876" cy="559396"/>
      </dsp:txXfrm>
    </dsp:sp>
    <dsp:sp modelId="{C5A8468D-59B2-42CF-8127-63D6686703D7}">
      <dsp:nvSpPr>
        <dsp:cNvPr id="0" name=""/>
        <dsp:cNvSpPr/>
      </dsp:nvSpPr>
      <dsp:spPr>
        <a:xfrm>
          <a:off x="0" y="3879615"/>
          <a:ext cx="8382000" cy="529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4C61E4-8A02-4270-BBB7-2BF790CC721A}">
      <dsp:nvSpPr>
        <dsp:cNvPr id="0" name=""/>
        <dsp:cNvSpPr/>
      </dsp:nvSpPr>
      <dsp:spPr>
        <a:xfrm>
          <a:off x="419100" y="3569655"/>
          <a:ext cx="5867400" cy="6199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1774" tIns="0" rIns="221774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Garamond" panose="02020404030301010803" pitchFamily="18" charset="0"/>
            </a:rPr>
            <a:t>Scenario-based practice</a:t>
          </a:r>
          <a:endParaRPr lang="en-US" sz="2100" kern="1200" dirty="0">
            <a:latin typeface="Garamond" panose="02020404030301010803" pitchFamily="18" charset="0"/>
          </a:endParaRPr>
        </a:p>
      </dsp:txBody>
      <dsp:txXfrm>
        <a:off x="449362" y="3599917"/>
        <a:ext cx="5806876" cy="5593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350CD2D-2F52-4F27-AF49-A1B4FB1729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50CD2D-2F52-4F27-AF49-A1B4FB17291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414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Preston</a:t>
            </a:r>
          </a:p>
          <a:p>
            <a:r>
              <a:rPr lang="en-US" dirty="0"/>
              <a:t>Go over each section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853D28-97E3-4CA6-8B8A-28ECADD59E6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591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 there department meetings that managers/ supervisors can leverage to have a topic of “Safety” on the agenda and talk about any areas of concern within their department, this can serve as a reminder to staff to that safety is also their responsibility and make sure they understand how to navigate reporting hazards etc. </a:t>
            </a:r>
          </a:p>
          <a:p>
            <a:endParaRPr lang="en-US" dirty="0"/>
          </a:p>
          <a:p>
            <a:r>
              <a:rPr lang="en-US" dirty="0"/>
              <a:t>Does your district have an avenue for reporting safety hazards/concerns to be reported, what is that process and what is the follow up.</a:t>
            </a:r>
          </a:p>
          <a:p>
            <a:r>
              <a:rPr lang="en-US" dirty="0"/>
              <a:t>Does your district have a Health and Safety committee?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50CD2D-2F52-4F27-AF49-A1B4FB17291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22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Maybe my notes I added to the other slide would better fit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50CD2D-2F52-4F27-AF49-A1B4FB17291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593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50CD2D-2F52-4F27-AF49-A1B4FB17291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594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50CD2D-2F52-4F27-AF49-A1B4FB17291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43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50CD2D-2F52-4F27-AF49-A1B4FB17291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698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473200" y="5334000"/>
            <a:ext cx="9245600" cy="609600"/>
          </a:xfrm>
        </p:spPr>
        <p:txBody>
          <a:bodyPr anchor="ctr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4A12C-FF4B-7A00-735F-6EA0418D9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0262"/>
          </a:xfrm>
        </p:spPr>
        <p:txBody>
          <a:bodyPr/>
          <a:lstStyle>
            <a:lvl1pPr>
              <a:defRPr sz="3500" b="1">
                <a:solidFill>
                  <a:srgbClr val="AA182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E151BD-3170-B93F-901E-F93533206D71}"/>
              </a:ext>
            </a:extLst>
          </p:cNvPr>
          <p:cNvSpPr txBox="1"/>
          <p:nvPr userDrawn="1"/>
        </p:nvSpPr>
        <p:spPr>
          <a:xfrm>
            <a:off x="9144000" y="6504804"/>
            <a:ext cx="2540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AA18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SWACC Annual Conference</a:t>
            </a:r>
          </a:p>
        </p:txBody>
      </p:sp>
    </p:spTree>
    <p:extLst>
      <p:ext uri="{BB962C8B-B14F-4D97-AF65-F5344CB8AC3E}">
        <p14:creationId xmlns:p14="http://schemas.microsoft.com/office/powerpoint/2010/main" val="541753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0378F-AE80-5E4E-6ABF-3639CE4AE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4165600" cy="1905000"/>
          </a:xfrm>
        </p:spPr>
        <p:txBody>
          <a:bodyPr/>
          <a:lstStyle>
            <a:lvl1pPr>
              <a:defRPr sz="3500" b="1">
                <a:solidFill>
                  <a:srgbClr val="AA182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95AD494-53B5-B4C4-B8A8-BE024B802EB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09600" y="2743200"/>
            <a:ext cx="4165600" cy="3276600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700">
                <a:solidFill>
                  <a:schemeClr val="tx1"/>
                </a:solidFill>
              </a:defRPr>
            </a:lvl2pPr>
            <a:lvl3pPr>
              <a:defRPr sz="1700">
                <a:solidFill>
                  <a:schemeClr val="tx1"/>
                </a:solidFill>
              </a:defRPr>
            </a:lvl3pPr>
            <a:lvl4pPr>
              <a:defRPr sz="1700">
                <a:solidFill>
                  <a:schemeClr val="tx1"/>
                </a:solidFill>
              </a:defRPr>
            </a:lvl4pPr>
            <a:lvl5pPr>
              <a:defRPr sz="17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47FB3F5-0F76-66CC-29F6-3D5EF27A0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0" y="533400"/>
            <a:ext cx="6400800" cy="54864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7809DF-4E4B-B25F-65FD-3876AED280EA}"/>
              </a:ext>
            </a:extLst>
          </p:cNvPr>
          <p:cNvSpPr txBox="1"/>
          <p:nvPr userDrawn="1"/>
        </p:nvSpPr>
        <p:spPr>
          <a:xfrm>
            <a:off x="9144000" y="6504804"/>
            <a:ext cx="2540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AA18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SWACC Annual Conference</a:t>
            </a:r>
          </a:p>
        </p:txBody>
      </p:sp>
    </p:spTree>
    <p:extLst>
      <p:ext uri="{BB962C8B-B14F-4D97-AF65-F5344CB8AC3E}">
        <p14:creationId xmlns:p14="http://schemas.microsoft.com/office/powerpoint/2010/main" val="3904156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</p:spPr>
        <p:txBody>
          <a:bodyPr/>
          <a:lstStyle>
            <a:lvl1pPr>
              <a:defRPr sz="2800">
                <a:solidFill>
                  <a:srgbClr val="000000"/>
                </a:solidFill>
              </a:defRPr>
            </a:lvl1pPr>
            <a:lvl2pPr>
              <a:defRPr sz="2400">
                <a:solidFill>
                  <a:srgbClr val="000000"/>
                </a:solidFill>
              </a:defRPr>
            </a:lvl2pPr>
            <a:lvl3pPr>
              <a:defRPr sz="2200"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        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08000" y="274639"/>
            <a:ext cx="10363200" cy="1143000"/>
          </a:xfrm>
        </p:spPr>
        <p:txBody>
          <a:bodyPr>
            <a:normAutofit/>
          </a:bodyPr>
          <a:lstStyle>
            <a:lvl1pPr algn="l">
              <a:defRPr sz="38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5A200B-925D-478A-B143-FDF95E2DEF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2595" y="345587"/>
            <a:ext cx="1852412" cy="930323"/>
          </a:xfrm>
          <a:prstGeom prst="rect">
            <a:avLst/>
          </a:prstGeom>
        </p:spPr>
      </p:pic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6A95416C-2D8E-421A-9B1B-025F8D935DDA}"/>
              </a:ext>
            </a:extLst>
          </p:cNvPr>
          <p:cNvSpPr txBox="1">
            <a:spLocks/>
          </p:cNvSpPr>
          <p:nvPr userDrawn="1"/>
        </p:nvSpPr>
        <p:spPr>
          <a:xfrm>
            <a:off x="304800" y="639604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497C3-7D59-4301-8B1C-481A0846BDB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DD344C7E-A5B0-400F-A6F8-43E3ED9A3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96041"/>
            <a:ext cx="3860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1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CA License # 0451271</a:t>
            </a:r>
          </a:p>
        </p:txBody>
      </p:sp>
      <p:pic>
        <p:nvPicPr>
          <p:cNvPr id="2" name="Graphic 5">
            <a:extLst>
              <a:ext uri="{FF2B5EF4-FFF2-40B4-BE49-F238E27FC236}">
                <a16:creationId xmlns:a16="http://schemas.microsoft.com/office/drawing/2014/main" id="{607C8C99-1E21-DCD2-8249-122CA12B5E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2181" y="6328655"/>
            <a:ext cx="1044811" cy="49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98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2081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5B74D9BA-2A26-29A6-4679-B7F5D65645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3200" y="5334000"/>
            <a:ext cx="9245600" cy="609600"/>
          </a:xfrm>
        </p:spPr>
        <p:txBody>
          <a:bodyPr anchor="ctr"/>
          <a:lstStyle>
            <a:lvl1pPr marL="0" indent="0" algn="ctr">
              <a:buNone/>
              <a:defRPr sz="2000" b="1">
                <a:solidFill>
                  <a:srgbClr val="FFE3A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93644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19D2967-2DAD-4983-BE01-3B587C112865}"/>
              </a:ext>
            </a:extLst>
          </p:cNvPr>
          <p:cNvSpPr txBox="1"/>
          <p:nvPr userDrawn="1"/>
        </p:nvSpPr>
        <p:spPr>
          <a:xfrm>
            <a:off x="406400" y="6294054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679CADF-E5EA-428E-A169-E3885E0B7908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D62E14E-1CFC-4095-8C68-F23D7FB80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30262"/>
          </a:xfrm>
        </p:spPr>
        <p:txBody>
          <a:bodyPr/>
          <a:lstStyle>
            <a:lvl1pPr>
              <a:defRPr sz="3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98685E4-90F3-4BCF-B86F-B115C8BEA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81200"/>
            <a:ext cx="10972800" cy="41910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27B58E-D737-FA5C-DC8F-B71D2956B7B2}"/>
              </a:ext>
            </a:extLst>
          </p:cNvPr>
          <p:cNvSpPr txBox="1"/>
          <p:nvPr userDrawn="1"/>
        </p:nvSpPr>
        <p:spPr>
          <a:xfrm>
            <a:off x="9144000" y="6504804"/>
            <a:ext cx="2540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AA18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SWACC Annual Conference</a:t>
            </a:r>
          </a:p>
        </p:txBody>
      </p:sp>
    </p:spTree>
    <p:extLst>
      <p:ext uri="{BB962C8B-B14F-4D97-AF65-F5344CB8AC3E}">
        <p14:creationId xmlns:p14="http://schemas.microsoft.com/office/powerpoint/2010/main" val="3382591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500" b="1">
                <a:solidFill>
                  <a:srgbClr val="AA182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10972800" cy="43434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FD8E9D-07D5-33F8-95FD-29BD90844224}"/>
              </a:ext>
            </a:extLst>
          </p:cNvPr>
          <p:cNvSpPr txBox="1"/>
          <p:nvPr userDrawn="1"/>
        </p:nvSpPr>
        <p:spPr>
          <a:xfrm>
            <a:off x="9144000" y="6504804"/>
            <a:ext cx="2540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SWACC Annual Conference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500" b="1">
                <a:solidFill>
                  <a:srgbClr val="AA182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43000"/>
            <a:ext cx="5384800" cy="4343400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43000"/>
            <a:ext cx="5384800" cy="4343400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B26E23-330D-EEE1-441D-5BD6382953AD}"/>
              </a:ext>
            </a:extLst>
          </p:cNvPr>
          <p:cNvSpPr txBox="1"/>
          <p:nvPr userDrawn="1"/>
        </p:nvSpPr>
        <p:spPr>
          <a:xfrm>
            <a:off x="9144000" y="6504804"/>
            <a:ext cx="2540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SWACC Annual Conference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4165600" cy="1905000"/>
          </a:xfrm>
        </p:spPr>
        <p:txBody>
          <a:bodyPr/>
          <a:lstStyle>
            <a:lvl1pPr>
              <a:defRPr sz="3500" b="1">
                <a:solidFill>
                  <a:srgbClr val="FFE3A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10400" y="533400"/>
            <a:ext cx="4572000" cy="5638800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080503EE-6504-88A3-5FF1-141873071E9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09600" y="2743200"/>
            <a:ext cx="4165600" cy="3429000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700">
                <a:solidFill>
                  <a:schemeClr val="bg1"/>
                </a:solidFill>
              </a:defRPr>
            </a:lvl2pPr>
            <a:lvl3pPr>
              <a:defRPr sz="1700">
                <a:solidFill>
                  <a:schemeClr val="bg1"/>
                </a:solidFill>
              </a:defRPr>
            </a:lvl3pPr>
            <a:lvl4pPr>
              <a:defRPr sz="1700">
                <a:solidFill>
                  <a:schemeClr val="bg1"/>
                </a:solidFill>
              </a:defRPr>
            </a:lvl4pPr>
            <a:lvl5pPr>
              <a:defRPr sz="17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73F6D3-7945-B3D3-2D22-49B09602B952}"/>
              </a:ext>
            </a:extLst>
          </p:cNvPr>
          <p:cNvSpPr txBox="1"/>
          <p:nvPr userDrawn="1"/>
        </p:nvSpPr>
        <p:spPr>
          <a:xfrm>
            <a:off x="9144000" y="6504804"/>
            <a:ext cx="2540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AA18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SWACC Annual Conference</a:t>
            </a:r>
          </a:p>
        </p:txBody>
      </p:sp>
    </p:spTree>
    <p:extLst>
      <p:ext uri="{BB962C8B-B14F-4D97-AF65-F5344CB8AC3E}">
        <p14:creationId xmlns:p14="http://schemas.microsoft.com/office/powerpoint/2010/main" val="2744698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3BF5E-AF75-C64A-A450-601C4F4F2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895600"/>
            <a:ext cx="10972800" cy="830262"/>
          </a:xfrm>
        </p:spPr>
        <p:txBody>
          <a:bodyPr/>
          <a:lstStyle>
            <a:lvl1pPr algn="ctr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ED3F4E-B789-3F5C-D052-F8759BAAB27F}"/>
              </a:ext>
            </a:extLst>
          </p:cNvPr>
          <p:cNvSpPr txBox="1"/>
          <p:nvPr userDrawn="1"/>
        </p:nvSpPr>
        <p:spPr>
          <a:xfrm>
            <a:off x="9144000" y="6504804"/>
            <a:ext cx="2540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AA18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SWACC Annual Conference</a:t>
            </a:r>
          </a:p>
        </p:txBody>
      </p:sp>
    </p:spTree>
    <p:extLst>
      <p:ext uri="{BB962C8B-B14F-4D97-AF65-F5344CB8AC3E}">
        <p14:creationId xmlns:p14="http://schemas.microsoft.com/office/powerpoint/2010/main" val="2438233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B42FB22-1922-217F-2484-29C015A28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0262"/>
          </a:xfrm>
        </p:spPr>
        <p:txBody>
          <a:bodyPr/>
          <a:lstStyle>
            <a:lvl1pPr>
              <a:defRPr sz="3500" b="1">
                <a:solidFill>
                  <a:srgbClr val="AA182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A0DDFFA-CF86-7CC2-4368-5BCA14A87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43000"/>
            <a:ext cx="10972800" cy="48768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272EDE-AB4F-3E67-F5AA-1900A805F905}"/>
              </a:ext>
            </a:extLst>
          </p:cNvPr>
          <p:cNvSpPr txBox="1"/>
          <p:nvPr userDrawn="1"/>
        </p:nvSpPr>
        <p:spPr>
          <a:xfrm>
            <a:off x="9144000" y="6504804"/>
            <a:ext cx="2540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AA18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SWACC Annual Conference</a:t>
            </a:r>
          </a:p>
        </p:txBody>
      </p:sp>
    </p:spTree>
    <p:extLst>
      <p:ext uri="{BB962C8B-B14F-4D97-AF65-F5344CB8AC3E}">
        <p14:creationId xmlns:p14="http://schemas.microsoft.com/office/powerpoint/2010/main" val="269245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5F7C5-3F1D-390A-8EBE-67E0EF099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0262"/>
          </a:xfrm>
        </p:spPr>
        <p:txBody>
          <a:bodyPr/>
          <a:lstStyle>
            <a:lvl1pPr>
              <a:defRPr sz="3500" b="1">
                <a:solidFill>
                  <a:srgbClr val="AA182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EE2F429-7B53-5627-4E6F-9396DB8B63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143000"/>
            <a:ext cx="5384800" cy="4876800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E229112-BFB7-E664-E3B6-36C14E1042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143000"/>
            <a:ext cx="5384800" cy="4876800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8630D0-968E-8319-AD2C-190C6648BC08}"/>
              </a:ext>
            </a:extLst>
          </p:cNvPr>
          <p:cNvSpPr txBox="1"/>
          <p:nvPr userDrawn="1"/>
        </p:nvSpPr>
        <p:spPr>
          <a:xfrm>
            <a:off x="9144000" y="6504804"/>
            <a:ext cx="2540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AA18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SWACC Annual Conference</a:t>
            </a:r>
          </a:p>
        </p:txBody>
      </p:sp>
    </p:spTree>
    <p:extLst>
      <p:ext uri="{BB962C8B-B14F-4D97-AF65-F5344CB8AC3E}">
        <p14:creationId xmlns:p14="http://schemas.microsoft.com/office/powerpoint/2010/main" val="1410480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52400"/>
            <a:ext cx="109728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43000"/>
            <a:ext cx="10972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6" r:id="rId2"/>
    <p:sldLayoutId id="2147483684" r:id="rId3"/>
    <p:sldLayoutId id="2147483673" r:id="rId4"/>
    <p:sldLayoutId id="2147483675" r:id="rId5"/>
    <p:sldLayoutId id="2147483688" r:id="rId6"/>
    <p:sldLayoutId id="2147483687" r:id="rId7"/>
    <p:sldLayoutId id="2147483691" r:id="rId8"/>
    <p:sldLayoutId id="2147483690" r:id="rId9"/>
    <p:sldLayoutId id="2147483692" r:id="rId10"/>
    <p:sldLayoutId id="2147483689" r:id="rId11"/>
    <p:sldLayoutId id="2147483693" r:id="rId12"/>
    <p:sldLayoutId id="2147483694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79173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79173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79173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79173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79173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79173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79173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79173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>
              <a:lumMod val="95000"/>
              <a:lumOff val="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>
              <a:lumMod val="95000"/>
              <a:lumOff val="5000"/>
            </a:schemeClr>
          </a:solidFill>
          <a:latin typeface="Calibri" panose="020F0502020204030204" pitchFamily="34" charset="0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>
              <a:lumMod val="95000"/>
              <a:lumOff val="5000"/>
            </a:schemeClr>
          </a:solidFill>
          <a:latin typeface="Calibri" panose="020F0502020204030204" pitchFamily="34" charset="0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>
              <a:lumMod val="95000"/>
              <a:lumOff val="5000"/>
            </a:schemeClr>
          </a:solidFill>
          <a:latin typeface="Calibri" panose="020F0502020204030204" pitchFamily="34" charset="0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>
              <a:lumMod val="95000"/>
              <a:lumOff val="5000"/>
            </a:schemeClr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4.xml"/><Relationship Id="rId7" Type="http://schemas.openxmlformats.org/officeDocument/2006/relationships/image" Target="../media/image2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9.xml"/><Relationship Id="rId7" Type="http://schemas.openxmlformats.org/officeDocument/2006/relationships/image" Target="../media/image26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14.xml"/><Relationship Id="rId7" Type="http://schemas.openxmlformats.org/officeDocument/2006/relationships/image" Target="../media/image26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0CEDF8F-CD26-B8F4-5591-01B52B8834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5410200"/>
            <a:ext cx="10591800" cy="609600"/>
          </a:xfrm>
        </p:spPr>
        <p:txBody>
          <a:bodyPr/>
          <a:lstStyle/>
          <a:p>
            <a:r>
              <a:rPr lang="en-US" sz="2700" dirty="0">
                <a:latin typeface="Garamond" panose="02020404030301010803" pitchFamily="18" charset="0"/>
              </a:rPr>
              <a:t>Supporting Supervisors for their Role in Preventing Workplace Violence</a:t>
            </a:r>
          </a:p>
        </p:txBody>
      </p:sp>
    </p:spTree>
    <p:extLst>
      <p:ext uri="{BB962C8B-B14F-4D97-AF65-F5344CB8AC3E}">
        <p14:creationId xmlns:p14="http://schemas.microsoft.com/office/powerpoint/2010/main" val="614576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348E7-59D8-53CB-C378-AB78901A7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CCR Title 8, Section 3203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74626-4AEB-C1C1-BB7D-D585BE945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>
                <a:latin typeface="Garamond" panose="02020404030301010803" pitchFamily="18" charset="0"/>
              </a:rPr>
              <a:t>§3203. Injury and Illness Prevention Program.</a:t>
            </a:r>
          </a:p>
          <a:p>
            <a:pPr marL="0" indent="0">
              <a:buNone/>
            </a:pPr>
            <a:endParaRPr lang="en-US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en-US" dirty="0">
                <a:latin typeface="Garamond" panose="02020404030301010803" pitchFamily="18" charset="0"/>
              </a:rPr>
              <a:t>(a) Effective July 1, 1991, every employer shall establish, implement and maintain an effective Injury and Illness Prevention Program (Program). The Program shall be in writing and, shall, at a minimum:</a:t>
            </a:r>
          </a:p>
          <a:p>
            <a:pPr marL="0" indent="0">
              <a:buNone/>
            </a:pPr>
            <a:r>
              <a:rPr lang="en-US" dirty="0">
                <a:latin typeface="Garamond" panose="02020404030301010803" pitchFamily="18" charset="0"/>
              </a:rPr>
              <a:t>(1) Identify the person or persons with authority and responsibility for implementing the Program.</a:t>
            </a:r>
          </a:p>
          <a:p>
            <a:pPr marL="0" indent="0">
              <a:buNone/>
            </a:pPr>
            <a:r>
              <a:rPr lang="en-US" dirty="0">
                <a:latin typeface="Garamond" panose="02020404030301010803" pitchFamily="18" charset="0"/>
              </a:rPr>
              <a:t>(2) Include a system for ensuring that employees comply with safe and healthy work practices. </a:t>
            </a:r>
          </a:p>
          <a:p>
            <a:pPr marL="0" indent="0">
              <a:buNone/>
            </a:pPr>
            <a:r>
              <a:rPr lang="en-US" dirty="0">
                <a:latin typeface="Garamond" panose="02020404030301010803" pitchFamily="18" charset="0"/>
              </a:rPr>
              <a:t>(3) Include a system for communicating with employees on matters relating to occupational safety and health</a:t>
            </a:r>
          </a:p>
          <a:p>
            <a:pPr marL="0" indent="0">
              <a:buNone/>
            </a:pPr>
            <a:r>
              <a:rPr lang="en-US" dirty="0">
                <a:latin typeface="Garamond" panose="02020404030301010803" pitchFamily="18" charset="0"/>
              </a:rPr>
              <a:t>(4) Include procedures for identifying and evaluating workplace hazards </a:t>
            </a:r>
          </a:p>
          <a:p>
            <a:pPr marL="0" indent="0">
              <a:buNone/>
            </a:pPr>
            <a:r>
              <a:rPr lang="en-US" dirty="0">
                <a:latin typeface="Garamond" panose="02020404030301010803" pitchFamily="18" charset="0"/>
              </a:rPr>
              <a:t>(5) Include a procedure to investigate occupational injury or occupational illness.</a:t>
            </a:r>
          </a:p>
          <a:p>
            <a:pPr marL="0" indent="0">
              <a:buNone/>
            </a:pPr>
            <a:r>
              <a:rPr lang="en-US" dirty="0">
                <a:latin typeface="Garamond" panose="02020404030301010803" pitchFamily="18" charset="0"/>
              </a:rPr>
              <a:t>(6) Include methods and/or procedures for correcting unsafe or unhealthy conditions, work practices and work procedures in a timely manner based on the severity of the hazard</a:t>
            </a:r>
          </a:p>
          <a:p>
            <a:pPr marL="0" indent="0">
              <a:buNone/>
            </a:pPr>
            <a:r>
              <a:rPr lang="en-US" dirty="0">
                <a:latin typeface="Garamond" panose="02020404030301010803" pitchFamily="18" charset="0"/>
              </a:rPr>
              <a:t>(7) Provide training and instruction:</a:t>
            </a:r>
          </a:p>
          <a:p>
            <a:pPr marL="400050" lvl="1" indent="0">
              <a:buNone/>
            </a:pPr>
            <a:r>
              <a:rPr lang="en-US" dirty="0">
                <a:latin typeface="Garamond" panose="02020404030301010803" pitchFamily="18" charset="0"/>
              </a:rPr>
              <a:t>(B) To all new employees;</a:t>
            </a:r>
          </a:p>
          <a:p>
            <a:pPr marL="400050" lvl="1" indent="0">
              <a:buNone/>
            </a:pPr>
            <a:r>
              <a:rPr lang="en-US" dirty="0">
                <a:latin typeface="Garamond" panose="02020404030301010803" pitchFamily="18" charset="0"/>
              </a:rPr>
              <a:t>(C) To all employees given new job assignments for which training has not previously been received;</a:t>
            </a:r>
          </a:p>
          <a:p>
            <a:pPr marL="400050" lvl="1" indent="0">
              <a:buNone/>
            </a:pPr>
            <a:r>
              <a:rPr lang="en-US" dirty="0">
                <a:latin typeface="Garamond" panose="02020404030301010803" pitchFamily="18" charset="0"/>
              </a:rPr>
              <a:t>(D) Whenever new substances, processes, procedures or equipment are introduced to the workplace and represent a new hazard;</a:t>
            </a:r>
          </a:p>
          <a:p>
            <a:pPr marL="400050" lvl="1" indent="0">
              <a:buNone/>
            </a:pPr>
            <a:r>
              <a:rPr lang="en-US" dirty="0">
                <a:latin typeface="Garamond" panose="02020404030301010803" pitchFamily="18" charset="0"/>
              </a:rPr>
              <a:t>(E) Whenever the employer is made aware of a new or previously unrecognized hazard; and,</a:t>
            </a:r>
          </a:p>
          <a:p>
            <a:pPr marL="400050" lvl="1" indent="0">
              <a:buNone/>
            </a:pPr>
            <a:r>
              <a:rPr lang="en-US" dirty="0">
                <a:latin typeface="Garamond" panose="02020404030301010803" pitchFamily="18" charset="0"/>
              </a:rPr>
              <a:t>(F) For supervisors to familiarize themselves with the safety and health hazards to which employees under their immediate direction and control may be exposed.</a:t>
            </a:r>
          </a:p>
          <a:p>
            <a:pPr marL="0" indent="0">
              <a:buNone/>
            </a:pPr>
            <a:r>
              <a:rPr lang="en-US" dirty="0">
                <a:latin typeface="Garamond" panose="02020404030301010803" pitchFamily="18" charset="0"/>
              </a:rPr>
              <a:t>(8) Allow employee access to the Program.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31C905-29B8-3B75-06C6-75A63382855F}"/>
              </a:ext>
            </a:extLst>
          </p:cNvPr>
          <p:cNvSpPr txBox="1"/>
          <p:nvPr/>
        </p:nvSpPr>
        <p:spPr>
          <a:xfrm>
            <a:off x="5181600" y="3797082"/>
            <a:ext cx="5562600" cy="2246769"/>
          </a:xfrm>
          <a:prstGeom prst="rect">
            <a:avLst/>
          </a:prstGeom>
          <a:solidFill>
            <a:schemeClr val="bg1"/>
          </a:solidFill>
          <a:ln w="28575">
            <a:solidFill>
              <a:srgbClr val="00718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highlight>
                  <a:srgbClr val="FFFF00"/>
                </a:highlight>
                <a:latin typeface="Garamond" panose="02020404030301010803" pitchFamily="18" charset="0"/>
              </a:rPr>
              <a:t>(F) Training for supervisors to familiarize themselves with the safety and health hazards to which employees under their immediate direction and control may be exposed.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6DDB00-8493-C721-ABDB-9FEE39A8991D}"/>
              </a:ext>
            </a:extLst>
          </p:cNvPr>
          <p:cNvSpPr txBox="1"/>
          <p:nvPr/>
        </p:nvSpPr>
        <p:spPr>
          <a:xfrm>
            <a:off x="3505200" y="1752600"/>
            <a:ext cx="4114800" cy="1815882"/>
          </a:xfrm>
          <a:prstGeom prst="rect">
            <a:avLst/>
          </a:prstGeom>
          <a:solidFill>
            <a:schemeClr val="bg1"/>
          </a:solidFill>
          <a:ln w="34925">
            <a:solidFill>
              <a:srgbClr val="00718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highlight>
                  <a:srgbClr val="FFFF00"/>
                </a:highlight>
                <a:latin typeface="Garamond" panose="02020404030301010803" pitchFamily="18" charset="0"/>
              </a:rPr>
              <a:t>(2) Include a system for ensuring that employees comply with safe and healthy work practices</a:t>
            </a:r>
          </a:p>
        </p:txBody>
      </p:sp>
    </p:spTree>
    <p:extLst>
      <p:ext uri="{BB962C8B-B14F-4D97-AF65-F5344CB8AC3E}">
        <p14:creationId xmlns:p14="http://schemas.microsoft.com/office/powerpoint/2010/main" val="1752742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348E7-59D8-53CB-C378-AB78901A7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CCLA “Be A Manager, Go To Jail”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BEF540-7F74-FD9E-E539-AA6DB0B3FD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4287" b="13664"/>
          <a:stretch/>
        </p:blipFill>
        <p:spPr>
          <a:xfrm>
            <a:off x="1495425" y="1828800"/>
            <a:ext cx="9201150" cy="4419600"/>
          </a:xfrm>
        </p:spPr>
      </p:pic>
    </p:spTree>
    <p:extLst>
      <p:ext uri="{BB962C8B-B14F-4D97-AF65-F5344CB8AC3E}">
        <p14:creationId xmlns:p14="http://schemas.microsoft.com/office/powerpoint/2010/main" val="1429625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01A570-46BD-66BB-F300-5F9D20B04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000" dirty="0">
                <a:latin typeface="Garamond" panose="02020404030301010803" pitchFamily="18" charset="0"/>
              </a:rPr>
              <a:t>SB 553 Overview</a:t>
            </a:r>
          </a:p>
        </p:txBody>
      </p:sp>
    </p:spTree>
    <p:extLst>
      <p:ext uri="{BB962C8B-B14F-4D97-AF65-F5344CB8AC3E}">
        <p14:creationId xmlns:p14="http://schemas.microsoft.com/office/powerpoint/2010/main" val="3828140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2C12B-2948-0108-2A2E-8C1462E96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SB 553 – WVPP Overview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966102B-5466-062B-A9C7-8E74417AE9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9041798"/>
              </p:ext>
            </p:extLst>
          </p:nvPr>
        </p:nvGraphicFramePr>
        <p:xfrm>
          <a:off x="1371600" y="1676400"/>
          <a:ext cx="95250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97856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CB4C8ED-3440-D6A8-CE2D-6B66FB33B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3" y="567534"/>
            <a:ext cx="4052769" cy="3701273"/>
          </a:xfrm>
          <a:prstGeom prst="rect">
            <a:avLst/>
          </a:prstGeom>
        </p:spPr>
      </p:pic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1752600" y="1295400"/>
            <a:ext cx="8229600" cy="4343400"/>
          </a:xfrm>
        </p:spPr>
        <p:txBody>
          <a:bodyPr>
            <a:noAutofit/>
          </a:bodyPr>
          <a:lstStyle/>
          <a:p>
            <a:pPr lvl="0">
              <a:buFont typeface="+mj-lt"/>
              <a:buAutoNum type="arabicPeriod"/>
            </a:pPr>
            <a:r>
              <a:rPr lang="en-US" sz="2500" dirty="0">
                <a:highlight>
                  <a:srgbClr val="FFFF00"/>
                </a:highlight>
                <a:latin typeface="Garamond" panose="02020404030301010803" pitchFamily="18" charset="0"/>
              </a:rPr>
              <a:t>Person(s) Responsible</a:t>
            </a:r>
          </a:p>
          <a:p>
            <a:pPr lvl="0">
              <a:buFont typeface="+mj-lt"/>
              <a:buAutoNum type="arabicPeriod"/>
            </a:pPr>
            <a:r>
              <a:rPr lang="en-US" sz="2500" dirty="0">
                <a:latin typeface="Garamond" panose="02020404030301010803" pitchFamily="18" charset="0"/>
              </a:rPr>
              <a:t>Procedures and Implementation </a:t>
            </a:r>
          </a:p>
          <a:p>
            <a:pPr lvl="0">
              <a:buFont typeface="+mj-lt"/>
              <a:buAutoNum type="arabicPeriod"/>
            </a:pPr>
            <a:r>
              <a:rPr lang="en-US" sz="2500" dirty="0">
                <a:latin typeface="Garamond" panose="02020404030301010803" pitchFamily="18" charset="0"/>
              </a:rPr>
              <a:t>Coordination</a:t>
            </a:r>
          </a:p>
          <a:p>
            <a:pPr lvl="0">
              <a:buFont typeface="+mj-lt"/>
              <a:buAutoNum type="arabicPeriod"/>
            </a:pPr>
            <a:r>
              <a:rPr lang="en-US" sz="2500" dirty="0">
                <a:latin typeface="Garamond" panose="02020404030301010803" pitchFamily="18" charset="0"/>
              </a:rPr>
              <a:t>Procedures to Accept and Respond</a:t>
            </a:r>
          </a:p>
          <a:p>
            <a:pPr lvl="0">
              <a:buFont typeface="+mj-lt"/>
              <a:buAutoNum type="arabicPeriod"/>
            </a:pPr>
            <a:r>
              <a:rPr lang="en-US" sz="2500" dirty="0">
                <a:highlight>
                  <a:srgbClr val="FFFF00"/>
                </a:highlight>
                <a:latin typeface="Garamond" panose="02020404030301010803" pitchFamily="18" charset="0"/>
              </a:rPr>
              <a:t>Employee Compliance </a:t>
            </a:r>
          </a:p>
          <a:p>
            <a:pPr lvl="0">
              <a:buFont typeface="+mj-lt"/>
              <a:buAutoNum type="arabicPeriod"/>
            </a:pPr>
            <a:r>
              <a:rPr lang="en-US" sz="2500" dirty="0">
                <a:latin typeface="Garamond" panose="02020404030301010803" pitchFamily="18" charset="0"/>
              </a:rPr>
              <a:t>Employee Communication</a:t>
            </a:r>
          </a:p>
          <a:p>
            <a:pPr lvl="0">
              <a:buFont typeface="+mj-lt"/>
              <a:buAutoNum type="arabicPeriod"/>
            </a:pPr>
            <a:r>
              <a:rPr lang="en-US" sz="2500" dirty="0">
                <a:latin typeface="Garamond" panose="02020404030301010803" pitchFamily="18" charset="0"/>
              </a:rPr>
              <a:t>Employer Evaluation and Response (Reporting)</a:t>
            </a:r>
          </a:p>
          <a:p>
            <a:pPr lvl="0">
              <a:buFont typeface="+mj-lt"/>
              <a:buAutoNum type="arabicPeriod"/>
            </a:pPr>
            <a:r>
              <a:rPr lang="en-US" sz="2500" dirty="0">
                <a:latin typeface="Garamond" panose="02020404030301010803" pitchFamily="18" charset="0"/>
              </a:rPr>
              <a:t>Employee Training</a:t>
            </a:r>
          </a:p>
          <a:p>
            <a:pPr lvl="0">
              <a:buFont typeface="+mj-lt"/>
              <a:buAutoNum type="arabicPeriod"/>
            </a:pPr>
            <a:r>
              <a:rPr lang="en-US" sz="2500" dirty="0">
                <a:latin typeface="Garamond" panose="02020404030301010803" pitchFamily="18" charset="0"/>
              </a:rPr>
              <a:t>Recordkeeping/Incident Tracking Log </a:t>
            </a:r>
          </a:p>
          <a:p>
            <a:endParaRPr lang="en-US" sz="2500" dirty="0">
              <a:latin typeface="Garamond" panose="02020404030301010803" pitchFamily="18" charset="0"/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SB 553 – WVP Plan Components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F8ECD-C9B9-3D5A-2A75-C17C02F4C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667000"/>
            <a:ext cx="3124200" cy="1905000"/>
          </a:xfrm>
        </p:spPr>
        <p:txBody>
          <a:bodyPr/>
          <a:lstStyle/>
          <a:p>
            <a:r>
              <a:rPr lang="en-US" sz="3600" dirty="0">
                <a:latin typeface="Garamond" panose="02020404030301010803" pitchFamily="18" charset="0"/>
              </a:rPr>
              <a:t>Blending IIPP with WVPP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B372B3E-E76A-A542-EDCD-BA7CB60A02D9}"/>
              </a:ext>
            </a:extLst>
          </p:cNvPr>
          <p:cNvGraphicFramePr>
            <a:graphicFrameLocks noGrp="1"/>
          </p:cNvGraphicFramePr>
          <p:nvPr>
            <p:ph sz="half" idx="10"/>
            <p:extLst>
              <p:ext uri="{D42A27DB-BD31-4B8C-83A1-F6EECF244321}">
                <p14:modId xmlns:p14="http://schemas.microsoft.com/office/powerpoint/2010/main" val="420797818"/>
              </p:ext>
            </p:extLst>
          </p:nvPr>
        </p:nvGraphicFramePr>
        <p:xfrm>
          <a:off x="6629400" y="304800"/>
          <a:ext cx="38100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08235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F8ECD-C9B9-3D5A-2A75-C17C02F4C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667000"/>
            <a:ext cx="3124200" cy="1905000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Supervisor’s Role in Preventing Workplace Violence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B372B3E-E76A-A542-EDCD-BA7CB60A02D9}"/>
              </a:ext>
            </a:extLst>
          </p:cNvPr>
          <p:cNvGraphicFramePr>
            <a:graphicFrameLocks noGrp="1"/>
          </p:cNvGraphicFramePr>
          <p:nvPr>
            <p:ph sz="half" idx="10"/>
            <p:extLst>
              <p:ext uri="{D42A27DB-BD31-4B8C-83A1-F6EECF244321}">
                <p14:modId xmlns:p14="http://schemas.microsoft.com/office/powerpoint/2010/main" val="1598121169"/>
              </p:ext>
            </p:extLst>
          </p:nvPr>
        </p:nvGraphicFramePr>
        <p:xfrm>
          <a:off x="6629400" y="304800"/>
          <a:ext cx="38100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19942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4F1B5BD-D3F9-9690-FDAC-8B13EA5E5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2476500"/>
            <a:ext cx="3124200" cy="1905000"/>
          </a:xfrm>
        </p:spPr>
        <p:txBody>
          <a:bodyPr/>
          <a:lstStyle/>
          <a:p>
            <a:r>
              <a:rPr lang="en-US" sz="3600" dirty="0">
                <a:latin typeface="Garamond" panose="02020404030301010803" pitchFamily="18" charset="0"/>
              </a:rPr>
              <a:t>Best Practices &amp; Solutions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2CE580-EDBC-3F56-0AED-5AFB0762D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10400" y="533400"/>
            <a:ext cx="4572000" cy="5638800"/>
          </a:xfrm>
        </p:spPr>
        <p:txBody>
          <a:bodyPr/>
          <a:lstStyle/>
          <a:p>
            <a:pPr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endParaRPr lang="en-US" sz="15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8D3C07B8-CAD0-FD02-4DBF-44DB9AEA982A}"/>
              </a:ext>
            </a:extLst>
          </p:cNvPr>
          <p:cNvGraphicFramePr>
            <a:graphicFrameLocks noGrp="1"/>
          </p:cNvGraphicFramePr>
          <p:nvPr>
            <p:ph sz="half" idx="10"/>
            <p:extLst>
              <p:ext uri="{D42A27DB-BD31-4B8C-83A1-F6EECF244321}">
                <p14:modId xmlns:p14="http://schemas.microsoft.com/office/powerpoint/2010/main" val="3315515998"/>
              </p:ext>
            </p:extLst>
          </p:nvPr>
        </p:nvGraphicFramePr>
        <p:xfrm>
          <a:off x="6629400" y="355448"/>
          <a:ext cx="3886200" cy="3016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2" name="Content Placeholder 8">
            <a:extLst>
              <a:ext uri="{FF2B5EF4-FFF2-40B4-BE49-F238E27FC236}">
                <a16:creationId xmlns:a16="http://schemas.microsoft.com/office/drawing/2014/main" id="{816E39B9-8EE2-A727-0597-BF639C5507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8344919"/>
              </p:ext>
            </p:extLst>
          </p:nvPr>
        </p:nvGraphicFramePr>
        <p:xfrm>
          <a:off x="6591300" y="3454552"/>
          <a:ext cx="3962400" cy="289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349585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01A570-46BD-66BB-F300-5F9D20B04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Garamond" panose="02020404030301010803" pitchFamily="18" charset="0"/>
              </a:rPr>
              <a:t>Mt. San Antonio College </a:t>
            </a:r>
            <a:br>
              <a:rPr lang="en-US" sz="4400" dirty="0">
                <a:latin typeface="Garamond" panose="02020404030301010803" pitchFamily="18" charset="0"/>
              </a:rPr>
            </a:br>
            <a:r>
              <a:rPr lang="en-US" sz="4400" dirty="0">
                <a:latin typeface="Garamond" panose="02020404030301010803" pitchFamily="18" charset="0"/>
              </a:rPr>
              <a:t>Case Study</a:t>
            </a:r>
          </a:p>
        </p:txBody>
      </p:sp>
    </p:spTree>
    <p:extLst>
      <p:ext uri="{BB962C8B-B14F-4D97-AF65-F5344CB8AC3E}">
        <p14:creationId xmlns:p14="http://schemas.microsoft.com/office/powerpoint/2010/main" val="271642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76D8CA-3148-58A1-C5B9-71146244A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048000"/>
            <a:ext cx="3505200" cy="1905000"/>
          </a:xfrm>
        </p:spPr>
        <p:txBody>
          <a:bodyPr/>
          <a:lstStyle/>
          <a:p>
            <a:pPr algn="ctr"/>
            <a:r>
              <a:rPr lang="en-US" sz="4000" dirty="0">
                <a:latin typeface="Garamond" panose="02020404030301010803" pitchFamily="18" charset="0"/>
              </a:rPr>
              <a:t>Mt. SAC </a:t>
            </a:r>
            <a:br>
              <a:rPr lang="en-US" sz="4000" dirty="0">
                <a:latin typeface="Garamond" panose="02020404030301010803" pitchFamily="18" charset="0"/>
              </a:rPr>
            </a:br>
            <a:r>
              <a:rPr lang="en-US" sz="4000" dirty="0">
                <a:latin typeface="Garamond" panose="02020404030301010803" pitchFamily="18" charset="0"/>
              </a:rPr>
              <a:t>Story #1</a:t>
            </a:r>
            <a:br>
              <a:rPr lang="en-US" sz="4000" dirty="0">
                <a:latin typeface="Garamond" panose="02020404030301010803" pitchFamily="18" charset="0"/>
              </a:rPr>
            </a:br>
            <a:br>
              <a:rPr lang="en-US" sz="4000" dirty="0">
                <a:latin typeface="Garamond" panose="02020404030301010803" pitchFamily="18" charset="0"/>
              </a:rPr>
            </a:br>
            <a:r>
              <a:rPr lang="en-US" sz="4000" dirty="0">
                <a:latin typeface="Garamond" panose="02020404030301010803" pitchFamily="18" charset="0"/>
              </a:rPr>
              <a:t>COVID impact on employee mental health</a:t>
            </a:r>
            <a:br>
              <a:rPr lang="en-US" sz="4800" dirty="0">
                <a:latin typeface="Garamond" panose="02020404030301010803" pitchFamily="18" charset="0"/>
              </a:rPr>
            </a:br>
            <a:endParaRPr lang="en-US" sz="4800" dirty="0">
              <a:latin typeface="Garamond" panose="02020404030301010803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D5C4A7-CBCF-CD83-EF04-F0AC91E163D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Mental Health Crisis Post-COVID - AZZLY Solutions">
            <a:extLst>
              <a:ext uri="{FF2B5EF4-FFF2-40B4-BE49-F238E27FC236}">
                <a16:creationId xmlns:a16="http://schemas.microsoft.com/office/drawing/2014/main" id="{F223EEC5-4C45-A154-DCFC-B4216FDE0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284" y="13689"/>
            <a:ext cx="6904037" cy="6858000"/>
          </a:xfrm>
          <a:prstGeom prst="rect">
            <a:avLst/>
          </a:prstGeom>
          <a:noFill/>
          <a:effectLst>
            <a:softEdge rad="698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670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D9789A-9D0E-8C88-1741-D0EC60658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33400"/>
            <a:ext cx="4953000" cy="1905000"/>
          </a:xfrm>
        </p:spPr>
        <p:txBody>
          <a:bodyPr/>
          <a:lstStyle/>
          <a:p>
            <a:r>
              <a:rPr lang="en-US" sz="3600" dirty="0">
                <a:latin typeface="Garamond" panose="02020404030301010803" pitchFamily="18" charset="0"/>
              </a:rPr>
              <a:t>Supporting Supervisors for their Role in Preventing Workplace Violence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6F9C98E-0AB4-D829-7A22-0566E167BBB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Garamond" panose="02020404030301010803" pitchFamily="18" charset="0"/>
              </a:rPr>
              <a:t>Agenda</a:t>
            </a:r>
          </a:p>
          <a:p>
            <a:r>
              <a:rPr lang="en-US" dirty="0">
                <a:latin typeface="Garamond" panose="02020404030301010803" pitchFamily="18" charset="0"/>
              </a:rPr>
              <a:t>Scope of the Problem</a:t>
            </a:r>
          </a:p>
          <a:p>
            <a:r>
              <a:rPr lang="en-US" dirty="0">
                <a:latin typeface="Garamond" panose="02020404030301010803" pitchFamily="18" charset="0"/>
              </a:rPr>
              <a:t>Supervisor’s Role in </a:t>
            </a:r>
            <a:r>
              <a:rPr lang="en-US" u="sng" dirty="0">
                <a:latin typeface="Garamond" panose="02020404030301010803" pitchFamily="18" charset="0"/>
              </a:rPr>
              <a:t>SAFETY</a:t>
            </a:r>
          </a:p>
          <a:p>
            <a:r>
              <a:rPr lang="en-US" dirty="0">
                <a:latin typeface="Garamond" panose="02020404030301010803" pitchFamily="18" charset="0"/>
              </a:rPr>
              <a:t>SB553 Overview</a:t>
            </a:r>
          </a:p>
          <a:p>
            <a:r>
              <a:rPr lang="en-US" dirty="0">
                <a:latin typeface="Garamond" panose="02020404030301010803" pitchFamily="18" charset="0"/>
              </a:rPr>
              <a:t>Best practices/solutions to support the Supervisor’s role In preventing workplace violence</a:t>
            </a:r>
          </a:p>
          <a:p>
            <a:r>
              <a:rPr lang="en-US" dirty="0">
                <a:latin typeface="Garamond" panose="02020404030301010803" pitchFamily="18" charset="0"/>
              </a:rPr>
              <a:t>Mt. SAC Case Study</a:t>
            </a:r>
          </a:p>
          <a:p>
            <a:r>
              <a:rPr lang="en-US" dirty="0">
                <a:latin typeface="Garamond" panose="02020404030301010803" pitchFamily="18" charset="0"/>
              </a:rPr>
              <a:t>Hands-on Activity</a:t>
            </a:r>
          </a:p>
          <a:p>
            <a:r>
              <a:rPr lang="en-US" dirty="0">
                <a:latin typeface="Garamond" panose="02020404030301010803" pitchFamily="18" charset="0"/>
              </a:rPr>
              <a:t>Happy Hour!</a:t>
            </a:r>
          </a:p>
          <a:p>
            <a:pPr marL="0" indent="0">
              <a:buNone/>
            </a:pP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1E83B0-EDA3-5E05-EEBD-1E981770AF9E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09600" y="3048000"/>
            <a:ext cx="5334000" cy="3810000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dirty="0">
                <a:effectLst/>
                <a:latin typeface="Garamond" panose="02020404030301010803" pitchFamily="18" charset="0"/>
              </a:rPr>
              <a:t>Duetta Wasson, </a:t>
            </a:r>
            <a:r>
              <a:rPr lang="en-US" sz="2400" i="0" dirty="0">
                <a:effectLst/>
                <a:latin typeface="Garamond" panose="02020404030301010803" pitchFamily="18" charset="0"/>
              </a:rPr>
              <a:t>CSRM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Garamond" panose="02020404030301010803" pitchFamily="18" charset="0"/>
              </a:rPr>
              <a:t>Director of Safety and Risk Management Administrative Services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latin typeface="Garamond" panose="02020404030301010803" pitchFamily="18" charset="0"/>
              </a:rPr>
              <a:t>Mt. San Antonio CCD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800" b="1" dirty="0">
              <a:latin typeface="Garamond" panose="02020404030301010803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dirty="0">
                <a:effectLst/>
                <a:latin typeface="Garamond" panose="02020404030301010803" pitchFamily="18" charset="0"/>
              </a:rPr>
              <a:t>Eric Preston, </a:t>
            </a:r>
            <a:r>
              <a:rPr lang="en-US" sz="2400" i="0" dirty="0">
                <a:effectLst/>
                <a:latin typeface="Garamond" panose="02020404030301010803" pitchFamily="18" charset="0"/>
              </a:rPr>
              <a:t>ARM-P, CSRM, CPWC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Garamond" panose="02020404030301010803" pitchFamily="18" charset="0"/>
              </a:rPr>
              <a:t>Senior Vice President – P&amp;C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latin typeface="Garamond" panose="02020404030301010803" pitchFamily="18" charset="0"/>
              </a:rPr>
              <a:t>Keenan</a:t>
            </a:r>
          </a:p>
          <a:p>
            <a:pPr marL="0" indent="0">
              <a:buNone/>
            </a:pP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1028" name="Picture 4" descr="Happy Hour GIF - Happyhour Minions - Discover &amp; Share GIFs">
            <a:extLst>
              <a:ext uri="{FF2B5EF4-FFF2-40B4-BE49-F238E27FC236}">
                <a16:creationId xmlns:a16="http://schemas.microsoft.com/office/drawing/2014/main" id="{F6DF3260-7666-8EE6-B380-2B4CAB23D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572003"/>
            <a:ext cx="3200400" cy="1701479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533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27ACC2-9603-88F8-9852-42404062A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Solutions resulting from COVID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5B10FC8A-1218-B250-3BD3-FADE6D34DF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8606508"/>
              </p:ext>
            </p:extLst>
          </p:nvPr>
        </p:nvGraphicFramePr>
        <p:xfrm>
          <a:off x="2133600" y="1143000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15215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76D8CA-3148-58A1-C5B9-71146244A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3" y="2819400"/>
            <a:ext cx="3509763" cy="1905000"/>
          </a:xfrm>
        </p:spPr>
        <p:txBody>
          <a:bodyPr/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Mt. SAC Story #2</a:t>
            </a:r>
            <a:br>
              <a:rPr lang="en-US" dirty="0">
                <a:latin typeface="Garamond" panose="02020404030301010803" pitchFamily="18" charset="0"/>
              </a:rPr>
            </a:br>
            <a:br>
              <a:rPr lang="en-US" dirty="0">
                <a:latin typeface="Garamond" panose="02020404030301010803" pitchFamily="18" charset="0"/>
              </a:rPr>
            </a:br>
            <a:r>
              <a:rPr lang="en-US" dirty="0">
                <a:latin typeface="Garamond" panose="02020404030301010803" pitchFamily="18" charset="0"/>
              </a:rPr>
              <a:t>Employee Fatality from Violence</a:t>
            </a:r>
            <a:br>
              <a:rPr lang="en-US" dirty="0">
                <a:latin typeface="Garamond" panose="02020404030301010803" pitchFamily="18" charset="0"/>
              </a:rPr>
            </a:b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DA3F8B-63DC-0CEE-E48B-D12FEDB33FA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52002A-8EDD-9499-1E0D-4AEC37C9B6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65" t="12501" r="34681" b="20000"/>
          <a:stretch/>
        </p:blipFill>
        <p:spPr>
          <a:xfrm>
            <a:off x="6773449" y="0"/>
            <a:ext cx="48851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8466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27ACC2-9603-88F8-9852-42404062A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Solutions resulting from workplace violence (pre-SB553)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12A4BF96-313F-D49D-9C64-57C23C6162B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45049272"/>
              </p:ext>
            </p:extLst>
          </p:nvPr>
        </p:nvGraphicFramePr>
        <p:xfrm>
          <a:off x="2019300" y="982662"/>
          <a:ext cx="8572500" cy="4732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67663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27ACC2-9603-88F8-9852-42404062A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Solutions resulting from workplace violence (pre-SB553)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0A1E1475-3750-CE38-6200-106778D269B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50802325"/>
              </p:ext>
            </p:extLst>
          </p:nvPr>
        </p:nvGraphicFramePr>
        <p:xfrm>
          <a:off x="1828800" y="1143000"/>
          <a:ext cx="83820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345807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01A570-46BD-66BB-F300-5F9D20B04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latin typeface="Garamond" panose="02020404030301010803" pitchFamily="18" charset="0"/>
              </a:rPr>
              <a:t>Tabletop Scenario</a:t>
            </a:r>
          </a:p>
        </p:txBody>
      </p:sp>
    </p:spTree>
    <p:extLst>
      <p:ext uri="{BB962C8B-B14F-4D97-AF65-F5344CB8AC3E}">
        <p14:creationId xmlns:p14="http://schemas.microsoft.com/office/powerpoint/2010/main" val="3188372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27ACC2-9603-88F8-9852-42404062A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Case Scenario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1BF3B5-968B-EEAB-3BBB-1B4AC288D9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81200" y="914400"/>
            <a:ext cx="8229600" cy="4572000"/>
          </a:xfrm>
        </p:spPr>
        <p:txBody>
          <a:bodyPr/>
          <a:lstStyle/>
          <a:p>
            <a:r>
              <a:rPr lang="en-US" sz="2800" dirty="0">
                <a:latin typeface="Garamond" panose="02020404030301010803" pitchFamily="18" charset="0"/>
              </a:rPr>
              <a:t>Jane is the administrative assistant to the Director of Facilities – Maintenance and Operations.</a:t>
            </a:r>
          </a:p>
          <a:p>
            <a:r>
              <a:rPr lang="en-US" sz="2800" dirty="0">
                <a:latin typeface="Garamond" panose="02020404030301010803" pitchFamily="18" charset="0"/>
              </a:rPr>
              <a:t>Jane shared with her co-worker, Julie, about her recent divorce proceedings that are not going well with her soon-to-be ex-husband.</a:t>
            </a:r>
          </a:p>
          <a:p>
            <a:r>
              <a:rPr lang="en-US" sz="2800" dirty="0">
                <a:latin typeface="Garamond" panose="02020404030301010803" pitchFamily="18" charset="0"/>
              </a:rPr>
              <a:t>Jane shares with Julie that she is concerned for her safety and the safety of her workplace due to John (soon-to-be ex) calling her at work saying “I would watch your back.”</a:t>
            </a:r>
          </a:p>
        </p:txBody>
      </p:sp>
    </p:spTree>
    <p:extLst>
      <p:ext uri="{BB962C8B-B14F-4D97-AF65-F5344CB8AC3E}">
        <p14:creationId xmlns:p14="http://schemas.microsoft.com/office/powerpoint/2010/main" val="77406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1CA83-489D-CAF8-5747-83B35034C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Scenario Debrief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DF675-FFE4-E594-57E8-B4583664AD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B40273-8875-B5B6-3C6F-4E66F04D2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4825" y="1524000"/>
            <a:ext cx="356235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062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366A78-C63C-0FD0-0C4B-E57DB041C13B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70" y="508000"/>
            <a:ext cx="914400" cy="3825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B67569-B4DC-C3B4-B789-52856B03A9AB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2514600"/>
            <a:ext cx="1828800" cy="1828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0E4EA40-9D2E-A0F6-E1DD-626D9D52345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114800" y="2571750"/>
            <a:ext cx="6045200" cy="1714500"/>
          </a:xfrm>
          <a:prstGeom prst="rect">
            <a:avLst/>
          </a:prstGeom>
          <a:noFill/>
          <a:ln w="25400" cap="flat" cmpd="sng" algn="ctr">
            <a:solidFill>
              <a:srgbClr val="FFFFFF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5B5B5B"/>
                </a:solidFill>
              </a:rPr>
              <a:t>Did this meet the definition of Workplace Violence?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C05192-8A83-5682-A51F-AD31D7B5A1B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114800" y="6096000"/>
            <a:ext cx="6299200" cy="38259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 b="1">
                <a:solidFill>
                  <a:srgbClr val="5B5B5B"/>
                </a:solidFill>
              </a:rPr>
              <a:t>ⓘ</a:t>
            </a:r>
            <a:r>
              <a:rPr lang="en-US" sz="1400">
                <a:solidFill>
                  <a:srgbClr val="5B5B5B"/>
                </a:solidFill>
              </a:rPr>
              <a:t> Start presenting to display the poll results on this slide.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33538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D4266C-EDC4-E4B1-E89B-D2494F1124E1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70" y="508000"/>
            <a:ext cx="914400" cy="3825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B08D00-6ACA-074F-A32A-D076B49B91C0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2514600"/>
            <a:ext cx="1828800" cy="1828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92EFB97-8BB4-2956-639C-35E3D121A3D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114800" y="2571750"/>
            <a:ext cx="6045200" cy="1714500"/>
          </a:xfrm>
          <a:prstGeom prst="rect">
            <a:avLst/>
          </a:prstGeom>
          <a:noFill/>
          <a:ln w="25400" cap="flat" cmpd="sng" algn="ctr">
            <a:solidFill>
              <a:srgbClr val="FFFFFF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5B5B5B"/>
                </a:solidFill>
              </a:rPr>
              <a:t>What fact(s) made this a Workplace Violence event?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9904FC-9BCB-DFA2-7073-E1B333B12342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114800" y="6096000"/>
            <a:ext cx="6299200" cy="38259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 b="1">
                <a:solidFill>
                  <a:srgbClr val="5B5B5B"/>
                </a:solidFill>
              </a:rPr>
              <a:t>ⓘ</a:t>
            </a:r>
            <a:r>
              <a:rPr lang="en-US" sz="1400">
                <a:solidFill>
                  <a:srgbClr val="5B5B5B"/>
                </a:solidFill>
              </a:rPr>
              <a:t> Start presenting to display the poll results on this slide.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21946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C8FEDD-2087-4C33-A4C0-DBA33A100EF7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70" y="508000"/>
            <a:ext cx="914400" cy="3825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4A7260-E819-F297-161D-B5A4439FD32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114800" y="2571750"/>
            <a:ext cx="6045200" cy="1714500"/>
          </a:xfrm>
          <a:prstGeom prst="rect">
            <a:avLst/>
          </a:prstGeom>
          <a:noFill/>
          <a:ln w="25400" cap="flat" cmpd="sng" algn="ctr">
            <a:solidFill>
              <a:srgbClr val="FFFFFF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100" b="1">
                <a:solidFill>
                  <a:srgbClr val="5B5B5B"/>
                </a:solidFill>
              </a:rPr>
              <a:t>What would be the most appropriate immediate response from the Supervisor/Manager?</a:t>
            </a:r>
            <a:endParaRPr lang="en-US" sz="3100" b="1" dirty="0">
              <a:solidFill>
                <a:srgbClr val="5B5B5B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E54AD0-1BE4-5A5E-4540-583B641FA1B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114800" y="6096000"/>
            <a:ext cx="6299200" cy="38259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 b="1" dirty="0">
                <a:solidFill>
                  <a:srgbClr val="5B5B5B"/>
                </a:solidFill>
              </a:rPr>
              <a:t>ⓘ</a:t>
            </a:r>
            <a:r>
              <a:rPr lang="en-US" sz="1400" dirty="0">
                <a:solidFill>
                  <a:srgbClr val="5B5B5B"/>
                </a:solidFill>
              </a:rPr>
              <a:t> Start presenting to display the poll results on this slide.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BDAB2D-F1DA-CCC7-C4E2-65A784AAA203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2514600"/>
            <a:ext cx="1828800" cy="1828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5655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01A570-46BD-66BB-F300-5F9D20B04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000" dirty="0">
                <a:latin typeface="Garamond" panose="02020404030301010803" pitchFamily="18" charset="0"/>
              </a:rPr>
              <a:t>Scope of the Problem</a:t>
            </a:r>
          </a:p>
        </p:txBody>
      </p:sp>
    </p:spTree>
    <p:extLst>
      <p:ext uri="{BB962C8B-B14F-4D97-AF65-F5344CB8AC3E}">
        <p14:creationId xmlns:p14="http://schemas.microsoft.com/office/powerpoint/2010/main" val="1403566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7382A-4ABC-D4BF-2D41-28C77789E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Deadly Weapon Response Resource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60DFC-17BC-698F-45D9-3BDDEFBF76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216C7E-29F5-1AD5-D420-0EDE2E87F4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833" t="20000" r="22500" b="8750"/>
          <a:stretch/>
        </p:blipFill>
        <p:spPr>
          <a:xfrm>
            <a:off x="990600" y="776678"/>
            <a:ext cx="4648200" cy="60215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F7148A-A8B5-9383-C64C-152AD9329C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833" t="20000" r="22500" b="7500"/>
          <a:stretch/>
        </p:blipFill>
        <p:spPr>
          <a:xfrm>
            <a:off x="6934200" y="801687"/>
            <a:ext cx="4556312" cy="600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713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itle 1">
            <a:extLst>
              <a:ext uri="{FF2B5EF4-FFF2-40B4-BE49-F238E27FC236}">
                <a16:creationId xmlns:a16="http://schemas.microsoft.com/office/drawing/2014/main" id="{9968945E-D628-7F6F-A0A9-289CEF668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830262"/>
          </a:xfrm>
        </p:spPr>
        <p:txBody>
          <a:bodyPr/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Happy Hour!</a:t>
            </a:r>
          </a:p>
        </p:txBody>
      </p:sp>
      <p:pic>
        <p:nvPicPr>
          <p:cNvPr id="2050" name="Picture 2" descr="Lucille Ball Happy Hour GIF - Lucille Ball Happy Hour Cheers - Discover &amp; Share GIFs">
            <a:extLst>
              <a:ext uri="{FF2B5EF4-FFF2-40B4-BE49-F238E27FC236}">
                <a16:creationId xmlns:a16="http://schemas.microsoft.com/office/drawing/2014/main" id="{60A8231D-9C36-6680-833C-281204529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3198" y="1143000"/>
            <a:ext cx="5065604" cy="4343400"/>
          </a:xfrm>
          <a:prstGeom prst="rect">
            <a:avLst/>
          </a:prstGeom>
          <a:solidFill>
            <a:srgbClr val="FFFFFF"/>
          </a:solidFill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891202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01A570-46BD-66BB-F300-5F9D20B04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latin typeface="Garamond" panose="02020404030301010803" pitchFamily="18" charset="0"/>
              </a:rPr>
              <a:t>Imagine you’re a supervisor or manager….</a:t>
            </a:r>
          </a:p>
        </p:txBody>
      </p:sp>
    </p:spTree>
    <p:extLst>
      <p:ext uri="{BB962C8B-B14F-4D97-AF65-F5344CB8AC3E}">
        <p14:creationId xmlns:p14="http://schemas.microsoft.com/office/powerpoint/2010/main" val="1340313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98A3A-D5D3-2F18-B056-70D0B899A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Scenario #1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590A4E9-094A-E007-7D8E-35B4F65370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0" y="1519977"/>
            <a:ext cx="6553200" cy="521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40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98A3A-D5D3-2F18-B056-70D0B899A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Scenario #2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78E0F10-EE2E-C50C-AA93-688A13F0A0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9453" t="14286" r="39693" b="29179"/>
          <a:stretch/>
        </p:blipFill>
        <p:spPr>
          <a:xfrm>
            <a:off x="3048000" y="1295400"/>
            <a:ext cx="5886450" cy="5430604"/>
          </a:xfrm>
        </p:spPr>
      </p:pic>
    </p:spTree>
    <p:extLst>
      <p:ext uri="{BB962C8B-B14F-4D97-AF65-F5344CB8AC3E}">
        <p14:creationId xmlns:p14="http://schemas.microsoft.com/office/powerpoint/2010/main" val="181138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03264-1167-6ADD-D670-10AC7087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3" y="1752600"/>
            <a:ext cx="3962399" cy="1905000"/>
          </a:xfrm>
        </p:spPr>
        <p:txBody>
          <a:bodyPr/>
          <a:lstStyle/>
          <a:p>
            <a:r>
              <a:rPr lang="en-US" sz="4400" dirty="0">
                <a:latin typeface="Garamond" panose="02020404030301010803" pitchFamily="18" charset="0"/>
              </a:rPr>
              <a:t>Scope of the Problem:</a:t>
            </a:r>
            <a:br>
              <a:rPr lang="en-US" sz="4400" dirty="0">
                <a:latin typeface="Garamond" panose="02020404030301010803" pitchFamily="18" charset="0"/>
              </a:rPr>
            </a:br>
            <a:br>
              <a:rPr lang="en-US" sz="4400" dirty="0">
                <a:latin typeface="Garamond" panose="02020404030301010803" pitchFamily="18" charset="0"/>
              </a:rPr>
            </a:br>
            <a:r>
              <a:rPr lang="en-US" sz="3600" dirty="0">
                <a:latin typeface="Garamond" panose="02020404030301010803" pitchFamily="18" charset="0"/>
              </a:rPr>
              <a:t>Workplace Violence Defined</a:t>
            </a:r>
            <a:endParaRPr lang="en-US" sz="4400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E0E3C7-576B-ACFA-487A-5C34CB5112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53204" y="609600"/>
            <a:ext cx="5029196" cy="6019800"/>
          </a:xfrm>
        </p:spPr>
        <p:txBody>
          <a:bodyPr/>
          <a:lstStyle/>
          <a:p>
            <a:pPr marL="0" indent="0" algn="ctr">
              <a:buNone/>
            </a:pPr>
            <a:endParaRPr lang="en-US" sz="2200" dirty="0"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en-US" sz="2200" dirty="0">
                <a:latin typeface="Garamond" panose="02020404030301010803" pitchFamily="18" charset="0"/>
              </a:rPr>
              <a:t>“Workplace violence” means any </a:t>
            </a:r>
            <a:r>
              <a:rPr lang="en-US" sz="2200" dirty="0">
                <a:highlight>
                  <a:srgbClr val="FFFF00"/>
                </a:highlight>
                <a:latin typeface="Garamond" panose="02020404030301010803" pitchFamily="18" charset="0"/>
              </a:rPr>
              <a:t>act of violence or threat of violence </a:t>
            </a:r>
            <a:r>
              <a:rPr lang="en-US" sz="2200" dirty="0">
                <a:latin typeface="Garamond" panose="02020404030301010803" pitchFamily="18" charset="0"/>
              </a:rPr>
              <a:t>that occurs in a place of employment.</a:t>
            </a:r>
          </a:p>
          <a:p>
            <a:pPr marL="0" indent="0" algn="ctr">
              <a:buNone/>
            </a:pPr>
            <a:endParaRPr lang="en-US" sz="2200" dirty="0"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en-US" sz="2200" dirty="0">
                <a:latin typeface="Garamond" panose="02020404030301010803" pitchFamily="18" charset="0"/>
              </a:rPr>
              <a:t>“Threat of violence” means any verbal or written statement, including, but not limited to, texts, electronic messages, social media messages, or other online posts, or </a:t>
            </a:r>
            <a:r>
              <a:rPr lang="en-US" sz="2200" dirty="0">
                <a:highlight>
                  <a:srgbClr val="FFFF00"/>
                </a:highlight>
                <a:latin typeface="Garamond" panose="02020404030301010803" pitchFamily="18" charset="0"/>
              </a:rPr>
              <a:t>any behavioral or physical conduct, that conveys an intent, or that is reasonably perceived to convey an intent</a:t>
            </a:r>
            <a:r>
              <a:rPr lang="en-US" sz="2200" dirty="0">
                <a:latin typeface="Garamond" panose="02020404030301010803" pitchFamily="18" charset="0"/>
              </a:rPr>
              <a:t>, to cause physical harm or to place someone in fear of physical harm, and that serves no legitimate purpose.</a:t>
            </a:r>
          </a:p>
        </p:txBody>
      </p:sp>
    </p:spTree>
    <p:extLst>
      <p:ext uri="{BB962C8B-B14F-4D97-AF65-F5344CB8AC3E}">
        <p14:creationId xmlns:p14="http://schemas.microsoft.com/office/powerpoint/2010/main" val="4236367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03264-1167-6ADD-D670-10AC7087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3" y="1752600"/>
            <a:ext cx="3962399" cy="1905000"/>
          </a:xfrm>
        </p:spPr>
        <p:txBody>
          <a:bodyPr/>
          <a:lstStyle/>
          <a:p>
            <a:r>
              <a:rPr lang="en-US" sz="4400" dirty="0">
                <a:latin typeface="Garamond" panose="02020404030301010803" pitchFamily="18" charset="0"/>
              </a:rPr>
              <a:t>Scope of the Problem:</a:t>
            </a:r>
            <a:br>
              <a:rPr lang="en-US" sz="4400" dirty="0">
                <a:latin typeface="Garamond" panose="02020404030301010803" pitchFamily="18" charset="0"/>
              </a:rPr>
            </a:br>
            <a:br>
              <a:rPr lang="en-US" sz="4400" dirty="0">
                <a:latin typeface="Garamond" panose="02020404030301010803" pitchFamily="18" charset="0"/>
              </a:rPr>
            </a:br>
            <a:r>
              <a:rPr lang="en-US" sz="3600" dirty="0">
                <a:latin typeface="Garamond" panose="02020404030301010803" pitchFamily="18" charset="0"/>
              </a:rPr>
              <a:t>Workplace Violence Defined</a:t>
            </a:r>
            <a:endParaRPr lang="en-US" sz="4400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E0E3C7-576B-ACFA-487A-5C34CB5112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81803" y="1257300"/>
            <a:ext cx="4648197" cy="40005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500" dirty="0">
                <a:latin typeface="Garamond" panose="02020404030301010803" pitchFamily="18" charset="0"/>
              </a:rPr>
              <a:t>“Workplace violence” includes, but is not limited to, the following:  The </a:t>
            </a:r>
            <a:r>
              <a:rPr lang="en-US" sz="2500" dirty="0">
                <a:highlight>
                  <a:srgbClr val="FFFF00"/>
                </a:highlight>
                <a:latin typeface="Garamond" panose="02020404030301010803" pitchFamily="18" charset="0"/>
              </a:rPr>
              <a:t>threat</a:t>
            </a:r>
            <a:r>
              <a:rPr lang="en-US" sz="2500" dirty="0">
                <a:latin typeface="Garamond" panose="02020404030301010803" pitchFamily="18" charset="0"/>
              </a:rPr>
              <a:t> or use </a:t>
            </a:r>
            <a:r>
              <a:rPr lang="en-US" sz="2500" dirty="0">
                <a:highlight>
                  <a:srgbClr val="FFFF00"/>
                </a:highlight>
                <a:latin typeface="Garamond" panose="02020404030301010803" pitchFamily="18" charset="0"/>
              </a:rPr>
              <a:t>of physical force </a:t>
            </a:r>
            <a:r>
              <a:rPr lang="en-US" sz="2500" dirty="0">
                <a:latin typeface="Garamond" panose="02020404030301010803" pitchFamily="18" charset="0"/>
              </a:rPr>
              <a:t>against an employee that results in, or has a high </a:t>
            </a:r>
            <a:r>
              <a:rPr lang="en-US" sz="2500" dirty="0">
                <a:highlight>
                  <a:srgbClr val="FFFF00"/>
                </a:highlight>
                <a:latin typeface="Garamond" panose="02020404030301010803" pitchFamily="18" charset="0"/>
              </a:rPr>
              <a:t>likelihood of resulting in</a:t>
            </a:r>
            <a:r>
              <a:rPr lang="en-US" sz="2500" dirty="0">
                <a:latin typeface="Garamond" panose="02020404030301010803" pitchFamily="18" charset="0"/>
              </a:rPr>
              <a:t>, injury, </a:t>
            </a:r>
            <a:r>
              <a:rPr lang="en-US" sz="2500" dirty="0">
                <a:highlight>
                  <a:srgbClr val="FFFF00"/>
                </a:highlight>
                <a:latin typeface="Garamond" panose="02020404030301010803" pitchFamily="18" charset="0"/>
              </a:rPr>
              <a:t>psychological trauma, or stress, regardless of whether the employee sustains an injury.</a:t>
            </a:r>
          </a:p>
          <a:p>
            <a:endParaRPr lang="en-US" sz="25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244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01A570-46BD-66BB-F300-5F9D20B04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500" dirty="0">
                <a:latin typeface="Garamond" panose="02020404030301010803" pitchFamily="18" charset="0"/>
              </a:rPr>
              <a:t>Supervisor’s Role in SAFETY</a:t>
            </a:r>
          </a:p>
        </p:txBody>
      </p:sp>
    </p:spTree>
    <p:extLst>
      <p:ext uri="{BB962C8B-B14F-4D97-AF65-F5344CB8AC3E}">
        <p14:creationId xmlns:p14="http://schemas.microsoft.com/office/powerpoint/2010/main" val="4148294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9.1.5104"/>
  <p:tag name="SLIDO_PRESENTATION_ID" val="00000000-0000-0000-0000-000000000000"/>
  <p:tag name="SLIDO_EVENT_UUID" val="67ed836d-fff1-4d64-ad42-b33c6a3f5325"/>
  <p:tag name="SLIDO_EVENT_SECTION_UUID" val="856cb007-926e-445f-ae39-5a6b2ea8743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zQ2MTk2NDN9"/>
  <p:tag name="SLIDO_TYPE" val="SlidoPoll"/>
  <p:tag name="SLIDO_POLL_UUID" val="ea095648-593b-4e97-b6c3-3c5bc0c17f2f"/>
  <p:tag name="SLIDO_TIMELINE" val="W3sicG9sbFF1ZXN0aW9uVXVpZCI6IjY4ZGFiYzQ5LTEzMjItNGViZi04Zjc2LTg0ODYzNTZkYTJmOCIsInNob3dSZXN1bHRzIjp0cnVlLCJzaG93Q29ycmVjdEFuc3dlcnMiOmZhbHNlLCJ2b3RpbmdMb2NrZWQiOmZhbHNlfV0=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Rankin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zQ2MTkwNDZ9"/>
  <p:tag name="SLIDO_TYPE" val="SlidoPoll"/>
  <p:tag name="SLIDO_POLL_UUID" val="675cff89-cf0f-4d38-9024-c0fa41d12b40"/>
  <p:tag name="SLIDO_TIMELINE" val="W3sicG9sbFF1ZXN0aW9uVXVpZCI6Ijc1ZDlkMmRkLTQ4Y2UtNDkxYy1iZGI5LTJkZDE0NDA1NWVkZSIsInNob3dSZXN1bHRzIjp0cnVlLCJzaG93Q29ycmVjdEFuc3dlcnMiOmZhbHNlLCJ2b3RpbmdMb2NrZWQiOmZhbHNlfV0=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MultipleChoic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zQ2MTkxODV9"/>
  <p:tag name="SLIDO_TYPE" val="SlidoPoll"/>
  <p:tag name="SLIDO_POLL_UUID" val="393a34ba-1af8-4ce3-bf19-869b2c645c22"/>
  <p:tag name="SLIDO_TIMELINE" val="W3sicG9sbFF1ZXN0aW9uVXVpZCI6IjAxMDZiOTUzLWJkYTUtNGY3Yi04NmQ2LTQxMGE5OGFkYzQzZSIsInNob3dSZXN1bHRzIjp0cnVlLCJzaG93Q29ycmVjdEFuc3dlcnMiOmZhbHNlLCJ2b3RpbmdMb2NrZWQiOmZhbHNlfV0=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WordCloud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16262</TotalTime>
  <Words>1303</Words>
  <Application>Microsoft Office PowerPoint</Application>
  <PresentationFormat>Widescreen</PresentationFormat>
  <Paragraphs>145</Paragraphs>
  <Slides>31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Aptos</vt:lpstr>
      <vt:lpstr>Arial</vt:lpstr>
      <vt:lpstr>Calibri</vt:lpstr>
      <vt:lpstr>Garamond</vt:lpstr>
      <vt:lpstr>Default Design</vt:lpstr>
      <vt:lpstr>PowerPoint Presentation</vt:lpstr>
      <vt:lpstr>Supporting Supervisors for their Role in Preventing Workplace Violence</vt:lpstr>
      <vt:lpstr>Scope of the Problem</vt:lpstr>
      <vt:lpstr>Imagine you’re a supervisor or manager….</vt:lpstr>
      <vt:lpstr>Scenario #1</vt:lpstr>
      <vt:lpstr>Scenario #2</vt:lpstr>
      <vt:lpstr>Scope of the Problem:  Workplace Violence Defined</vt:lpstr>
      <vt:lpstr>Scope of the Problem:  Workplace Violence Defined</vt:lpstr>
      <vt:lpstr>Supervisor’s Role in SAFETY</vt:lpstr>
      <vt:lpstr>CCR Title 8, Section 3203</vt:lpstr>
      <vt:lpstr>CCLA “Be A Manager, Go To Jail”</vt:lpstr>
      <vt:lpstr>SB 553 Overview</vt:lpstr>
      <vt:lpstr>SB 553 – WVPP Overview</vt:lpstr>
      <vt:lpstr>SB 553 – WVP Plan Components</vt:lpstr>
      <vt:lpstr>Blending IIPP with WVPP</vt:lpstr>
      <vt:lpstr>Supervisor’s Role in Preventing Workplace Violence</vt:lpstr>
      <vt:lpstr>Best Practices &amp; Solutions</vt:lpstr>
      <vt:lpstr>Mt. San Antonio College  Case Study</vt:lpstr>
      <vt:lpstr>Mt. SAC  Story #1  COVID impact on employee mental health </vt:lpstr>
      <vt:lpstr>Solutions resulting from COVID</vt:lpstr>
      <vt:lpstr>Mt. SAC Story #2  Employee Fatality from Violence </vt:lpstr>
      <vt:lpstr>Solutions resulting from workplace violence (pre-SB553)</vt:lpstr>
      <vt:lpstr>Solutions resulting from workplace violence (pre-SB553)</vt:lpstr>
      <vt:lpstr>Tabletop Scenario</vt:lpstr>
      <vt:lpstr>Case Scenario</vt:lpstr>
      <vt:lpstr>Scenario Debrief</vt:lpstr>
      <vt:lpstr>PowerPoint Presentation</vt:lpstr>
      <vt:lpstr>PowerPoint Presentation</vt:lpstr>
      <vt:lpstr>PowerPoint Presentation</vt:lpstr>
      <vt:lpstr>Deadly Weapon Response Resource</vt:lpstr>
      <vt:lpstr>Happy Hour!</vt:lpstr>
    </vt:vector>
  </TitlesOfParts>
  <Company>Keenan &amp; Associates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Jerry Healy</dc:creator>
  <cp:lastModifiedBy>Jeffrey Ostrom</cp:lastModifiedBy>
  <cp:revision>307</cp:revision>
  <dcterms:created xsi:type="dcterms:W3CDTF">2010-11-17T21:55:22Z</dcterms:created>
  <dcterms:modified xsi:type="dcterms:W3CDTF">2025-01-28T06:30:49Z</dcterms:modified>
  <cp:category>CASBO Presentation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1.9.1.5104</vt:lpwstr>
  </property>
</Properties>
</file>