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62" r:id="rId2"/>
    <p:sldId id="2085849118" r:id="rId3"/>
    <p:sldId id="2085849119" r:id="rId4"/>
    <p:sldId id="3470" r:id="rId5"/>
    <p:sldId id="3499" r:id="rId6"/>
    <p:sldId id="2085849019" r:id="rId7"/>
    <p:sldId id="3395" r:id="rId8"/>
    <p:sldId id="3410" r:id="rId9"/>
    <p:sldId id="2085848972" r:id="rId10"/>
    <p:sldId id="2085849121" r:id="rId11"/>
    <p:sldId id="2085848911" r:id="rId12"/>
    <p:sldId id="2085849127" r:id="rId13"/>
    <p:sldId id="2085849124" r:id="rId14"/>
    <p:sldId id="3419" r:id="rId15"/>
    <p:sldId id="3319" r:id="rId16"/>
    <p:sldId id="3284" r:id="rId17"/>
    <p:sldId id="2085849126" r:id="rId18"/>
    <p:sldId id="2085849128" r:id="rId19"/>
    <p:sldId id="3256" r:id="rId20"/>
    <p:sldId id="2085849132" r:id="rId21"/>
    <p:sldId id="2085849133" r:id="rId22"/>
    <p:sldId id="3267" r:id="rId23"/>
    <p:sldId id="3216" r:id="rId24"/>
    <p:sldId id="3205" r:id="rId25"/>
    <p:sldId id="3495" r:id="rId26"/>
    <p:sldId id="3496" r:id="rId27"/>
    <p:sldId id="3497" r:id="rId28"/>
    <p:sldId id="2085849123" r:id="rId29"/>
    <p:sldId id="3207" r:id="rId30"/>
    <p:sldId id="2085849131" r:id="rId31"/>
    <p:sldId id="2085849134" r:id="rId32"/>
    <p:sldId id="2085849135" r:id="rId33"/>
    <p:sldId id="2085849136" r:id="rId34"/>
    <p:sldId id="2085849137" r:id="rId35"/>
    <p:sldId id="2085849138" r:id="rId36"/>
    <p:sldId id="2085849139" r:id="rId37"/>
    <p:sldId id="2085849140" r:id="rId38"/>
    <p:sldId id="2085849141" r:id="rId39"/>
    <p:sldId id="2085849142" r:id="rId40"/>
    <p:sldId id="2085849143" r:id="rId41"/>
    <p:sldId id="2085849144" r:id="rId42"/>
    <p:sldId id="2085849145" r:id="rId43"/>
    <p:sldId id="2085849120" r:id="rId44"/>
    <p:sldId id="2085849091" r:id="rId45"/>
    <p:sldId id="3073" r:id="rId46"/>
    <p:sldId id="3076" r:id="rId47"/>
    <p:sldId id="2085849090" r:id="rId48"/>
    <p:sldId id="2085849108" r:id="rId49"/>
    <p:sldId id="2085849111" r:id="rId50"/>
    <p:sldId id="2085849122" r:id="rId51"/>
    <p:sldId id="2085849039" r:id="rId52"/>
    <p:sldId id="2085849112" r:id="rId53"/>
    <p:sldId id="2085849101" r:id="rId54"/>
    <p:sldId id="2085849105" r:id="rId55"/>
    <p:sldId id="2085849102" r:id="rId56"/>
    <p:sldId id="2085849129" r:id="rId57"/>
    <p:sldId id="2085849130" r:id="rId58"/>
    <p:sldId id="268" r:id="rId59"/>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4DFA38-9CF9-03C7-F73E-6CDDD427DFA7}" name="Nune Garipian" initials="NG" userId="S::nune@ccleague.org::8a11ac2a-11bd-40ae-93aa-27bf62f70b85" providerId="AD"/>
  <p188:author id="{01B245B6-A4F8-D4BC-31D0-4791A3923A88}" name="Kristal Padilla" initials="" userId="S::Kristal@ccleague.org::7b6baac6-079f-462c-abf2-f7c92ba819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2A3D"/>
    <a:srgbClr val="AA182C"/>
    <a:srgbClr val="FFE3A9"/>
    <a:srgbClr val="7C2230"/>
    <a:srgbClr val="00718F"/>
    <a:srgbClr val="791730"/>
    <a:srgbClr val="988F86"/>
    <a:srgbClr val="303D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14" autoAdjust="0"/>
    <p:restoredTop sz="94618"/>
  </p:normalViewPr>
  <p:slideViewPr>
    <p:cSldViewPr>
      <p:cViewPr varScale="1">
        <p:scale>
          <a:sx n="62" d="100"/>
          <a:sy n="62" d="100"/>
        </p:scale>
        <p:origin x="900" y="56"/>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4" d="100"/>
          <a:sy n="84" d="100"/>
        </p:scale>
        <p:origin x="382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879718379323569E-2"/>
          <c:y val="0.10985706621571076"/>
          <c:w val="0.9079281496062992"/>
          <c:h val="0.77058047671133878"/>
        </c:manualLayout>
      </c:layout>
      <c:barChart>
        <c:barDir val="bar"/>
        <c:grouping val="clustered"/>
        <c:varyColors val="0"/>
        <c:dLbls>
          <c:showLegendKey val="0"/>
          <c:showVal val="0"/>
          <c:showCatName val="0"/>
          <c:showSerName val="0"/>
          <c:showPercent val="0"/>
          <c:showBubbleSize val="0"/>
        </c:dLbls>
        <c:gapWidth val="182"/>
        <c:axId val="127451135"/>
        <c:axId val="1571464511"/>
      </c:barChart>
      <c:catAx>
        <c:axId val="12745113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0E1F43"/>
                </a:solidFill>
                <a:latin typeface="+mn-lt"/>
                <a:ea typeface="+mn-ea"/>
                <a:cs typeface="+mn-cs"/>
              </a:defRPr>
            </a:pPr>
            <a:endParaRPr lang="en-US"/>
          </a:p>
        </c:txPr>
        <c:crossAx val="1571464511"/>
        <c:crosses val="autoZero"/>
        <c:auto val="1"/>
        <c:lblAlgn val="ctr"/>
        <c:lblOffset val="100"/>
        <c:noMultiLvlLbl val="0"/>
      </c:catAx>
      <c:valAx>
        <c:axId val="157146451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rgbClr val="0E1F43"/>
                </a:solidFill>
                <a:latin typeface="+mn-lt"/>
                <a:ea typeface="+mn-ea"/>
                <a:cs typeface="+mn-cs"/>
              </a:defRPr>
            </a:pPr>
            <a:endParaRPr lang="en-US"/>
          </a:p>
        </c:txPr>
        <c:crossAx val="127451135"/>
        <c:crosses val="autoZero"/>
        <c:crossBetween val="between"/>
      </c:valAx>
      <c:spPr>
        <a:noFill/>
        <a:ln>
          <a:noFill/>
        </a:ln>
        <a:effectLst/>
      </c:spPr>
    </c:plotArea>
    <c:legend>
      <c:legendPos val="b"/>
      <c:layout>
        <c:manualLayout>
          <c:xMode val="edge"/>
          <c:yMode val="edge"/>
          <c:x val="0.75765614164824224"/>
          <c:y val="0.58273259738566063"/>
          <c:w val="0.2011903788278131"/>
          <c:h val="0.41726740261433942"/>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E1F43"/>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879718379323569E-2"/>
          <c:y val="0.10985706621571076"/>
          <c:w val="0.9079281496062992"/>
          <c:h val="0.77058047671133878"/>
        </c:manualLayout>
      </c:layout>
      <c:barChart>
        <c:barDir val="bar"/>
        <c:grouping val="clustered"/>
        <c:varyColors val="0"/>
        <c:dLbls>
          <c:showLegendKey val="0"/>
          <c:showVal val="0"/>
          <c:showCatName val="0"/>
          <c:showSerName val="0"/>
          <c:showPercent val="0"/>
          <c:showBubbleSize val="0"/>
        </c:dLbls>
        <c:gapWidth val="182"/>
        <c:axId val="127451135"/>
        <c:axId val="1571464511"/>
      </c:barChart>
      <c:catAx>
        <c:axId val="12745113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0E1F43"/>
                </a:solidFill>
                <a:latin typeface="+mn-lt"/>
                <a:ea typeface="+mn-ea"/>
                <a:cs typeface="+mn-cs"/>
              </a:defRPr>
            </a:pPr>
            <a:endParaRPr lang="en-US"/>
          </a:p>
        </c:txPr>
        <c:crossAx val="1571464511"/>
        <c:crosses val="autoZero"/>
        <c:auto val="1"/>
        <c:lblAlgn val="ctr"/>
        <c:lblOffset val="100"/>
        <c:noMultiLvlLbl val="0"/>
      </c:catAx>
      <c:valAx>
        <c:axId val="157146451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rgbClr val="0E1F43"/>
                </a:solidFill>
                <a:latin typeface="+mn-lt"/>
                <a:ea typeface="+mn-ea"/>
                <a:cs typeface="+mn-cs"/>
              </a:defRPr>
            </a:pPr>
            <a:endParaRPr lang="en-US"/>
          </a:p>
        </c:txPr>
        <c:crossAx val="127451135"/>
        <c:crosses val="autoZero"/>
        <c:crossBetween val="between"/>
      </c:valAx>
      <c:spPr>
        <a:noFill/>
        <a:ln>
          <a:noFill/>
        </a:ln>
        <a:effectLst/>
      </c:spPr>
    </c:plotArea>
    <c:legend>
      <c:legendPos val="b"/>
      <c:layout>
        <c:manualLayout>
          <c:xMode val="edge"/>
          <c:yMode val="edge"/>
          <c:x val="0.75765614164824224"/>
          <c:y val="0.58273259738566063"/>
          <c:w val="0.2011903788278131"/>
          <c:h val="0.41726740261433942"/>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E1F43"/>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image" Target="../media/image69.png"/></Relationships>
</file>

<file path=ppt/diagrams/_rels/data7.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svg"/><Relationship Id="rId2" Type="http://schemas.openxmlformats.org/officeDocument/2006/relationships/image" Target="../media/image79.svg"/><Relationship Id="rId1" Type="http://schemas.openxmlformats.org/officeDocument/2006/relationships/image" Target="../media/image78.png"/><Relationship Id="rId6" Type="http://schemas.openxmlformats.org/officeDocument/2006/relationships/image" Target="../media/image83.sv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svg"/><Relationship Id="rId4" Type="http://schemas.openxmlformats.org/officeDocument/2006/relationships/image" Target="../media/image81.svg"/><Relationship Id="rId9" Type="http://schemas.openxmlformats.org/officeDocument/2006/relationships/image" Target="../media/image86.png"/></Relationships>
</file>

<file path=ppt/diagrams/_rels/data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1.svg"/><Relationship Id="rId1" Type="http://schemas.openxmlformats.org/officeDocument/2006/relationships/image" Target="../media/image80.png"/><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92.svg"/></Relationships>
</file>

<file path=ppt/diagrams/_rels/drawing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image" Target="../media/image69.png"/></Relationships>
</file>

<file path=ppt/diagrams/_rels/drawing7.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svg"/><Relationship Id="rId2" Type="http://schemas.openxmlformats.org/officeDocument/2006/relationships/image" Target="../media/image79.svg"/><Relationship Id="rId1" Type="http://schemas.openxmlformats.org/officeDocument/2006/relationships/image" Target="../media/image78.png"/><Relationship Id="rId6" Type="http://schemas.openxmlformats.org/officeDocument/2006/relationships/image" Target="../media/image83.sv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svg"/><Relationship Id="rId4" Type="http://schemas.openxmlformats.org/officeDocument/2006/relationships/image" Target="../media/image81.svg"/><Relationship Id="rId9" Type="http://schemas.openxmlformats.org/officeDocument/2006/relationships/image" Target="../media/image86.png"/></Relationships>
</file>

<file path=ppt/diagrams/_rels/drawing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1.svg"/><Relationship Id="rId1" Type="http://schemas.openxmlformats.org/officeDocument/2006/relationships/image" Target="../media/image80.png"/><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92.sv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79881C-45C5-4E72-B8D0-E5ED5DF9FA85}" type="doc">
      <dgm:prSet loTypeId="urn:microsoft.com/office/officeart/2005/8/layout/list1" loCatId="icon" qsTypeId="urn:microsoft.com/office/officeart/2005/8/quickstyle/simple1" qsCatId="simple" csTypeId="urn:microsoft.com/office/officeart/2005/8/colors/accent6_2" csCatId="accent6" phldr="1"/>
      <dgm:spPr/>
      <dgm:t>
        <a:bodyPr/>
        <a:lstStyle/>
        <a:p>
          <a:endParaRPr lang="en-US"/>
        </a:p>
      </dgm:t>
    </dgm:pt>
    <dgm:pt modelId="{1F930504-6FF6-46A0-B697-45ADF6CC0933}">
      <dgm:prSet custT="1"/>
      <dgm:spPr>
        <a:solidFill>
          <a:srgbClr val="C00000"/>
        </a:solidFill>
      </dgm:spPr>
      <dgm:t>
        <a:bodyPr/>
        <a:lstStyle/>
        <a:p>
          <a:pPr rtl="0"/>
          <a:r>
            <a:rPr lang="en-US" sz="2000" b="0" dirty="0"/>
            <a:t>AB 2104 (Soria): </a:t>
          </a:r>
          <a:r>
            <a:rPr lang="en-US" sz="2000" dirty="0"/>
            <a:t>Baccalaureate Degree in Nursing Pilot Program               	</a:t>
          </a:r>
          <a:r>
            <a:rPr lang="en-US" sz="2000" i="1" dirty="0"/>
            <a:t>Vetoed by the Governor </a:t>
          </a:r>
          <a:endParaRPr lang="en-US" sz="2000" b="0" dirty="0"/>
        </a:p>
      </dgm:t>
    </dgm:pt>
    <dgm:pt modelId="{9C7F97A4-2359-46CF-84C7-6AE587BDB27C}" type="sibTrans" cxnId="{2F27C6C5-032B-4A56-B6F8-26642AF64A09}">
      <dgm:prSet/>
      <dgm:spPr/>
      <dgm:t>
        <a:bodyPr/>
        <a:lstStyle/>
        <a:p>
          <a:endParaRPr lang="en-US"/>
        </a:p>
      </dgm:t>
    </dgm:pt>
    <dgm:pt modelId="{EF995EFD-E4EC-43A4-888B-762A2A976D49}" type="parTrans" cxnId="{2F27C6C5-032B-4A56-B6F8-26642AF64A09}">
      <dgm:prSet/>
      <dgm:spPr/>
      <dgm:t>
        <a:bodyPr/>
        <a:lstStyle/>
        <a:p>
          <a:endParaRPr lang="en-US"/>
        </a:p>
      </dgm:t>
    </dgm:pt>
    <dgm:pt modelId="{F2CA5FFC-FBFC-430D-973E-A91D75E52087}">
      <dgm:prSet custT="1"/>
      <dgm:spPr>
        <a:solidFill>
          <a:srgbClr val="C00000"/>
        </a:solidFill>
      </dgm:spPr>
      <dgm:t>
        <a:bodyPr/>
        <a:lstStyle/>
        <a:p>
          <a:r>
            <a:rPr lang="en-US" sz="2000" b="0" dirty="0"/>
            <a:t>SB 895 (Roth): Baccalaureate Degree in Nursing Pilot Program  	     </a:t>
          </a:r>
          <a:r>
            <a:rPr lang="en-US" sz="2000" i="1" dirty="0"/>
            <a:t>Vetoed by the Governor </a:t>
          </a:r>
          <a:endParaRPr lang="en-US" sz="2000" b="0" i="1" dirty="0"/>
        </a:p>
      </dgm:t>
    </dgm:pt>
    <dgm:pt modelId="{8FCE3C6F-FF5D-4085-9C71-C144B44A0564}" type="sibTrans" cxnId="{6D8425DE-9330-4853-8948-B1C4202497A5}">
      <dgm:prSet/>
      <dgm:spPr/>
      <dgm:t>
        <a:bodyPr/>
        <a:lstStyle/>
        <a:p>
          <a:endParaRPr lang="en-US"/>
        </a:p>
      </dgm:t>
    </dgm:pt>
    <dgm:pt modelId="{03A26A37-BB40-4EA1-B71F-B762B57875B1}" type="parTrans" cxnId="{6D8425DE-9330-4853-8948-B1C4202497A5}">
      <dgm:prSet/>
      <dgm:spPr/>
      <dgm:t>
        <a:bodyPr/>
        <a:lstStyle/>
        <a:p>
          <a:endParaRPr lang="en-US"/>
        </a:p>
      </dgm:t>
    </dgm:pt>
    <dgm:pt modelId="{BA927BA5-466E-4CA5-BAE8-BD49D570DB6D}">
      <dgm:prSet phldr="0" custT="1"/>
      <dgm:spPr>
        <a:ln>
          <a:solidFill>
            <a:srgbClr val="C00000"/>
          </a:solidFill>
        </a:ln>
      </dgm:spPr>
      <dgm:t>
        <a:bodyPr/>
        <a:lstStyle/>
        <a:p>
          <a:pPr rtl="0">
            <a:buNone/>
          </a:pPr>
          <a:r>
            <a:rPr lang="en-US" sz="2000" b="1" i="0" dirty="0">
              <a:latin typeface="Garamond" panose="02020404030301010803" pitchFamily="18" charset="0"/>
            </a:rPr>
            <a:t>	Would have authorized 10 community college districts to offer a Bachelor of Science in Nursing degree. The Chancellor would identify eligible community college districts based on specified criteria.</a:t>
          </a:r>
          <a:endParaRPr lang="en-US" sz="2000" b="1" i="0" dirty="0">
            <a:solidFill>
              <a:schemeClr val="tx1"/>
            </a:solidFill>
            <a:latin typeface="Garamond" panose="02020404030301010803" pitchFamily="18" charset="0"/>
            <a:ea typeface="Calibri"/>
            <a:cs typeface="Calibri"/>
          </a:endParaRPr>
        </a:p>
      </dgm:t>
    </dgm:pt>
    <dgm:pt modelId="{598C787C-C2BB-4ABD-9B65-1069C6AEA505}" type="parTrans" cxnId="{A06AE40B-DB04-436C-9FE8-977B41D56CCD}">
      <dgm:prSet/>
      <dgm:spPr/>
      <dgm:t>
        <a:bodyPr/>
        <a:lstStyle/>
        <a:p>
          <a:endParaRPr lang="en-US"/>
        </a:p>
      </dgm:t>
    </dgm:pt>
    <dgm:pt modelId="{D3B88EF0-DCAC-42EF-A4DF-2D4AB1324860}" type="sibTrans" cxnId="{A06AE40B-DB04-436C-9FE8-977B41D56CCD}">
      <dgm:prSet/>
      <dgm:spPr/>
      <dgm:t>
        <a:bodyPr/>
        <a:lstStyle/>
        <a:p>
          <a:endParaRPr lang="en-US"/>
        </a:p>
      </dgm:t>
    </dgm:pt>
    <dgm:pt modelId="{1B27A2F1-A61C-453D-87ED-48287F16CDB1}">
      <dgm:prSet phldr="0" custT="1"/>
      <dgm:spPr>
        <a:ln>
          <a:solidFill>
            <a:srgbClr val="C00000"/>
          </a:solidFill>
        </a:ln>
      </dgm:spPr>
      <dgm:t>
        <a:bodyPr/>
        <a:lstStyle/>
        <a:p>
          <a:pPr algn="l" rtl="0">
            <a:buNone/>
          </a:pPr>
          <a:r>
            <a:rPr lang="en-US" sz="2000" dirty="0"/>
            <a:t>	</a:t>
          </a:r>
          <a:r>
            <a:rPr lang="en-US" sz="2000" b="1" dirty="0">
              <a:latin typeface="Garamond" panose="02020404030301010803" pitchFamily="18" charset="0"/>
            </a:rPr>
            <a:t>Would have authorized </a:t>
          </a:r>
          <a:r>
            <a:rPr lang="en-US" sz="2000" b="1" i="0" u="none" dirty="0">
              <a:latin typeface="Garamond" panose="02020404030301010803" pitchFamily="18" charset="0"/>
            </a:rPr>
            <a:t>10 community college districts </a:t>
          </a:r>
          <a:r>
            <a:rPr lang="en-US" sz="2000" b="1" dirty="0">
              <a:latin typeface="Garamond" panose="02020404030301010803" pitchFamily="18" charset="0"/>
            </a:rPr>
            <a:t>to award Bachelor of Science in Nursing (BSN) degrees. Participating districts must have a nationally accredited Associate Degree in Nursing (ADN) program. </a:t>
          </a:r>
          <a:endParaRPr lang="en-US" sz="2000" b="1" dirty="0">
            <a:solidFill>
              <a:srgbClr val="444444"/>
            </a:solidFill>
            <a:latin typeface="Garamond" panose="02020404030301010803" pitchFamily="18" charset="0"/>
            <a:ea typeface="Calibri"/>
            <a:cs typeface="Calibri"/>
          </a:endParaRPr>
        </a:p>
      </dgm:t>
    </dgm:pt>
    <dgm:pt modelId="{F417EE3F-F51D-497D-9FC0-37279AD75C83}" type="sibTrans" cxnId="{C2F3E634-10D9-48ED-A7C0-85ABE3944156}">
      <dgm:prSet/>
      <dgm:spPr/>
      <dgm:t>
        <a:bodyPr/>
        <a:lstStyle/>
        <a:p>
          <a:endParaRPr lang="en-US"/>
        </a:p>
      </dgm:t>
    </dgm:pt>
    <dgm:pt modelId="{4EE4C6D0-CB0B-4772-895B-88F1604C247E}" type="parTrans" cxnId="{C2F3E634-10D9-48ED-A7C0-85ABE3944156}">
      <dgm:prSet/>
      <dgm:spPr/>
      <dgm:t>
        <a:bodyPr/>
        <a:lstStyle/>
        <a:p>
          <a:endParaRPr lang="en-US"/>
        </a:p>
      </dgm:t>
    </dgm:pt>
    <dgm:pt modelId="{AA653B6D-F896-2249-BFE5-0BE0E5BB750E}" type="pres">
      <dgm:prSet presAssocID="{9A79881C-45C5-4E72-B8D0-E5ED5DF9FA85}" presName="linear" presStyleCnt="0">
        <dgm:presLayoutVars>
          <dgm:dir/>
          <dgm:animLvl val="lvl"/>
          <dgm:resizeHandles val="exact"/>
        </dgm:presLayoutVars>
      </dgm:prSet>
      <dgm:spPr/>
    </dgm:pt>
    <dgm:pt modelId="{B1CDCFB1-7518-AE41-A65E-8AE68CC47E9F}" type="pres">
      <dgm:prSet presAssocID="{F2CA5FFC-FBFC-430D-973E-A91D75E52087}" presName="parentLin" presStyleCnt="0"/>
      <dgm:spPr/>
    </dgm:pt>
    <dgm:pt modelId="{C0FFECF1-68BE-6949-B880-5E5C8F46319A}" type="pres">
      <dgm:prSet presAssocID="{F2CA5FFC-FBFC-430D-973E-A91D75E52087}" presName="parentLeftMargin" presStyleLbl="node1" presStyleIdx="0" presStyleCnt="2"/>
      <dgm:spPr/>
    </dgm:pt>
    <dgm:pt modelId="{7D6BE227-F352-1448-96D4-21CFAF6CD7FF}" type="pres">
      <dgm:prSet presAssocID="{F2CA5FFC-FBFC-430D-973E-A91D75E52087}" presName="parentText" presStyleLbl="node1" presStyleIdx="0" presStyleCnt="2" custScaleX="136554" custScaleY="69787" custLinFactNeighborX="-49984" custLinFactNeighborY="1793">
        <dgm:presLayoutVars>
          <dgm:chMax val="0"/>
          <dgm:bulletEnabled val="1"/>
        </dgm:presLayoutVars>
      </dgm:prSet>
      <dgm:spPr/>
    </dgm:pt>
    <dgm:pt modelId="{030AC329-20E0-3943-8F65-60DB60935AFD}" type="pres">
      <dgm:prSet presAssocID="{F2CA5FFC-FBFC-430D-973E-A91D75E52087}" presName="negativeSpace" presStyleCnt="0"/>
      <dgm:spPr/>
    </dgm:pt>
    <dgm:pt modelId="{1CA96C26-5D65-3A48-8FBC-073D75CB2D75}" type="pres">
      <dgm:prSet presAssocID="{F2CA5FFC-FBFC-430D-973E-A91D75E52087}" presName="childText" presStyleLbl="conFgAcc1" presStyleIdx="0" presStyleCnt="2">
        <dgm:presLayoutVars>
          <dgm:bulletEnabled val="1"/>
        </dgm:presLayoutVars>
      </dgm:prSet>
      <dgm:spPr/>
    </dgm:pt>
    <dgm:pt modelId="{669A4CAC-CE72-0345-92D1-B889F8302133}" type="pres">
      <dgm:prSet presAssocID="{8FCE3C6F-FF5D-4085-9C71-C144B44A0564}" presName="spaceBetweenRectangles" presStyleCnt="0"/>
      <dgm:spPr/>
    </dgm:pt>
    <dgm:pt modelId="{912BF751-4FCE-B643-9FC2-6AA481333973}" type="pres">
      <dgm:prSet presAssocID="{1F930504-6FF6-46A0-B697-45ADF6CC0933}" presName="parentLin" presStyleCnt="0"/>
      <dgm:spPr/>
    </dgm:pt>
    <dgm:pt modelId="{44039632-36B0-B84B-B468-A639279879CD}" type="pres">
      <dgm:prSet presAssocID="{1F930504-6FF6-46A0-B697-45ADF6CC0933}" presName="parentLeftMargin" presStyleLbl="node1" presStyleIdx="0" presStyleCnt="2"/>
      <dgm:spPr/>
    </dgm:pt>
    <dgm:pt modelId="{55AC9922-09AF-A541-97C7-88A9D21B92C9}" type="pres">
      <dgm:prSet presAssocID="{1F930504-6FF6-46A0-B697-45ADF6CC0933}" presName="parentText" presStyleLbl="node1" presStyleIdx="1" presStyleCnt="2" custScaleX="137059" custScaleY="68227" custLinFactNeighborX="-49551" custLinFactNeighborY="1793">
        <dgm:presLayoutVars>
          <dgm:chMax val="0"/>
          <dgm:bulletEnabled val="1"/>
        </dgm:presLayoutVars>
      </dgm:prSet>
      <dgm:spPr/>
    </dgm:pt>
    <dgm:pt modelId="{BE685338-3509-A64E-AE01-F88A6D58FAFB}" type="pres">
      <dgm:prSet presAssocID="{1F930504-6FF6-46A0-B697-45ADF6CC0933}" presName="negativeSpace" presStyleCnt="0"/>
      <dgm:spPr/>
    </dgm:pt>
    <dgm:pt modelId="{B7576300-2937-7248-9278-918BADB6D634}" type="pres">
      <dgm:prSet presAssocID="{1F930504-6FF6-46A0-B697-45ADF6CC0933}" presName="childText" presStyleLbl="conFgAcc1" presStyleIdx="1" presStyleCnt="2">
        <dgm:presLayoutVars>
          <dgm:bulletEnabled val="1"/>
        </dgm:presLayoutVars>
      </dgm:prSet>
      <dgm:spPr/>
    </dgm:pt>
  </dgm:ptLst>
  <dgm:cxnLst>
    <dgm:cxn modelId="{A06AE40B-DB04-436C-9FE8-977B41D56CCD}" srcId="{1F930504-6FF6-46A0-B697-45ADF6CC0933}" destId="{BA927BA5-466E-4CA5-BAE8-BD49D570DB6D}" srcOrd="0" destOrd="0" parTransId="{598C787C-C2BB-4ABD-9B65-1069C6AEA505}" sibTransId="{D3B88EF0-DCAC-42EF-A4DF-2D4AB1324860}"/>
    <dgm:cxn modelId="{C0FBF019-6829-4CA4-A373-72AB1EDEBE30}" type="presOf" srcId="{F2CA5FFC-FBFC-430D-973E-A91D75E52087}" destId="{C0FFECF1-68BE-6949-B880-5E5C8F46319A}" srcOrd="0" destOrd="0" presId="urn:microsoft.com/office/officeart/2005/8/layout/list1"/>
    <dgm:cxn modelId="{C2F3E634-10D9-48ED-A7C0-85ABE3944156}" srcId="{F2CA5FFC-FBFC-430D-973E-A91D75E52087}" destId="{1B27A2F1-A61C-453D-87ED-48287F16CDB1}" srcOrd="0" destOrd="0" parTransId="{4EE4C6D0-CB0B-4772-895B-88F1604C247E}" sibTransId="{F417EE3F-F51D-497D-9FC0-37279AD75C83}"/>
    <dgm:cxn modelId="{58C1AF6A-DBC6-4990-B98A-5A5049195D60}" type="presOf" srcId="{F2CA5FFC-FBFC-430D-973E-A91D75E52087}" destId="{7D6BE227-F352-1448-96D4-21CFAF6CD7FF}" srcOrd="1" destOrd="0" presId="urn:microsoft.com/office/officeart/2005/8/layout/list1"/>
    <dgm:cxn modelId="{2239DA51-4C3C-4ED5-872F-2C20BCCC3944}" type="presOf" srcId="{1F930504-6FF6-46A0-B697-45ADF6CC0933}" destId="{55AC9922-09AF-A541-97C7-88A9D21B92C9}" srcOrd="1" destOrd="0" presId="urn:microsoft.com/office/officeart/2005/8/layout/list1"/>
    <dgm:cxn modelId="{C0DA3C92-86BB-439F-B28D-0E337C6BE170}" type="presOf" srcId="{1F930504-6FF6-46A0-B697-45ADF6CC0933}" destId="{44039632-36B0-B84B-B468-A639279879CD}" srcOrd="0" destOrd="0" presId="urn:microsoft.com/office/officeart/2005/8/layout/list1"/>
    <dgm:cxn modelId="{451A63B6-F0A5-46A2-928D-FC426A7DBC28}" type="presOf" srcId="{1B27A2F1-A61C-453D-87ED-48287F16CDB1}" destId="{1CA96C26-5D65-3A48-8FBC-073D75CB2D75}" srcOrd="0" destOrd="0" presId="urn:microsoft.com/office/officeart/2005/8/layout/list1"/>
    <dgm:cxn modelId="{FA44A7C3-B482-43FA-A3B1-724FBC677FB4}" type="presOf" srcId="{BA927BA5-466E-4CA5-BAE8-BD49D570DB6D}" destId="{B7576300-2937-7248-9278-918BADB6D634}" srcOrd="0" destOrd="0" presId="urn:microsoft.com/office/officeart/2005/8/layout/list1"/>
    <dgm:cxn modelId="{2F27C6C5-032B-4A56-B6F8-26642AF64A09}" srcId="{9A79881C-45C5-4E72-B8D0-E5ED5DF9FA85}" destId="{1F930504-6FF6-46A0-B697-45ADF6CC0933}" srcOrd="1" destOrd="0" parTransId="{EF995EFD-E4EC-43A4-888B-762A2A976D49}" sibTransId="{9C7F97A4-2359-46CF-84C7-6AE587BDB27C}"/>
    <dgm:cxn modelId="{58702FD7-AD41-F946-975A-9DDDA0306DBE}" type="presOf" srcId="{9A79881C-45C5-4E72-B8D0-E5ED5DF9FA85}" destId="{AA653B6D-F896-2249-BFE5-0BE0E5BB750E}" srcOrd="0" destOrd="0" presId="urn:microsoft.com/office/officeart/2005/8/layout/list1"/>
    <dgm:cxn modelId="{6D8425DE-9330-4853-8948-B1C4202497A5}" srcId="{9A79881C-45C5-4E72-B8D0-E5ED5DF9FA85}" destId="{F2CA5FFC-FBFC-430D-973E-A91D75E52087}" srcOrd="0" destOrd="0" parTransId="{03A26A37-BB40-4EA1-B71F-B762B57875B1}" sibTransId="{8FCE3C6F-FF5D-4085-9C71-C144B44A0564}"/>
    <dgm:cxn modelId="{C1FFD10A-15AC-4F20-A20E-EF356D50B0BA}" type="presParOf" srcId="{AA653B6D-F896-2249-BFE5-0BE0E5BB750E}" destId="{B1CDCFB1-7518-AE41-A65E-8AE68CC47E9F}" srcOrd="0" destOrd="0" presId="urn:microsoft.com/office/officeart/2005/8/layout/list1"/>
    <dgm:cxn modelId="{107AB494-738C-4363-AEC0-EC08E8720FF5}" type="presParOf" srcId="{B1CDCFB1-7518-AE41-A65E-8AE68CC47E9F}" destId="{C0FFECF1-68BE-6949-B880-5E5C8F46319A}" srcOrd="0" destOrd="0" presId="urn:microsoft.com/office/officeart/2005/8/layout/list1"/>
    <dgm:cxn modelId="{A13D17EF-CE81-45C5-963A-9B6130F391BA}" type="presParOf" srcId="{B1CDCFB1-7518-AE41-A65E-8AE68CC47E9F}" destId="{7D6BE227-F352-1448-96D4-21CFAF6CD7FF}" srcOrd="1" destOrd="0" presId="urn:microsoft.com/office/officeart/2005/8/layout/list1"/>
    <dgm:cxn modelId="{F28C5E99-21A0-4826-9CF3-5DB8987BA9AF}" type="presParOf" srcId="{AA653B6D-F896-2249-BFE5-0BE0E5BB750E}" destId="{030AC329-20E0-3943-8F65-60DB60935AFD}" srcOrd="1" destOrd="0" presId="urn:microsoft.com/office/officeart/2005/8/layout/list1"/>
    <dgm:cxn modelId="{5EFE1416-5EBD-490D-BD8A-ABE08761EB2D}" type="presParOf" srcId="{AA653B6D-F896-2249-BFE5-0BE0E5BB750E}" destId="{1CA96C26-5D65-3A48-8FBC-073D75CB2D75}" srcOrd="2" destOrd="0" presId="urn:microsoft.com/office/officeart/2005/8/layout/list1"/>
    <dgm:cxn modelId="{1C62C6CD-076D-4154-9156-B3AA7A68B3C2}" type="presParOf" srcId="{AA653B6D-F896-2249-BFE5-0BE0E5BB750E}" destId="{669A4CAC-CE72-0345-92D1-B889F8302133}" srcOrd="3" destOrd="0" presId="urn:microsoft.com/office/officeart/2005/8/layout/list1"/>
    <dgm:cxn modelId="{69BFC7AC-79BF-47F0-AA75-B62C5F938AD6}" type="presParOf" srcId="{AA653B6D-F896-2249-BFE5-0BE0E5BB750E}" destId="{912BF751-4FCE-B643-9FC2-6AA481333973}" srcOrd="4" destOrd="0" presId="urn:microsoft.com/office/officeart/2005/8/layout/list1"/>
    <dgm:cxn modelId="{474FBB26-D562-4BF7-8A5A-6396E7444A46}" type="presParOf" srcId="{912BF751-4FCE-B643-9FC2-6AA481333973}" destId="{44039632-36B0-B84B-B468-A639279879CD}" srcOrd="0" destOrd="0" presId="urn:microsoft.com/office/officeart/2005/8/layout/list1"/>
    <dgm:cxn modelId="{FF53D692-A0A7-4AE8-903D-02832A76E754}" type="presParOf" srcId="{912BF751-4FCE-B643-9FC2-6AA481333973}" destId="{55AC9922-09AF-A541-97C7-88A9D21B92C9}" srcOrd="1" destOrd="0" presId="urn:microsoft.com/office/officeart/2005/8/layout/list1"/>
    <dgm:cxn modelId="{2ECCCE09-7C72-4786-890E-BC2A03C2CD52}" type="presParOf" srcId="{AA653B6D-F896-2249-BFE5-0BE0E5BB750E}" destId="{BE685338-3509-A64E-AE01-F88A6D58FAFB}" srcOrd="5" destOrd="0" presId="urn:microsoft.com/office/officeart/2005/8/layout/list1"/>
    <dgm:cxn modelId="{99A7F8A6-260A-4D83-BB3E-598C146D0662}" type="presParOf" srcId="{AA653B6D-F896-2249-BFE5-0BE0E5BB750E}" destId="{B7576300-2937-7248-9278-918BADB6D634}" srcOrd="6" destOrd="0" presId="urn:microsoft.com/office/officeart/2005/8/layout/list1"/>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9A79881C-45C5-4E72-B8D0-E5ED5DF9FA85}" type="doc">
      <dgm:prSet loTypeId="urn:microsoft.com/office/officeart/2005/8/layout/list1" loCatId="icon" qsTypeId="urn:microsoft.com/office/officeart/2005/8/quickstyle/simple1" qsCatId="simple" csTypeId="urn:microsoft.com/office/officeart/2005/8/colors/accent6_2" csCatId="accent6" phldr="1"/>
      <dgm:spPr/>
      <dgm:t>
        <a:bodyPr/>
        <a:lstStyle/>
        <a:p>
          <a:endParaRPr lang="en-US"/>
        </a:p>
      </dgm:t>
    </dgm:pt>
    <dgm:pt modelId="{1F930504-6FF6-46A0-B697-45ADF6CC0933}">
      <dgm:prSet custT="1"/>
      <dgm:spPr>
        <a:solidFill>
          <a:srgbClr val="C00000"/>
        </a:solidFill>
      </dgm:spPr>
      <dgm:t>
        <a:bodyPr/>
        <a:lstStyle/>
        <a:p>
          <a:pPr rtl="0"/>
          <a:r>
            <a:rPr lang="en-US" sz="2000" b="0" dirty="0"/>
            <a:t>AB 2277 (Wallis): </a:t>
          </a:r>
          <a:r>
            <a:rPr lang="en-US" sz="2000" dirty="0">
              <a:latin typeface="Calibri Light" panose="020F0302020204030204"/>
            </a:rPr>
            <a:t>Community</a:t>
          </a:r>
          <a:r>
            <a:rPr lang="en-US" sz="2000" dirty="0"/>
            <a:t> colleges: part-time faculty                    </a:t>
          </a:r>
          <a:r>
            <a:rPr lang="en-US" sz="2000" dirty="0">
              <a:latin typeface="Calibri Light" panose="020F0302020204030204"/>
            </a:rPr>
            <a:t>      </a:t>
          </a:r>
          <a:r>
            <a:rPr lang="en-US" sz="2000" dirty="0"/>
            <a:t> </a:t>
          </a:r>
          <a:r>
            <a:rPr lang="en-US" sz="2000" i="1" dirty="0"/>
            <a:t>Vetoed by the Governor </a:t>
          </a:r>
          <a:endParaRPr lang="en-US" sz="2000" b="0" dirty="0"/>
        </a:p>
      </dgm:t>
    </dgm:pt>
    <dgm:pt modelId="{9C7F97A4-2359-46CF-84C7-6AE587BDB27C}" type="sibTrans" cxnId="{2F27C6C5-032B-4A56-B6F8-26642AF64A09}">
      <dgm:prSet/>
      <dgm:spPr/>
      <dgm:t>
        <a:bodyPr/>
        <a:lstStyle/>
        <a:p>
          <a:endParaRPr lang="en-US"/>
        </a:p>
      </dgm:t>
    </dgm:pt>
    <dgm:pt modelId="{EF995EFD-E4EC-43A4-888B-762A2A976D49}" type="parTrans" cxnId="{2F27C6C5-032B-4A56-B6F8-26642AF64A09}">
      <dgm:prSet/>
      <dgm:spPr/>
      <dgm:t>
        <a:bodyPr/>
        <a:lstStyle/>
        <a:p>
          <a:endParaRPr lang="en-US"/>
        </a:p>
      </dgm:t>
    </dgm:pt>
    <dgm:pt modelId="{F2CA5FFC-FBFC-430D-973E-A91D75E52087}">
      <dgm:prSet custT="1"/>
      <dgm:spPr>
        <a:solidFill>
          <a:srgbClr val="B32300"/>
        </a:solidFill>
      </dgm:spPr>
      <dgm:t>
        <a:bodyPr/>
        <a:lstStyle/>
        <a:p>
          <a:pPr algn="ctr"/>
          <a:r>
            <a:rPr lang="en-US" sz="2000" b="0" dirty="0"/>
            <a:t>AB 2088 (McCarty): P</a:t>
          </a:r>
          <a:r>
            <a:rPr lang="en-US" sz="2000" dirty="0"/>
            <a:t>art-time or full-time vacancies                               </a:t>
          </a:r>
          <a:r>
            <a:rPr lang="en-US" sz="2000" i="1" dirty="0"/>
            <a:t>Vetoed by the Governor </a:t>
          </a:r>
          <a:endParaRPr lang="en-US" sz="2000" b="0" dirty="0"/>
        </a:p>
      </dgm:t>
    </dgm:pt>
    <dgm:pt modelId="{8FCE3C6F-FF5D-4085-9C71-C144B44A0564}" type="sibTrans" cxnId="{6D8425DE-9330-4853-8948-B1C4202497A5}">
      <dgm:prSet/>
      <dgm:spPr/>
      <dgm:t>
        <a:bodyPr/>
        <a:lstStyle/>
        <a:p>
          <a:endParaRPr lang="en-US"/>
        </a:p>
      </dgm:t>
    </dgm:pt>
    <dgm:pt modelId="{03A26A37-BB40-4EA1-B71F-B762B57875B1}" type="parTrans" cxnId="{6D8425DE-9330-4853-8948-B1C4202497A5}">
      <dgm:prSet/>
      <dgm:spPr/>
      <dgm:t>
        <a:bodyPr/>
        <a:lstStyle/>
        <a:p>
          <a:endParaRPr lang="en-US"/>
        </a:p>
      </dgm:t>
    </dgm:pt>
    <dgm:pt modelId="{3905D85D-A0A9-9B4E-9552-E7DD1E8E1B88}">
      <dgm:prSet phldr="0" custT="1"/>
      <dgm:spPr>
        <a:ln>
          <a:solidFill>
            <a:srgbClr val="B32300"/>
          </a:solidFill>
        </a:ln>
      </dgm:spPr>
      <dgm:t>
        <a:bodyPr/>
        <a:lstStyle/>
        <a:p>
          <a:pPr algn="l" rtl="0">
            <a:buNone/>
          </a:pPr>
          <a:r>
            <a:rPr lang="en-US" sz="2000" b="1" i="0" dirty="0">
              <a:solidFill>
                <a:srgbClr val="000000"/>
              </a:solidFill>
              <a:effectLst/>
              <a:latin typeface="Garamond" panose="02020404030301010803" pitchFamily="18" charset="0"/>
              <a:cs typeface="Calibri"/>
            </a:rPr>
            <a:t>	</a:t>
          </a:r>
          <a:r>
            <a:rPr lang="en-US" sz="2000" b="1" i="0" dirty="0">
              <a:solidFill>
                <a:srgbClr val="000000"/>
              </a:solidFill>
              <a:effectLst/>
              <a:latin typeface="Garamond" panose="02020404030301010803" pitchFamily="18" charset="0"/>
              <a:ea typeface="Calibri"/>
              <a:cs typeface="Calibri"/>
            </a:rPr>
            <a:t>Would have require</a:t>
          </a:r>
          <a:r>
            <a:rPr lang="en-US" sz="2000" b="1" i="0" dirty="0">
              <a:solidFill>
                <a:srgbClr val="000000"/>
              </a:solidFill>
              <a:effectLst/>
              <a:latin typeface="Garamond" panose="02020404030301010803" pitchFamily="18" charset="0"/>
              <a:cs typeface="Calibri"/>
            </a:rPr>
            <a:t>d</a:t>
          </a:r>
          <a:r>
            <a:rPr lang="en-US" sz="2000" b="1" i="0" dirty="0">
              <a:solidFill>
                <a:srgbClr val="000000"/>
              </a:solidFill>
              <a:effectLst/>
              <a:latin typeface="Garamond" panose="02020404030301010803" pitchFamily="18" charset="0"/>
              <a:ea typeface="Calibri"/>
              <a:cs typeface="Calibri"/>
            </a:rPr>
            <a:t> K-12 and community colleges to offer classified employees the right of first refusal to an open position on campus for 10 business days before </a:t>
          </a:r>
          <a:r>
            <a:rPr lang="en-US" sz="2000" b="1" dirty="0">
              <a:solidFill>
                <a:srgbClr val="000000"/>
              </a:solidFill>
              <a:latin typeface="Garamond" panose="02020404030301010803" pitchFamily="18" charset="0"/>
              <a:ea typeface="Calibri"/>
              <a:cs typeface="Calibri"/>
            </a:rPr>
            <a:t>the employer may offer the position to an external candidate</a:t>
          </a:r>
          <a:r>
            <a:rPr lang="en-US" sz="2000" b="1" i="0" dirty="0">
              <a:solidFill>
                <a:srgbClr val="000000"/>
              </a:solidFill>
              <a:effectLst/>
              <a:latin typeface="Garamond" panose="02020404030301010803" pitchFamily="18" charset="0"/>
              <a:ea typeface="Calibri"/>
              <a:cs typeface="Calibri"/>
            </a:rPr>
            <a:t>.</a:t>
          </a:r>
          <a:r>
            <a:rPr lang="en-US" sz="2000" b="1" dirty="0">
              <a:solidFill>
                <a:srgbClr val="000000"/>
              </a:solidFill>
              <a:latin typeface="Garamond" panose="02020404030301010803" pitchFamily="18" charset="0"/>
              <a:ea typeface="Calibri"/>
              <a:cs typeface="Calibri"/>
            </a:rPr>
            <a:t> </a:t>
          </a:r>
          <a:endParaRPr lang="en-US" sz="2000" b="1" dirty="0">
            <a:latin typeface="Garamond" panose="02020404030301010803" pitchFamily="18" charset="0"/>
            <a:ea typeface="Calibri"/>
            <a:cs typeface="Calibri"/>
          </a:endParaRPr>
        </a:p>
      </dgm:t>
    </dgm:pt>
    <dgm:pt modelId="{245F5F6A-49BA-5E46-B798-9EE2BC75F3FC}" type="parTrans" cxnId="{37ED581A-F1E5-4A42-B73A-DB820AF079CF}">
      <dgm:prSet/>
      <dgm:spPr/>
      <dgm:t>
        <a:bodyPr/>
        <a:lstStyle/>
        <a:p>
          <a:endParaRPr lang="en-US"/>
        </a:p>
      </dgm:t>
    </dgm:pt>
    <dgm:pt modelId="{815DCD6D-CB5A-FC45-9F30-22B4C5766E80}" type="sibTrans" cxnId="{37ED581A-F1E5-4A42-B73A-DB820AF079CF}">
      <dgm:prSet/>
      <dgm:spPr/>
      <dgm:t>
        <a:bodyPr/>
        <a:lstStyle/>
        <a:p>
          <a:endParaRPr lang="en-US"/>
        </a:p>
      </dgm:t>
    </dgm:pt>
    <dgm:pt modelId="{8D172C4F-A8A1-453E-B936-7E5B8E550519}">
      <dgm:prSet phldr="0" custT="1"/>
      <dgm:spPr>
        <a:ln>
          <a:solidFill>
            <a:srgbClr val="C00000"/>
          </a:solidFill>
        </a:ln>
      </dgm:spPr>
      <dgm:t>
        <a:bodyPr/>
        <a:lstStyle/>
        <a:p>
          <a:pPr rtl="0">
            <a:buNone/>
          </a:pPr>
          <a:r>
            <a:rPr lang="en-US" sz="2000" dirty="0">
              <a:solidFill>
                <a:srgbClr val="000000"/>
              </a:solidFill>
              <a:latin typeface="Garamond" panose="02020404030301010803" pitchFamily="18" charset="0"/>
              <a:ea typeface="+mn-lt"/>
              <a:cs typeface="Calibri"/>
            </a:rPr>
            <a:t>    </a:t>
          </a:r>
          <a:r>
            <a:rPr lang="en-US" sz="2000" b="1" dirty="0">
              <a:solidFill>
                <a:srgbClr val="000000"/>
              </a:solidFill>
              <a:latin typeface="Garamond" panose="02020404030301010803" pitchFamily="18" charset="0"/>
              <a:ea typeface="+mn-lt"/>
              <a:cs typeface="Calibri"/>
            </a:rPr>
            <a:t>Would have increased the maximum amount of instructional hours that a </a:t>
          </a:r>
          <a:r>
            <a:rPr lang="en-US" sz="2000" b="1" i="1" dirty="0">
              <a:solidFill>
                <a:srgbClr val="000000"/>
              </a:solidFill>
              <a:latin typeface="Garamond" panose="02020404030301010803" pitchFamily="18" charset="0"/>
              <a:ea typeface="+mn-lt"/>
              <a:cs typeface="Calibri"/>
            </a:rPr>
            <a:t>part-time</a:t>
          </a:r>
          <a:r>
            <a:rPr lang="en-US" sz="2000" b="1" dirty="0">
              <a:solidFill>
                <a:srgbClr val="000000"/>
              </a:solidFill>
              <a:latin typeface="Garamond" panose="02020404030301010803" pitchFamily="18" charset="0"/>
              <a:ea typeface="+mn-lt"/>
              <a:cs typeface="Calibri"/>
            </a:rPr>
            <a:t> California Community College faculty member may teach at any one community college district.</a:t>
          </a:r>
          <a:endParaRPr lang="en-US" sz="2000" b="1" dirty="0">
            <a:latin typeface="Garamond" panose="02020404030301010803" pitchFamily="18" charset="0"/>
            <a:cs typeface="Calibri"/>
          </a:endParaRPr>
        </a:p>
      </dgm:t>
    </dgm:pt>
    <dgm:pt modelId="{71C195FD-C863-474A-A126-DD396B763939}" type="parTrans" cxnId="{AC793BD3-00D2-4055-9792-59C92800603E}">
      <dgm:prSet/>
      <dgm:spPr/>
      <dgm:t>
        <a:bodyPr/>
        <a:lstStyle/>
        <a:p>
          <a:endParaRPr lang="en-US"/>
        </a:p>
      </dgm:t>
    </dgm:pt>
    <dgm:pt modelId="{1CBCF327-86A0-427D-8805-EB44566D6259}" type="sibTrans" cxnId="{AC793BD3-00D2-4055-9792-59C92800603E}">
      <dgm:prSet/>
      <dgm:spPr/>
      <dgm:t>
        <a:bodyPr/>
        <a:lstStyle/>
        <a:p>
          <a:endParaRPr lang="en-US"/>
        </a:p>
      </dgm:t>
    </dgm:pt>
    <dgm:pt modelId="{AA653B6D-F896-2249-BFE5-0BE0E5BB750E}" type="pres">
      <dgm:prSet presAssocID="{9A79881C-45C5-4E72-B8D0-E5ED5DF9FA85}" presName="linear" presStyleCnt="0">
        <dgm:presLayoutVars>
          <dgm:dir/>
          <dgm:animLvl val="lvl"/>
          <dgm:resizeHandles val="exact"/>
        </dgm:presLayoutVars>
      </dgm:prSet>
      <dgm:spPr/>
    </dgm:pt>
    <dgm:pt modelId="{B1CDCFB1-7518-AE41-A65E-8AE68CC47E9F}" type="pres">
      <dgm:prSet presAssocID="{F2CA5FFC-FBFC-430D-973E-A91D75E52087}" presName="parentLin" presStyleCnt="0"/>
      <dgm:spPr/>
    </dgm:pt>
    <dgm:pt modelId="{C0FFECF1-68BE-6949-B880-5E5C8F46319A}" type="pres">
      <dgm:prSet presAssocID="{F2CA5FFC-FBFC-430D-973E-A91D75E52087}" presName="parentLeftMargin" presStyleLbl="node1" presStyleIdx="0" presStyleCnt="2"/>
      <dgm:spPr/>
    </dgm:pt>
    <dgm:pt modelId="{7D6BE227-F352-1448-96D4-21CFAF6CD7FF}" type="pres">
      <dgm:prSet presAssocID="{F2CA5FFC-FBFC-430D-973E-A91D75E52087}" presName="parentText" presStyleLbl="node1" presStyleIdx="0" presStyleCnt="2" custScaleX="132315" custScaleY="40354" custLinFactNeighborX="-46399" custLinFactNeighborY="-35723">
        <dgm:presLayoutVars>
          <dgm:chMax val="0"/>
          <dgm:bulletEnabled val="1"/>
        </dgm:presLayoutVars>
      </dgm:prSet>
      <dgm:spPr/>
    </dgm:pt>
    <dgm:pt modelId="{030AC329-20E0-3943-8F65-60DB60935AFD}" type="pres">
      <dgm:prSet presAssocID="{F2CA5FFC-FBFC-430D-973E-A91D75E52087}" presName="negativeSpace" presStyleCnt="0"/>
      <dgm:spPr/>
    </dgm:pt>
    <dgm:pt modelId="{1CA96C26-5D65-3A48-8FBC-073D75CB2D75}" type="pres">
      <dgm:prSet presAssocID="{F2CA5FFC-FBFC-430D-973E-A91D75E52087}" presName="childText" presStyleLbl="conFgAcc1" presStyleIdx="0" presStyleCnt="2" custScaleY="58507" custLinFactNeighborX="-1449" custLinFactNeighborY="-2837">
        <dgm:presLayoutVars>
          <dgm:bulletEnabled val="1"/>
        </dgm:presLayoutVars>
      </dgm:prSet>
      <dgm:spPr/>
    </dgm:pt>
    <dgm:pt modelId="{669A4CAC-CE72-0345-92D1-B889F8302133}" type="pres">
      <dgm:prSet presAssocID="{8FCE3C6F-FF5D-4085-9C71-C144B44A0564}" presName="spaceBetweenRectangles" presStyleCnt="0"/>
      <dgm:spPr/>
    </dgm:pt>
    <dgm:pt modelId="{912BF751-4FCE-B643-9FC2-6AA481333973}" type="pres">
      <dgm:prSet presAssocID="{1F930504-6FF6-46A0-B697-45ADF6CC0933}" presName="parentLin" presStyleCnt="0"/>
      <dgm:spPr/>
    </dgm:pt>
    <dgm:pt modelId="{44039632-36B0-B84B-B468-A639279879CD}" type="pres">
      <dgm:prSet presAssocID="{1F930504-6FF6-46A0-B697-45ADF6CC0933}" presName="parentLeftMargin" presStyleLbl="node1" presStyleIdx="0" presStyleCnt="2"/>
      <dgm:spPr/>
    </dgm:pt>
    <dgm:pt modelId="{55AC9922-09AF-A541-97C7-88A9D21B92C9}" type="pres">
      <dgm:prSet presAssocID="{1F930504-6FF6-46A0-B697-45ADF6CC0933}" presName="parentText" presStyleLbl="node1" presStyleIdx="1" presStyleCnt="2" custScaleX="132259" custScaleY="39865" custLinFactNeighborX="-48405" custLinFactNeighborY="-7432">
        <dgm:presLayoutVars>
          <dgm:chMax val="0"/>
          <dgm:bulletEnabled val="1"/>
        </dgm:presLayoutVars>
      </dgm:prSet>
      <dgm:spPr/>
    </dgm:pt>
    <dgm:pt modelId="{BE685338-3509-A64E-AE01-F88A6D58FAFB}" type="pres">
      <dgm:prSet presAssocID="{1F930504-6FF6-46A0-B697-45ADF6CC0933}" presName="negativeSpace" presStyleCnt="0"/>
      <dgm:spPr/>
    </dgm:pt>
    <dgm:pt modelId="{B7576300-2937-7248-9278-918BADB6D634}" type="pres">
      <dgm:prSet presAssocID="{1F930504-6FF6-46A0-B697-45ADF6CC0933}" presName="childText" presStyleLbl="conFgAcc1" presStyleIdx="1" presStyleCnt="2" custScaleY="54786" custLinFactNeighborX="0" custLinFactNeighborY="61871">
        <dgm:presLayoutVars>
          <dgm:bulletEnabled val="1"/>
        </dgm:presLayoutVars>
      </dgm:prSet>
      <dgm:spPr/>
    </dgm:pt>
  </dgm:ptLst>
  <dgm:cxnLst>
    <dgm:cxn modelId="{37ED581A-F1E5-4A42-B73A-DB820AF079CF}" srcId="{F2CA5FFC-FBFC-430D-973E-A91D75E52087}" destId="{3905D85D-A0A9-9B4E-9552-E7DD1E8E1B88}" srcOrd="0" destOrd="0" parTransId="{245F5F6A-49BA-5E46-B798-9EE2BC75F3FC}" sibTransId="{815DCD6D-CB5A-FC45-9F30-22B4C5766E80}"/>
    <dgm:cxn modelId="{B35F0E32-CD8B-4D79-8E77-83C6DA80CEC4}" type="presOf" srcId="{F2CA5FFC-FBFC-430D-973E-A91D75E52087}" destId="{C0FFECF1-68BE-6949-B880-5E5C8F46319A}" srcOrd="0" destOrd="0" presId="urn:microsoft.com/office/officeart/2005/8/layout/list1"/>
    <dgm:cxn modelId="{BAE67163-54F4-4ACB-8B23-33A15F904004}" type="presOf" srcId="{3905D85D-A0A9-9B4E-9552-E7DD1E8E1B88}" destId="{1CA96C26-5D65-3A48-8FBC-073D75CB2D75}" srcOrd="0" destOrd="0" presId="urn:microsoft.com/office/officeart/2005/8/layout/list1"/>
    <dgm:cxn modelId="{2084F8AB-795F-421F-9C82-53413C36865E}" type="presOf" srcId="{8D172C4F-A8A1-453E-B936-7E5B8E550519}" destId="{B7576300-2937-7248-9278-918BADB6D634}" srcOrd="0" destOrd="0" presId="urn:microsoft.com/office/officeart/2005/8/layout/list1"/>
    <dgm:cxn modelId="{5E2DD3B6-DB93-4B4D-91CB-C555080F3D8B}" type="presOf" srcId="{1F930504-6FF6-46A0-B697-45ADF6CC0933}" destId="{44039632-36B0-B84B-B468-A639279879CD}" srcOrd="0" destOrd="0" presId="urn:microsoft.com/office/officeart/2005/8/layout/list1"/>
    <dgm:cxn modelId="{2F27C6C5-032B-4A56-B6F8-26642AF64A09}" srcId="{9A79881C-45C5-4E72-B8D0-E5ED5DF9FA85}" destId="{1F930504-6FF6-46A0-B697-45ADF6CC0933}" srcOrd="1" destOrd="0" parTransId="{EF995EFD-E4EC-43A4-888B-762A2A976D49}" sibTransId="{9C7F97A4-2359-46CF-84C7-6AE587BDB27C}"/>
    <dgm:cxn modelId="{10671ECC-7434-42FD-93A6-D063AA320456}" type="presOf" srcId="{F2CA5FFC-FBFC-430D-973E-A91D75E52087}" destId="{7D6BE227-F352-1448-96D4-21CFAF6CD7FF}" srcOrd="1" destOrd="0" presId="urn:microsoft.com/office/officeart/2005/8/layout/list1"/>
    <dgm:cxn modelId="{AC793BD3-00D2-4055-9792-59C92800603E}" srcId="{1F930504-6FF6-46A0-B697-45ADF6CC0933}" destId="{8D172C4F-A8A1-453E-B936-7E5B8E550519}" srcOrd="0" destOrd="0" parTransId="{71C195FD-C863-474A-A126-DD396B763939}" sibTransId="{1CBCF327-86A0-427D-8805-EB44566D6259}"/>
    <dgm:cxn modelId="{58702FD7-AD41-F946-975A-9DDDA0306DBE}" type="presOf" srcId="{9A79881C-45C5-4E72-B8D0-E5ED5DF9FA85}" destId="{AA653B6D-F896-2249-BFE5-0BE0E5BB750E}" srcOrd="0" destOrd="0" presId="urn:microsoft.com/office/officeart/2005/8/layout/list1"/>
    <dgm:cxn modelId="{E573FCDD-9249-41D5-90E4-D8709A5F795F}" type="presOf" srcId="{1F930504-6FF6-46A0-B697-45ADF6CC0933}" destId="{55AC9922-09AF-A541-97C7-88A9D21B92C9}" srcOrd="1" destOrd="0" presId="urn:microsoft.com/office/officeart/2005/8/layout/list1"/>
    <dgm:cxn modelId="{6D8425DE-9330-4853-8948-B1C4202497A5}" srcId="{9A79881C-45C5-4E72-B8D0-E5ED5DF9FA85}" destId="{F2CA5FFC-FBFC-430D-973E-A91D75E52087}" srcOrd="0" destOrd="0" parTransId="{03A26A37-BB40-4EA1-B71F-B762B57875B1}" sibTransId="{8FCE3C6F-FF5D-4085-9C71-C144B44A0564}"/>
    <dgm:cxn modelId="{7413ED23-D91E-4D05-B6B8-FE66F8E4E4FC}" type="presParOf" srcId="{AA653B6D-F896-2249-BFE5-0BE0E5BB750E}" destId="{B1CDCFB1-7518-AE41-A65E-8AE68CC47E9F}" srcOrd="0" destOrd="0" presId="urn:microsoft.com/office/officeart/2005/8/layout/list1"/>
    <dgm:cxn modelId="{B090F258-CD88-4EDF-89B2-24AADC852356}" type="presParOf" srcId="{B1CDCFB1-7518-AE41-A65E-8AE68CC47E9F}" destId="{C0FFECF1-68BE-6949-B880-5E5C8F46319A}" srcOrd="0" destOrd="0" presId="urn:microsoft.com/office/officeart/2005/8/layout/list1"/>
    <dgm:cxn modelId="{F3849FAE-2C96-473C-B9A3-78D902C3F347}" type="presParOf" srcId="{B1CDCFB1-7518-AE41-A65E-8AE68CC47E9F}" destId="{7D6BE227-F352-1448-96D4-21CFAF6CD7FF}" srcOrd="1" destOrd="0" presId="urn:microsoft.com/office/officeart/2005/8/layout/list1"/>
    <dgm:cxn modelId="{81F6B231-CE72-4192-90D3-D86960292036}" type="presParOf" srcId="{AA653B6D-F896-2249-BFE5-0BE0E5BB750E}" destId="{030AC329-20E0-3943-8F65-60DB60935AFD}" srcOrd="1" destOrd="0" presId="urn:microsoft.com/office/officeart/2005/8/layout/list1"/>
    <dgm:cxn modelId="{82515F0E-B7C9-4503-B632-BF7E77C0E0DB}" type="presParOf" srcId="{AA653B6D-F896-2249-BFE5-0BE0E5BB750E}" destId="{1CA96C26-5D65-3A48-8FBC-073D75CB2D75}" srcOrd="2" destOrd="0" presId="urn:microsoft.com/office/officeart/2005/8/layout/list1"/>
    <dgm:cxn modelId="{D0053E13-1850-42F1-80EC-157085BA223F}" type="presParOf" srcId="{AA653B6D-F896-2249-BFE5-0BE0E5BB750E}" destId="{669A4CAC-CE72-0345-92D1-B889F8302133}" srcOrd="3" destOrd="0" presId="urn:microsoft.com/office/officeart/2005/8/layout/list1"/>
    <dgm:cxn modelId="{29AF50CC-0AF9-44A7-AA7E-F69BDAF84AFC}" type="presParOf" srcId="{AA653B6D-F896-2249-BFE5-0BE0E5BB750E}" destId="{912BF751-4FCE-B643-9FC2-6AA481333973}" srcOrd="4" destOrd="0" presId="urn:microsoft.com/office/officeart/2005/8/layout/list1"/>
    <dgm:cxn modelId="{ADDA5947-1BC9-4008-BAD8-B0B98A374540}" type="presParOf" srcId="{912BF751-4FCE-B643-9FC2-6AA481333973}" destId="{44039632-36B0-B84B-B468-A639279879CD}" srcOrd="0" destOrd="0" presId="urn:microsoft.com/office/officeart/2005/8/layout/list1"/>
    <dgm:cxn modelId="{908E8468-6CF7-4C7C-AB65-0458B8DD4009}" type="presParOf" srcId="{912BF751-4FCE-B643-9FC2-6AA481333973}" destId="{55AC9922-09AF-A541-97C7-88A9D21B92C9}" srcOrd="1" destOrd="0" presId="urn:microsoft.com/office/officeart/2005/8/layout/list1"/>
    <dgm:cxn modelId="{6199879C-8F45-46A2-BD46-5DBC18E85B43}" type="presParOf" srcId="{AA653B6D-F896-2249-BFE5-0BE0E5BB750E}" destId="{BE685338-3509-A64E-AE01-F88A6D58FAFB}" srcOrd="5" destOrd="0" presId="urn:microsoft.com/office/officeart/2005/8/layout/list1"/>
    <dgm:cxn modelId="{2FC854BC-BAAF-48A3-8466-87562CA9C8BD}" type="presParOf" srcId="{AA653B6D-F896-2249-BFE5-0BE0E5BB750E}" destId="{B7576300-2937-7248-9278-918BADB6D634}" srcOrd="6" destOrd="0" presId="urn:microsoft.com/office/officeart/2005/8/layout/lis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F8D4CE5-D9EC-4627-ADD3-4287C1FB5FCF}" type="doc">
      <dgm:prSet loTypeId="urn:microsoft.com/office/officeart/2005/8/layout/default" loCatId="list" qsTypeId="urn:microsoft.com/office/officeart/2005/8/quickstyle/simple5" qsCatId="simple" csTypeId="urn:microsoft.com/office/officeart/2005/8/colors/accent2_2" csCatId="accent2" phldr="1"/>
      <dgm:spPr/>
      <dgm:t>
        <a:bodyPr/>
        <a:lstStyle/>
        <a:p>
          <a:endParaRPr lang="en-US"/>
        </a:p>
      </dgm:t>
    </dgm:pt>
    <dgm:pt modelId="{554CC1A7-9FA4-4ECA-A317-44E299657334}">
      <dgm:prSet/>
      <dgm:spPr/>
      <dgm:t>
        <a:bodyPr/>
        <a:lstStyle/>
        <a:p>
          <a:r>
            <a:rPr lang="en-US" dirty="0"/>
            <a:t>Board of Governors or the California Community College	</a:t>
          </a:r>
        </a:p>
      </dgm:t>
    </dgm:pt>
    <dgm:pt modelId="{071A9EDB-D125-423F-B4E7-0A670F435789}" type="parTrans" cxnId="{68120A6A-16B9-44E2-92A4-F6AF4760BB43}">
      <dgm:prSet/>
      <dgm:spPr/>
      <dgm:t>
        <a:bodyPr/>
        <a:lstStyle/>
        <a:p>
          <a:endParaRPr lang="en-US"/>
        </a:p>
      </dgm:t>
    </dgm:pt>
    <dgm:pt modelId="{9ACF62E7-6237-41E7-ABAD-00366C68E63B}" type="sibTrans" cxnId="{68120A6A-16B9-44E2-92A4-F6AF4760BB43}">
      <dgm:prSet/>
      <dgm:spPr/>
      <dgm:t>
        <a:bodyPr/>
        <a:lstStyle/>
        <a:p>
          <a:endParaRPr lang="en-US"/>
        </a:p>
      </dgm:t>
    </dgm:pt>
    <dgm:pt modelId="{297B0E4D-5B99-494F-A589-C452A7756BCF}">
      <dgm:prSet/>
      <dgm:spPr/>
      <dgm:t>
        <a:bodyPr/>
        <a:lstStyle/>
        <a:p>
          <a:r>
            <a:rPr lang="en-US" dirty="0"/>
            <a:t>Sierra Joint Community College District	</a:t>
          </a:r>
        </a:p>
      </dgm:t>
    </dgm:pt>
    <dgm:pt modelId="{26BB46BD-4D15-43DD-8163-6EACE8D76C01}" type="parTrans" cxnId="{6C1A260A-A521-4D45-B8CB-BCA9DC84DB50}">
      <dgm:prSet/>
      <dgm:spPr/>
      <dgm:t>
        <a:bodyPr/>
        <a:lstStyle/>
        <a:p>
          <a:endParaRPr lang="en-US"/>
        </a:p>
      </dgm:t>
    </dgm:pt>
    <dgm:pt modelId="{6E5C111D-D308-4906-A07B-4A37EABEE46E}" type="sibTrans" cxnId="{6C1A260A-A521-4D45-B8CB-BCA9DC84DB50}">
      <dgm:prSet/>
      <dgm:spPr/>
      <dgm:t>
        <a:bodyPr/>
        <a:lstStyle/>
        <a:p>
          <a:endParaRPr lang="en-US"/>
        </a:p>
      </dgm:t>
    </dgm:pt>
    <dgm:pt modelId="{13E481C9-6B11-4A6B-833C-769E6BDFD48A}">
      <dgm:prSet/>
      <dgm:spPr/>
      <dgm:t>
        <a:bodyPr/>
        <a:lstStyle/>
        <a:p>
          <a:r>
            <a:rPr lang="en-US" dirty="0"/>
            <a:t>Monterey Peninsula Community College District	</a:t>
          </a:r>
        </a:p>
      </dgm:t>
    </dgm:pt>
    <dgm:pt modelId="{E369BABE-70FD-4785-B83D-A867C6D4D6BD}" type="parTrans" cxnId="{FA1F0A50-4FFC-469D-8478-45C7A35F1723}">
      <dgm:prSet/>
      <dgm:spPr/>
      <dgm:t>
        <a:bodyPr/>
        <a:lstStyle/>
        <a:p>
          <a:endParaRPr lang="en-US"/>
        </a:p>
      </dgm:t>
    </dgm:pt>
    <dgm:pt modelId="{45FCB723-4F26-4151-9EF2-E2DE208F67FC}" type="sibTrans" cxnId="{FA1F0A50-4FFC-469D-8478-45C7A35F1723}">
      <dgm:prSet/>
      <dgm:spPr/>
      <dgm:t>
        <a:bodyPr/>
        <a:lstStyle/>
        <a:p>
          <a:endParaRPr lang="en-US"/>
        </a:p>
      </dgm:t>
    </dgm:pt>
    <dgm:pt modelId="{402B702A-987D-4C48-A84F-55649699E6F3}">
      <dgm:prSet/>
      <dgm:spPr/>
      <dgm:t>
        <a:bodyPr/>
        <a:lstStyle/>
        <a:p>
          <a:r>
            <a:rPr lang="en-US" dirty="0"/>
            <a:t>Sequoias Community College District	</a:t>
          </a:r>
        </a:p>
      </dgm:t>
    </dgm:pt>
    <dgm:pt modelId="{E5A559C6-EBC3-4F5D-8FDE-906AA05C83DC}" type="parTrans" cxnId="{916821DA-3B05-45A7-B74E-D227868DA258}">
      <dgm:prSet/>
      <dgm:spPr/>
      <dgm:t>
        <a:bodyPr/>
        <a:lstStyle/>
        <a:p>
          <a:endParaRPr lang="en-US"/>
        </a:p>
      </dgm:t>
    </dgm:pt>
    <dgm:pt modelId="{84217036-A8DC-4EC9-9B6F-D087D2B3FA89}" type="sibTrans" cxnId="{916821DA-3B05-45A7-B74E-D227868DA258}">
      <dgm:prSet/>
      <dgm:spPr/>
      <dgm:t>
        <a:bodyPr/>
        <a:lstStyle/>
        <a:p>
          <a:endParaRPr lang="en-US"/>
        </a:p>
      </dgm:t>
    </dgm:pt>
    <dgm:pt modelId="{A7B9073B-0E8D-44B9-8100-31BFC10BC334}">
      <dgm:prSet/>
      <dgm:spPr/>
      <dgm:t>
        <a:bodyPr/>
        <a:lstStyle/>
        <a:p>
          <a:r>
            <a:rPr lang="en-US" dirty="0"/>
            <a:t>Desert Community College District	</a:t>
          </a:r>
        </a:p>
      </dgm:t>
    </dgm:pt>
    <dgm:pt modelId="{F717B4A1-3CC7-43C2-AB8D-7D41F0ECADC8}" type="parTrans" cxnId="{526AE98D-7F5E-4B73-BF51-503153AA79AC}">
      <dgm:prSet/>
      <dgm:spPr/>
      <dgm:t>
        <a:bodyPr/>
        <a:lstStyle/>
        <a:p>
          <a:endParaRPr lang="en-US"/>
        </a:p>
      </dgm:t>
    </dgm:pt>
    <dgm:pt modelId="{31E60A1C-9DB6-4268-BB37-F3EBE5B6D037}" type="sibTrans" cxnId="{526AE98D-7F5E-4B73-BF51-503153AA79AC}">
      <dgm:prSet/>
      <dgm:spPr/>
      <dgm:t>
        <a:bodyPr/>
        <a:lstStyle/>
        <a:p>
          <a:endParaRPr lang="en-US"/>
        </a:p>
      </dgm:t>
    </dgm:pt>
    <dgm:pt modelId="{BB90D5C6-98C7-49F0-A723-E35D6354478B}">
      <dgm:prSet/>
      <dgm:spPr/>
      <dgm:t>
        <a:bodyPr/>
        <a:lstStyle/>
        <a:p>
          <a:r>
            <a:rPr lang="en-US" dirty="0"/>
            <a:t>Palomar Community College District	</a:t>
          </a:r>
        </a:p>
      </dgm:t>
    </dgm:pt>
    <dgm:pt modelId="{65C62623-8E6A-4935-9311-1A06EFA30E21}" type="parTrans" cxnId="{B5FDBC63-B4B2-4E3E-9F0D-5CE4E1E63DD8}">
      <dgm:prSet/>
      <dgm:spPr/>
      <dgm:t>
        <a:bodyPr/>
        <a:lstStyle/>
        <a:p>
          <a:endParaRPr lang="en-US"/>
        </a:p>
      </dgm:t>
    </dgm:pt>
    <dgm:pt modelId="{676C1AB1-1C44-483D-9601-EE573FE51B20}" type="sibTrans" cxnId="{B5FDBC63-B4B2-4E3E-9F0D-5CE4E1E63DD8}">
      <dgm:prSet/>
      <dgm:spPr/>
      <dgm:t>
        <a:bodyPr/>
        <a:lstStyle/>
        <a:p>
          <a:endParaRPr lang="en-US"/>
        </a:p>
      </dgm:t>
    </dgm:pt>
    <dgm:pt modelId="{666EB213-95A9-4493-8B10-FD033D85860A}">
      <dgm:prSet/>
      <dgm:spPr/>
      <dgm:t>
        <a:bodyPr/>
        <a:lstStyle/>
        <a:p>
          <a:r>
            <a:rPr lang="en-US" dirty="0"/>
            <a:t>Contra Costa Community College District	</a:t>
          </a:r>
        </a:p>
      </dgm:t>
    </dgm:pt>
    <dgm:pt modelId="{5709DB40-21DD-48A9-9B8E-D31CD8E4B26D}" type="parTrans" cxnId="{076A8F3A-DE34-4D8F-9003-E29A21B2BD6B}">
      <dgm:prSet/>
      <dgm:spPr/>
      <dgm:t>
        <a:bodyPr/>
        <a:lstStyle/>
        <a:p>
          <a:endParaRPr lang="en-US"/>
        </a:p>
      </dgm:t>
    </dgm:pt>
    <dgm:pt modelId="{9FD11043-FAEB-48B1-9E41-2B8DD3CCA7F4}" type="sibTrans" cxnId="{076A8F3A-DE34-4D8F-9003-E29A21B2BD6B}">
      <dgm:prSet/>
      <dgm:spPr/>
      <dgm:t>
        <a:bodyPr/>
        <a:lstStyle/>
        <a:p>
          <a:endParaRPr lang="en-US"/>
        </a:p>
      </dgm:t>
    </dgm:pt>
    <dgm:pt modelId="{55558E22-B877-42F1-A329-A6DE3428CA58}">
      <dgm:prSet/>
      <dgm:spPr/>
      <dgm:t>
        <a:bodyPr/>
        <a:lstStyle/>
        <a:p>
          <a:r>
            <a:rPr lang="en-US" dirty="0"/>
            <a:t>San Mateo Community College District	</a:t>
          </a:r>
        </a:p>
      </dgm:t>
    </dgm:pt>
    <dgm:pt modelId="{3739EC2F-6A10-4546-A228-21A8F2C0BC29}" type="parTrans" cxnId="{012D1DBD-A52C-46B9-973F-CE4D1FBB9E6C}">
      <dgm:prSet/>
      <dgm:spPr/>
      <dgm:t>
        <a:bodyPr/>
        <a:lstStyle/>
        <a:p>
          <a:endParaRPr lang="en-US"/>
        </a:p>
      </dgm:t>
    </dgm:pt>
    <dgm:pt modelId="{9B5D1FAB-FFF8-4CC7-90A1-976D282B10A7}" type="sibTrans" cxnId="{012D1DBD-A52C-46B9-973F-CE4D1FBB9E6C}">
      <dgm:prSet/>
      <dgm:spPr/>
      <dgm:t>
        <a:bodyPr/>
        <a:lstStyle/>
        <a:p>
          <a:endParaRPr lang="en-US"/>
        </a:p>
      </dgm:t>
    </dgm:pt>
    <dgm:pt modelId="{752CA9EA-9EA7-4EA8-B052-11D247399124}">
      <dgm:prSet/>
      <dgm:spPr/>
      <dgm:t>
        <a:bodyPr/>
        <a:lstStyle/>
        <a:p>
          <a:r>
            <a:rPr lang="en-US" dirty="0"/>
            <a:t>Peralta Community College District	</a:t>
          </a:r>
        </a:p>
      </dgm:t>
    </dgm:pt>
    <dgm:pt modelId="{0EB495F6-9403-48AF-8028-FE9BE9B595FC}" type="parTrans" cxnId="{A44B0A00-6209-4EC5-9F77-2BCE2122BF8F}">
      <dgm:prSet/>
      <dgm:spPr/>
      <dgm:t>
        <a:bodyPr/>
        <a:lstStyle/>
        <a:p>
          <a:endParaRPr lang="en-US"/>
        </a:p>
      </dgm:t>
    </dgm:pt>
    <dgm:pt modelId="{F96B349D-2E3F-4F1E-81BB-807C8415EE57}" type="sibTrans" cxnId="{A44B0A00-6209-4EC5-9F77-2BCE2122BF8F}">
      <dgm:prSet/>
      <dgm:spPr/>
      <dgm:t>
        <a:bodyPr/>
        <a:lstStyle/>
        <a:p>
          <a:endParaRPr lang="en-US"/>
        </a:p>
      </dgm:t>
    </dgm:pt>
    <dgm:pt modelId="{7CB31042-1B39-4F01-8289-E83405DCBC1A}">
      <dgm:prSet/>
      <dgm:spPr/>
      <dgm:t>
        <a:bodyPr/>
        <a:lstStyle/>
        <a:p>
          <a:r>
            <a:rPr lang="en-US" dirty="0"/>
            <a:t>Shasta-Tehama Trinity Joint Community College District	</a:t>
          </a:r>
        </a:p>
      </dgm:t>
    </dgm:pt>
    <dgm:pt modelId="{999C2ED1-4FF6-4042-ADF4-F7A9E4407EDE}" type="parTrans" cxnId="{28EF1A48-9029-4477-81C8-E97C4136C569}">
      <dgm:prSet/>
      <dgm:spPr/>
      <dgm:t>
        <a:bodyPr/>
        <a:lstStyle/>
        <a:p>
          <a:endParaRPr lang="en-US"/>
        </a:p>
      </dgm:t>
    </dgm:pt>
    <dgm:pt modelId="{EC2E4B13-B694-42E4-83FD-CFAC23303D5D}" type="sibTrans" cxnId="{28EF1A48-9029-4477-81C8-E97C4136C569}">
      <dgm:prSet/>
      <dgm:spPr/>
      <dgm:t>
        <a:bodyPr/>
        <a:lstStyle/>
        <a:p>
          <a:endParaRPr lang="en-US"/>
        </a:p>
      </dgm:t>
    </dgm:pt>
    <dgm:pt modelId="{6DDA2B5A-0333-4759-B671-0226853D15E6}">
      <dgm:prSet/>
      <dgm:spPr/>
      <dgm:t>
        <a:bodyPr/>
        <a:lstStyle/>
        <a:p>
          <a:r>
            <a:rPr lang="en-US" dirty="0"/>
            <a:t>Butte-Glenn Community College District	</a:t>
          </a:r>
        </a:p>
      </dgm:t>
    </dgm:pt>
    <dgm:pt modelId="{4CC995A1-13FC-42E0-AABD-DC5819AD7364}" type="parTrans" cxnId="{5711E42F-BEBF-435B-ACA7-C09AAC28957D}">
      <dgm:prSet/>
      <dgm:spPr/>
      <dgm:t>
        <a:bodyPr/>
        <a:lstStyle/>
        <a:p>
          <a:endParaRPr lang="en-US"/>
        </a:p>
      </dgm:t>
    </dgm:pt>
    <dgm:pt modelId="{12FAF796-AE1D-4054-A4FE-AD47D51FF0D8}" type="sibTrans" cxnId="{5711E42F-BEBF-435B-ACA7-C09AAC28957D}">
      <dgm:prSet/>
      <dgm:spPr/>
      <dgm:t>
        <a:bodyPr/>
        <a:lstStyle/>
        <a:p>
          <a:endParaRPr lang="en-US"/>
        </a:p>
      </dgm:t>
    </dgm:pt>
    <dgm:pt modelId="{FD88A08A-79C4-4F97-885A-7213694FC56B}">
      <dgm:prSet/>
      <dgm:spPr/>
      <dgm:t>
        <a:bodyPr/>
        <a:lstStyle/>
        <a:p>
          <a:r>
            <a:rPr lang="en-US" dirty="0"/>
            <a:t>Yuba Community College District	</a:t>
          </a:r>
        </a:p>
      </dgm:t>
    </dgm:pt>
    <dgm:pt modelId="{CE8152D5-BEB4-42CE-AF47-732EF914B049}" type="parTrans" cxnId="{BA951899-2DAF-4F4D-B310-9E61AB945E6E}">
      <dgm:prSet/>
      <dgm:spPr/>
      <dgm:t>
        <a:bodyPr/>
        <a:lstStyle/>
        <a:p>
          <a:endParaRPr lang="en-US"/>
        </a:p>
      </dgm:t>
    </dgm:pt>
    <dgm:pt modelId="{2E0ED93B-BABF-4633-9BF1-EF34E480769E}" type="sibTrans" cxnId="{BA951899-2DAF-4F4D-B310-9E61AB945E6E}">
      <dgm:prSet/>
      <dgm:spPr/>
      <dgm:t>
        <a:bodyPr/>
        <a:lstStyle/>
        <a:p>
          <a:endParaRPr lang="en-US"/>
        </a:p>
      </dgm:t>
    </dgm:pt>
    <dgm:pt modelId="{37461CE3-9A6B-491C-A82B-82EFD6EDB277}">
      <dgm:prSet/>
      <dgm:spPr/>
      <dgm:t>
        <a:bodyPr/>
        <a:lstStyle/>
        <a:p>
          <a:r>
            <a:rPr lang="en-US" dirty="0"/>
            <a:t>Los Rios Community College District	</a:t>
          </a:r>
        </a:p>
      </dgm:t>
    </dgm:pt>
    <dgm:pt modelId="{A542EF8A-A917-4160-9894-670F5186F894}" type="parTrans" cxnId="{18565CB6-E221-4519-A21B-0E3CDC79F37C}">
      <dgm:prSet/>
      <dgm:spPr/>
      <dgm:t>
        <a:bodyPr/>
        <a:lstStyle/>
        <a:p>
          <a:endParaRPr lang="en-US"/>
        </a:p>
      </dgm:t>
    </dgm:pt>
    <dgm:pt modelId="{96BE8C70-D522-4992-818B-DEE9530F6FF3}" type="sibTrans" cxnId="{18565CB6-E221-4519-A21B-0E3CDC79F37C}">
      <dgm:prSet/>
      <dgm:spPr/>
      <dgm:t>
        <a:bodyPr/>
        <a:lstStyle/>
        <a:p>
          <a:endParaRPr lang="en-US"/>
        </a:p>
      </dgm:t>
    </dgm:pt>
    <dgm:pt modelId="{C5DB60A1-E265-42DF-9E06-A6C3B2E3EE90}">
      <dgm:prSet/>
      <dgm:spPr/>
      <dgm:t>
        <a:bodyPr/>
        <a:lstStyle/>
        <a:p>
          <a:r>
            <a:rPr lang="en-US" dirty="0"/>
            <a:t>Mt. San Jacinto Community College District	</a:t>
          </a:r>
        </a:p>
      </dgm:t>
    </dgm:pt>
    <dgm:pt modelId="{4B354C7B-2E43-4C26-BE20-BC3554CBF07F}" type="parTrans" cxnId="{C2EAEB5A-3EF1-4ED5-B1D7-4028A9C6DEB1}">
      <dgm:prSet/>
      <dgm:spPr/>
      <dgm:t>
        <a:bodyPr/>
        <a:lstStyle/>
        <a:p>
          <a:endParaRPr lang="en-US"/>
        </a:p>
      </dgm:t>
    </dgm:pt>
    <dgm:pt modelId="{9FFDA109-BAE4-4C0B-AB6D-72018CDA69BC}" type="sibTrans" cxnId="{C2EAEB5A-3EF1-4ED5-B1D7-4028A9C6DEB1}">
      <dgm:prSet/>
      <dgm:spPr/>
      <dgm:t>
        <a:bodyPr/>
        <a:lstStyle/>
        <a:p>
          <a:endParaRPr lang="en-US"/>
        </a:p>
      </dgm:t>
    </dgm:pt>
    <dgm:pt modelId="{2B2EFBF2-ECB6-4AB2-9DDD-D86963833043}">
      <dgm:prSet/>
      <dgm:spPr/>
      <dgm:t>
        <a:bodyPr/>
        <a:lstStyle/>
        <a:p>
          <a:r>
            <a:rPr lang="en-US" dirty="0"/>
            <a:t>San Diego Community College District	</a:t>
          </a:r>
        </a:p>
      </dgm:t>
    </dgm:pt>
    <dgm:pt modelId="{F5BA40AB-6A13-4D2D-A7C7-A14D049481F4}" type="parTrans" cxnId="{97BD38DF-AA95-43CB-813B-0CBF422020C1}">
      <dgm:prSet/>
      <dgm:spPr/>
      <dgm:t>
        <a:bodyPr/>
        <a:lstStyle/>
        <a:p>
          <a:endParaRPr lang="en-US"/>
        </a:p>
      </dgm:t>
    </dgm:pt>
    <dgm:pt modelId="{591AE2F3-3C60-4A61-8549-A3AB2431AF34}" type="sibTrans" cxnId="{97BD38DF-AA95-43CB-813B-0CBF422020C1}">
      <dgm:prSet/>
      <dgm:spPr/>
      <dgm:t>
        <a:bodyPr/>
        <a:lstStyle/>
        <a:p>
          <a:endParaRPr lang="en-US"/>
        </a:p>
      </dgm:t>
    </dgm:pt>
    <dgm:pt modelId="{607C6257-B595-45E4-947F-92C643C9828E}">
      <dgm:prSet/>
      <dgm:spPr/>
      <dgm:t>
        <a:bodyPr/>
        <a:lstStyle/>
        <a:p>
          <a:r>
            <a:rPr lang="en-US" dirty="0"/>
            <a:t>Cerritos Community College District 	</a:t>
          </a:r>
        </a:p>
      </dgm:t>
    </dgm:pt>
    <dgm:pt modelId="{FC5D5CF6-90B3-4829-AD42-ABA28DDCE3A7}" type="parTrans" cxnId="{34870D35-2A52-4757-99D3-3EB8E6350F43}">
      <dgm:prSet/>
      <dgm:spPr/>
      <dgm:t>
        <a:bodyPr/>
        <a:lstStyle/>
        <a:p>
          <a:endParaRPr lang="en-US"/>
        </a:p>
      </dgm:t>
    </dgm:pt>
    <dgm:pt modelId="{56111693-AE29-4450-9AB7-C0F4836049E3}" type="sibTrans" cxnId="{34870D35-2A52-4757-99D3-3EB8E6350F43}">
      <dgm:prSet/>
      <dgm:spPr/>
      <dgm:t>
        <a:bodyPr/>
        <a:lstStyle/>
        <a:p>
          <a:endParaRPr lang="en-US"/>
        </a:p>
      </dgm:t>
    </dgm:pt>
    <dgm:pt modelId="{4A75DA3E-38AB-4033-8334-BC7AF4C541BD}">
      <dgm:prSet/>
      <dgm:spPr/>
      <dgm:t>
        <a:bodyPr/>
        <a:lstStyle/>
        <a:p>
          <a:r>
            <a:rPr lang="en-US" dirty="0"/>
            <a:t>Los Angeles Community College District	</a:t>
          </a:r>
        </a:p>
      </dgm:t>
    </dgm:pt>
    <dgm:pt modelId="{2CDA55CF-D803-4A72-95BD-02479E59293F}" type="parTrans" cxnId="{796E6AC1-CA8A-49D7-BB39-1AD83CAFD7B0}">
      <dgm:prSet/>
      <dgm:spPr/>
      <dgm:t>
        <a:bodyPr/>
        <a:lstStyle/>
        <a:p>
          <a:endParaRPr lang="en-US"/>
        </a:p>
      </dgm:t>
    </dgm:pt>
    <dgm:pt modelId="{EA5AEEBF-1D61-47F9-895A-A4885361A015}" type="sibTrans" cxnId="{796E6AC1-CA8A-49D7-BB39-1AD83CAFD7B0}">
      <dgm:prSet/>
      <dgm:spPr/>
      <dgm:t>
        <a:bodyPr/>
        <a:lstStyle/>
        <a:p>
          <a:endParaRPr lang="en-US"/>
        </a:p>
      </dgm:t>
    </dgm:pt>
    <dgm:pt modelId="{435F493B-8539-4B0E-88D5-123F9B73B0C9}">
      <dgm:prSet/>
      <dgm:spPr/>
      <dgm:t>
        <a:bodyPr/>
        <a:lstStyle/>
        <a:p>
          <a:r>
            <a:rPr lang="en-US" dirty="0"/>
            <a:t>San Joaquin Delta Community College District	</a:t>
          </a:r>
        </a:p>
      </dgm:t>
    </dgm:pt>
    <dgm:pt modelId="{53301DC6-0F48-47E9-A33A-735FB0C01B7B}" type="parTrans" cxnId="{F97227D1-BF1B-4240-8568-31CDD319956D}">
      <dgm:prSet/>
      <dgm:spPr/>
      <dgm:t>
        <a:bodyPr/>
        <a:lstStyle/>
        <a:p>
          <a:endParaRPr lang="en-US"/>
        </a:p>
      </dgm:t>
    </dgm:pt>
    <dgm:pt modelId="{8CB28028-9337-47E2-BF23-91F8C610AA0A}" type="sibTrans" cxnId="{F97227D1-BF1B-4240-8568-31CDD319956D}">
      <dgm:prSet/>
      <dgm:spPr/>
      <dgm:t>
        <a:bodyPr/>
        <a:lstStyle/>
        <a:p>
          <a:endParaRPr lang="en-US"/>
        </a:p>
      </dgm:t>
    </dgm:pt>
    <dgm:pt modelId="{01B7CA1B-213E-4E28-9344-5090AC42ADB9}">
      <dgm:prSet/>
      <dgm:spPr/>
      <dgm:t>
        <a:bodyPr/>
        <a:lstStyle/>
        <a:p>
          <a:r>
            <a:rPr lang="en-US" dirty="0"/>
            <a:t>Mt. San Antonio Community College District	</a:t>
          </a:r>
        </a:p>
      </dgm:t>
    </dgm:pt>
    <dgm:pt modelId="{C478BAC5-161C-4890-B0A6-EC30DA89AD3B}" type="parTrans" cxnId="{D719DCFC-899E-4D8B-A743-BACBA0DF1F88}">
      <dgm:prSet/>
      <dgm:spPr/>
      <dgm:t>
        <a:bodyPr/>
        <a:lstStyle/>
        <a:p>
          <a:endParaRPr lang="en-US"/>
        </a:p>
      </dgm:t>
    </dgm:pt>
    <dgm:pt modelId="{60D09946-BF44-49C6-B2E5-0C92F907A76A}" type="sibTrans" cxnId="{D719DCFC-899E-4D8B-A743-BACBA0DF1F88}">
      <dgm:prSet/>
      <dgm:spPr/>
      <dgm:t>
        <a:bodyPr/>
        <a:lstStyle/>
        <a:p>
          <a:endParaRPr lang="en-US"/>
        </a:p>
      </dgm:t>
    </dgm:pt>
    <dgm:pt modelId="{964FA7F9-0E89-4F9B-AA52-29B208C034D4}">
      <dgm:prSet/>
      <dgm:spPr/>
      <dgm:t>
        <a:bodyPr/>
        <a:lstStyle/>
        <a:p>
          <a:r>
            <a:rPr lang="en-US" dirty="0"/>
            <a:t>Foothill-Deanza Community College District	</a:t>
          </a:r>
        </a:p>
      </dgm:t>
    </dgm:pt>
    <dgm:pt modelId="{4302CCC5-DB24-4F81-85B7-8FF229A4B16D}" type="parTrans" cxnId="{CEFCCF92-24AA-4541-966A-FB1688A2EAFD}">
      <dgm:prSet/>
      <dgm:spPr/>
      <dgm:t>
        <a:bodyPr/>
        <a:lstStyle/>
        <a:p>
          <a:endParaRPr lang="en-US"/>
        </a:p>
      </dgm:t>
    </dgm:pt>
    <dgm:pt modelId="{AE29D2E8-A6B9-4645-9944-D322C25C9F40}" type="sibTrans" cxnId="{CEFCCF92-24AA-4541-966A-FB1688A2EAFD}">
      <dgm:prSet/>
      <dgm:spPr/>
      <dgm:t>
        <a:bodyPr/>
        <a:lstStyle/>
        <a:p>
          <a:endParaRPr lang="en-US"/>
        </a:p>
      </dgm:t>
    </dgm:pt>
    <dgm:pt modelId="{6DF9A941-4D9B-4664-9FD9-455DA8E28535}">
      <dgm:prSet/>
      <dgm:spPr/>
      <dgm:t>
        <a:bodyPr/>
        <a:lstStyle/>
        <a:p>
          <a:r>
            <a:rPr lang="en-US" dirty="0"/>
            <a:t>Yosemite Community College District	</a:t>
          </a:r>
        </a:p>
      </dgm:t>
    </dgm:pt>
    <dgm:pt modelId="{9D6CB5C2-A32C-4428-A1A5-676AB49D9F8F}" type="parTrans" cxnId="{767F1EDC-DC80-44F7-AAAA-BF53DD5B3512}">
      <dgm:prSet/>
      <dgm:spPr/>
      <dgm:t>
        <a:bodyPr/>
        <a:lstStyle/>
        <a:p>
          <a:endParaRPr lang="en-US"/>
        </a:p>
      </dgm:t>
    </dgm:pt>
    <dgm:pt modelId="{E17DF5C6-9C58-4F9D-B7CB-D6CEDD7A59E5}" type="sibTrans" cxnId="{767F1EDC-DC80-44F7-AAAA-BF53DD5B3512}">
      <dgm:prSet/>
      <dgm:spPr/>
      <dgm:t>
        <a:bodyPr/>
        <a:lstStyle/>
        <a:p>
          <a:endParaRPr lang="en-US"/>
        </a:p>
      </dgm:t>
    </dgm:pt>
    <dgm:pt modelId="{F29749F7-D08F-43E3-9D75-13BA6C8CF96B}">
      <dgm:prSet/>
      <dgm:spPr/>
      <dgm:t>
        <a:bodyPr/>
        <a:lstStyle/>
        <a:p>
          <a:r>
            <a:rPr lang="en-US" dirty="0"/>
            <a:t>Pasadena Area Community College District	</a:t>
          </a:r>
        </a:p>
      </dgm:t>
    </dgm:pt>
    <dgm:pt modelId="{3CB7B1CE-3487-457F-A09E-0FD4CB089100}" type="parTrans" cxnId="{B7A38274-D50D-4CA7-9825-E319622A634D}">
      <dgm:prSet/>
      <dgm:spPr/>
      <dgm:t>
        <a:bodyPr/>
        <a:lstStyle/>
        <a:p>
          <a:endParaRPr lang="en-US"/>
        </a:p>
      </dgm:t>
    </dgm:pt>
    <dgm:pt modelId="{02263EC5-233C-4FA6-880D-4FD7AF321451}" type="sibTrans" cxnId="{B7A38274-D50D-4CA7-9825-E319622A634D}">
      <dgm:prSet/>
      <dgm:spPr/>
      <dgm:t>
        <a:bodyPr/>
        <a:lstStyle/>
        <a:p>
          <a:endParaRPr lang="en-US"/>
        </a:p>
      </dgm:t>
    </dgm:pt>
    <dgm:pt modelId="{C923ADE3-53E2-47A1-AFB8-59651281CF9B}">
      <dgm:prSet/>
      <dgm:spPr/>
      <dgm:t>
        <a:bodyPr/>
        <a:lstStyle/>
        <a:p>
          <a:r>
            <a:rPr lang="en-US" dirty="0"/>
            <a:t>Santa Clarita Community College District	</a:t>
          </a:r>
        </a:p>
      </dgm:t>
    </dgm:pt>
    <dgm:pt modelId="{9520D531-3CC5-4F15-A1C0-0FFA234F4CF4}" type="parTrans" cxnId="{504A12FD-4D56-4E53-9100-C240486CFA95}">
      <dgm:prSet/>
      <dgm:spPr/>
      <dgm:t>
        <a:bodyPr/>
        <a:lstStyle/>
        <a:p>
          <a:endParaRPr lang="en-US"/>
        </a:p>
      </dgm:t>
    </dgm:pt>
    <dgm:pt modelId="{1BE402D8-13A1-4701-BFF3-36AAB98FD841}" type="sibTrans" cxnId="{504A12FD-4D56-4E53-9100-C240486CFA95}">
      <dgm:prSet/>
      <dgm:spPr/>
      <dgm:t>
        <a:bodyPr/>
        <a:lstStyle/>
        <a:p>
          <a:endParaRPr lang="en-US"/>
        </a:p>
      </dgm:t>
    </dgm:pt>
    <dgm:pt modelId="{5E1CE387-0BB0-45B0-A1F7-5247E4809923}">
      <dgm:prSet/>
      <dgm:spPr/>
      <dgm:t>
        <a:bodyPr/>
        <a:lstStyle/>
        <a:p>
          <a:r>
            <a:rPr lang="en-US" dirty="0"/>
            <a:t>Long Beach Community College District	</a:t>
          </a:r>
        </a:p>
      </dgm:t>
    </dgm:pt>
    <dgm:pt modelId="{E18F1D5F-F7E4-43C5-8BAA-0A2FA2D1A262}" type="parTrans" cxnId="{5C0002B4-B670-4122-8A46-4A2C13F81AE1}">
      <dgm:prSet/>
      <dgm:spPr/>
      <dgm:t>
        <a:bodyPr/>
        <a:lstStyle/>
        <a:p>
          <a:endParaRPr lang="en-US"/>
        </a:p>
      </dgm:t>
    </dgm:pt>
    <dgm:pt modelId="{91A77A42-14AB-46B6-91A4-1C3C885215F4}" type="sibTrans" cxnId="{5C0002B4-B670-4122-8A46-4A2C13F81AE1}">
      <dgm:prSet/>
      <dgm:spPr/>
      <dgm:t>
        <a:bodyPr/>
        <a:lstStyle/>
        <a:p>
          <a:endParaRPr lang="en-US"/>
        </a:p>
      </dgm:t>
    </dgm:pt>
    <dgm:pt modelId="{15E04163-FE02-B140-B91E-1671B6000D3D}" type="pres">
      <dgm:prSet presAssocID="{AF8D4CE5-D9EC-4627-ADD3-4287C1FB5FCF}" presName="diagram" presStyleCnt="0">
        <dgm:presLayoutVars>
          <dgm:dir/>
          <dgm:resizeHandles val="exact"/>
        </dgm:presLayoutVars>
      </dgm:prSet>
      <dgm:spPr/>
    </dgm:pt>
    <dgm:pt modelId="{DAB851AF-09DF-CF4E-A5DA-FACF9524D9CE}" type="pres">
      <dgm:prSet presAssocID="{554CC1A7-9FA4-4ECA-A317-44E299657334}" presName="node" presStyleLbl="node1" presStyleIdx="0" presStyleCnt="24">
        <dgm:presLayoutVars>
          <dgm:bulletEnabled val="1"/>
        </dgm:presLayoutVars>
      </dgm:prSet>
      <dgm:spPr/>
    </dgm:pt>
    <dgm:pt modelId="{55740084-8A18-084D-B7BD-46E6C235DE7A}" type="pres">
      <dgm:prSet presAssocID="{9ACF62E7-6237-41E7-ABAD-00366C68E63B}" presName="sibTrans" presStyleCnt="0"/>
      <dgm:spPr/>
    </dgm:pt>
    <dgm:pt modelId="{CA777EA8-A076-D04E-816F-BDA951E3425A}" type="pres">
      <dgm:prSet presAssocID="{297B0E4D-5B99-494F-A589-C452A7756BCF}" presName="node" presStyleLbl="node1" presStyleIdx="1" presStyleCnt="24">
        <dgm:presLayoutVars>
          <dgm:bulletEnabled val="1"/>
        </dgm:presLayoutVars>
      </dgm:prSet>
      <dgm:spPr/>
    </dgm:pt>
    <dgm:pt modelId="{EAEF3D72-CE23-2F45-B534-7FF2734215E4}" type="pres">
      <dgm:prSet presAssocID="{6E5C111D-D308-4906-A07B-4A37EABEE46E}" presName="sibTrans" presStyleCnt="0"/>
      <dgm:spPr/>
    </dgm:pt>
    <dgm:pt modelId="{0AD294A0-D92B-E140-8F3D-DE2D4AF4096D}" type="pres">
      <dgm:prSet presAssocID="{13E481C9-6B11-4A6B-833C-769E6BDFD48A}" presName="node" presStyleLbl="node1" presStyleIdx="2" presStyleCnt="24">
        <dgm:presLayoutVars>
          <dgm:bulletEnabled val="1"/>
        </dgm:presLayoutVars>
      </dgm:prSet>
      <dgm:spPr/>
    </dgm:pt>
    <dgm:pt modelId="{98CF8923-C046-164A-86DE-AEFA0BFFEBCD}" type="pres">
      <dgm:prSet presAssocID="{45FCB723-4F26-4151-9EF2-E2DE208F67FC}" presName="sibTrans" presStyleCnt="0"/>
      <dgm:spPr/>
    </dgm:pt>
    <dgm:pt modelId="{CA14F084-BA08-E24A-9B06-9261997DA17E}" type="pres">
      <dgm:prSet presAssocID="{402B702A-987D-4C48-A84F-55649699E6F3}" presName="node" presStyleLbl="node1" presStyleIdx="3" presStyleCnt="24">
        <dgm:presLayoutVars>
          <dgm:bulletEnabled val="1"/>
        </dgm:presLayoutVars>
      </dgm:prSet>
      <dgm:spPr/>
    </dgm:pt>
    <dgm:pt modelId="{170E4668-0E06-544E-884F-1E7CFA4AAAD6}" type="pres">
      <dgm:prSet presAssocID="{84217036-A8DC-4EC9-9B6F-D087D2B3FA89}" presName="sibTrans" presStyleCnt="0"/>
      <dgm:spPr/>
    </dgm:pt>
    <dgm:pt modelId="{B362B38A-3F76-BC48-9333-2DAC2ED9115B}" type="pres">
      <dgm:prSet presAssocID="{A7B9073B-0E8D-44B9-8100-31BFC10BC334}" presName="node" presStyleLbl="node1" presStyleIdx="4" presStyleCnt="24">
        <dgm:presLayoutVars>
          <dgm:bulletEnabled val="1"/>
        </dgm:presLayoutVars>
      </dgm:prSet>
      <dgm:spPr/>
    </dgm:pt>
    <dgm:pt modelId="{A2B975EC-0BAC-B640-8228-A002EB652B15}" type="pres">
      <dgm:prSet presAssocID="{31E60A1C-9DB6-4268-BB37-F3EBE5B6D037}" presName="sibTrans" presStyleCnt="0"/>
      <dgm:spPr/>
    </dgm:pt>
    <dgm:pt modelId="{3AC4CA3A-EE2A-9E46-84DD-0C1AE669750D}" type="pres">
      <dgm:prSet presAssocID="{BB90D5C6-98C7-49F0-A723-E35D6354478B}" presName="node" presStyleLbl="node1" presStyleIdx="5" presStyleCnt="24">
        <dgm:presLayoutVars>
          <dgm:bulletEnabled val="1"/>
        </dgm:presLayoutVars>
      </dgm:prSet>
      <dgm:spPr/>
    </dgm:pt>
    <dgm:pt modelId="{973484AF-19B3-2349-9D92-E2448923ADBB}" type="pres">
      <dgm:prSet presAssocID="{676C1AB1-1C44-483D-9601-EE573FE51B20}" presName="sibTrans" presStyleCnt="0"/>
      <dgm:spPr/>
    </dgm:pt>
    <dgm:pt modelId="{BDF838B0-8677-9E4E-BCF5-F7BEAE358E0A}" type="pres">
      <dgm:prSet presAssocID="{666EB213-95A9-4493-8B10-FD033D85860A}" presName="node" presStyleLbl="node1" presStyleIdx="6" presStyleCnt="24">
        <dgm:presLayoutVars>
          <dgm:bulletEnabled val="1"/>
        </dgm:presLayoutVars>
      </dgm:prSet>
      <dgm:spPr/>
    </dgm:pt>
    <dgm:pt modelId="{A5245379-E228-F04E-966D-A82D739A5D32}" type="pres">
      <dgm:prSet presAssocID="{9FD11043-FAEB-48B1-9E41-2B8DD3CCA7F4}" presName="sibTrans" presStyleCnt="0"/>
      <dgm:spPr/>
    </dgm:pt>
    <dgm:pt modelId="{F03A39FF-1CA3-6A4C-A606-4B38D97E9A0D}" type="pres">
      <dgm:prSet presAssocID="{55558E22-B877-42F1-A329-A6DE3428CA58}" presName="node" presStyleLbl="node1" presStyleIdx="7" presStyleCnt="24">
        <dgm:presLayoutVars>
          <dgm:bulletEnabled val="1"/>
        </dgm:presLayoutVars>
      </dgm:prSet>
      <dgm:spPr/>
    </dgm:pt>
    <dgm:pt modelId="{F0206C9F-F684-AB48-857F-D24EF75DC401}" type="pres">
      <dgm:prSet presAssocID="{9B5D1FAB-FFF8-4CC7-90A1-976D282B10A7}" presName="sibTrans" presStyleCnt="0"/>
      <dgm:spPr/>
    </dgm:pt>
    <dgm:pt modelId="{00DDB2E8-D8C6-0B4A-A803-3C8B624220AD}" type="pres">
      <dgm:prSet presAssocID="{752CA9EA-9EA7-4EA8-B052-11D247399124}" presName="node" presStyleLbl="node1" presStyleIdx="8" presStyleCnt="24">
        <dgm:presLayoutVars>
          <dgm:bulletEnabled val="1"/>
        </dgm:presLayoutVars>
      </dgm:prSet>
      <dgm:spPr/>
    </dgm:pt>
    <dgm:pt modelId="{7CD24091-BF23-0146-B065-BF1524C9578A}" type="pres">
      <dgm:prSet presAssocID="{F96B349D-2E3F-4F1E-81BB-807C8415EE57}" presName="sibTrans" presStyleCnt="0"/>
      <dgm:spPr/>
    </dgm:pt>
    <dgm:pt modelId="{927AA31A-DC19-0747-A955-DE6E6D80D7B3}" type="pres">
      <dgm:prSet presAssocID="{7CB31042-1B39-4F01-8289-E83405DCBC1A}" presName="node" presStyleLbl="node1" presStyleIdx="9" presStyleCnt="24">
        <dgm:presLayoutVars>
          <dgm:bulletEnabled val="1"/>
        </dgm:presLayoutVars>
      </dgm:prSet>
      <dgm:spPr/>
    </dgm:pt>
    <dgm:pt modelId="{8AE138F7-57D7-7349-A7C9-592A02BF0EFE}" type="pres">
      <dgm:prSet presAssocID="{EC2E4B13-B694-42E4-83FD-CFAC23303D5D}" presName="sibTrans" presStyleCnt="0"/>
      <dgm:spPr/>
    </dgm:pt>
    <dgm:pt modelId="{69084946-3C41-4E41-8DF6-4FFE18AA1B65}" type="pres">
      <dgm:prSet presAssocID="{6DDA2B5A-0333-4759-B671-0226853D15E6}" presName="node" presStyleLbl="node1" presStyleIdx="10" presStyleCnt="24">
        <dgm:presLayoutVars>
          <dgm:bulletEnabled val="1"/>
        </dgm:presLayoutVars>
      </dgm:prSet>
      <dgm:spPr/>
    </dgm:pt>
    <dgm:pt modelId="{C4C739B6-BF70-BD4E-8728-08C779397C78}" type="pres">
      <dgm:prSet presAssocID="{12FAF796-AE1D-4054-A4FE-AD47D51FF0D8}" presName="sibTrans" presStyleCnt="0"/>
      <dgm:spPr/>
    </dgm:pt>
    <dgm:pt modelId="{FF44A0B5-E3D7-F347-BCCA-1881FD9AC401}" type="pres">
      <dgm:prSet presAssocID="{FD88A08A-79C4-4F97-885A-7213694FC56B}" presName="node" presStyleLbl="node1" presStyleIdx="11" presStyleCnt="24">
        <dgm:presLayoutVars>
          <dgm:bulletEnabled val="1"/>
        </dgm:presLayoutVars>
      </dgm:prSet>
      <dgm:spPr/>
    </dgm:pt>
    <dgm:pt modelId="{9BAE5944-CE4D-5E44-B583-568786E43BFB}" type="pres">
      <dgm:prSet presAssocID="{2E0ED93B-BABF-4633-9BF1-EF34E480769E}" presName="sibTrans" presStyleCnt="0"/>
      <dgm:spPr/>
    </dgm:pt>
    <dgm:pt modelId="{BB04B121-2C1A-5C41-AA1B-D01EFC191BC3}" type="pres">
      <dgm:prSet presAssocID="{37461CE3-9A6B-491C-A82B-82EFD6EDB277}" presName="node" presStyleLbl="node1" presStyleIdx="12" presStyleCnt="24">
        <dgm:presLayoutVars>
          <dgm:bulletEnabled val="1"/>
        </dgm:presLayoutVars>
      </dgm:prSet>
      <dgm:spPr/>
    </dgm:pt>
    <dgm:pt modelId="{DFA7959C-D742-1A49-A786-C18D102816F3}" type="pres">
      <dgm:prSet presAssocID="{96BE8C70-D522-4992-818B-DEE9530F6FF3}" presName="sibTrans" presStyleCnt="0"/>
      <dgm:spPr/>
    </dgm:pt>
    <dgm:pt modelId="{81CDE3C7-4E67-A341-8667-439618A1BD67}" type="pres">
      <dgm:prSet presAssocID="{C5DB60A1-E265-42DF-9E06-A6C3B2E3EE90}" presName="node" presStyleLbl="node1" presStyleIdx="13" presStyleCnt="24">
        <dgm:presLayoutVars>
          <dgm:bulletEnabled val="1"/>
        </dgm:presLayoutVars>
      </dgm:prSet>
      <dgm:spPr/>
    </dgm:pt>
    <dgm:pt modelId="{4D9119E3-C0C1-FB4F-9E3A-BC9F1366206F}" type="pres">
      <dgm:prSet presAssocID="{9FFDA109-BAE4-4C0B-AB6D-72018CDA69BC}" presName="sibTrans" presStyleCnt="0"/>
      <dgm:spPr/>
    </dgm:pt>
    <dgm:pt modelId="{FEBF7D96-BDAF-1A4E-BE1F-11065E8D5182}" type="pres">
      <dgm:prSet presAssocID="{2B2EFBF2-ECB6-4AB2-9DDD-D86963833043}" presName="node" presStyleLbl="node1" presStyleIdx="14" presStyleCnt="24">
        <dgm:presLayoutVars>
          <dgm:bulletEnabled val="1"/>
        </dgm:presLayoutVars>
      </dgm:prSet>
      <dgm:spPr/>
    </dgm:pt>
    <dgm:pt modelId="{0C78F6ED-CFDA-5A4B-BA69-79A2C4DE3873}" type="pres">
      <dgm:prSet presAssocID="{591AE2F3-3C60-4A61-8549-A3AB2431AF34}" presName="sibTrans" presStyleCnt="0"/>
      <dgm:spPr/>
    </dgm:pt>
    <dgm:pt modelId="{3384F5B8-BFE3-CF43-A912-06C57F9EB695}" type="pres">
      <dgm:prSet presAssocID="{607C6257-B595-45E4-947F-92C643C9828E}" presName="node" presStyleLbl="node1" presStyleIdx="15" presStyleCnt="24">
        <dgm:presLayoutVars>
          <dgm:bulletEnabled val="1"/>
        </dgm:presLayoutVars>
      </dgm:prSet>
      <dgm:spPr/>
    </dgm:pt>
    <dgm:pt modelId="{16528464-D282-E94A-A058-734BB6299854}" type="pres">
      <dgm:prSet presAssocID="{56111693-AE29-4450-9AB7-C0F4836049E3}" presName="sibTrans" presStyleCnt="0"/>
      <dgm:spPr/>
    </dgm:pt>
    <dgm:pt modelId="{27DD54C0-2DFC-9446-8853-3EF4907075B9}" type="pres">
      <dgm:prSet presAssocID="{4A75DA3E-38AB-4033-8334-BC7AF4C541BD}" presName="node" presStyleLbl="node1" presStyleIdx="16" presStyleCnt="24">
        <dgm:presLayoutVars>
          <dgm:bulletEnabled val="1"/>
        </dgm:presLayoutVars>
      </dgm:prSet>
      <dgm:spPr/>
    </dgm:pt>
    <dgm:pt modelId="{FBBFC749-AE26-AA47-8F18-C6D48F19142C}" type="pres">
      <dgm:prSet presAssocID="{EA5AEEBF-1D61-47F9-895A-A4885361A015}" presName="sibTrans" presStyleCnt="0"/>
      <dgm:spPr/>
    </dgm:pt>
    <dgm:pt modelId="{FC1DE6F6-2DDC-FD49-A087-61505CAE3906}" type="pres">
      <dgm:prSet presAssocID="{435F493B-8539-4B0E-88D5-123F9B73B0C9}" presName="node" presStyleLbl="node1" presStyleIdx="17" presStyleCnt="24">
        <dgm:presLayoutVars>
          <dgm:bulletEnabled val="1"/>
        </dgm:presLayoutVars>
      </dgm:prSet>
      <dgm:spPr/>
    </dgm:pt>
    <dgm:pt modelId="{A94EF4AE-89F3-C04E-A658-12F112341663}" type="pres">
      <dgm:prSet presAssocID="{8CB28028-9337-47E2-BF23-91F8C610AA0A}" presName="sibTrans" presStyleCnt="0"/>
      <dgm:spPr/>
    </dgm:pt>
    <dgm:pt modelId="{C0A76673-386B-8841-A9E5-67B344974500}" type="pres">
      <dgm:prSet presAssocID="{01B7CA1B-213E-4E28-9344-5090AC42ADB9}" presName="node" presStyleLbl="node1" presStyleIdx="18" presStyleCnt="24">
        <dgm:presLayoutVars>
          <dgm:bulletEnabled val="1"/>
        </dgm:presLayoutVars>
      </dgm:prSet>
      <dgm:spPr/>
    </dgm:pt>
    <dgm:pt modelId="{42C4A596-53A3-2E4E-9F08-37DA087FFEDC}" type="pres">
      <dgm:prSet presAssocID="{60D09946-BF44-49C6-B2E5-0C92F907A76A}" presName="sibTrans" presStyleCnt="0"/>
      <dgm:spPr/>
    </dgm:pt>
    <dgm:pt modelId="{BCF3D652-FA23-F847-B307-494A6FDB033C}" type="pres">
      <dgm:prSet presAssocID="{964FA7F9-0E89-4F9B-AA52-29B208C034D4}" presName="node" presStyleLbl="node1" presStyleIdx="19" presStyleCnt="24">
        <dgm:presLayoutVars>
          <dgm:bulletEnabled val="1"/>
        </dgm:presLayoutVars>
      </dgm:prSet>
      <dgm:spPr/>
    </dgm:pt>
    <dgm:pt modelId="{AAEA531B-572F-594C-9823-CC637EFACBCA}" type="pres">
      <dgm:prSet presAssocID="{AE29D2E8-A6B9-4645-9944-D322C25C9F40}" presName="sibTrans" presStyleCnt="0"/>
      <dgm:spPr/>
    </dgm:pt>
    <dgm:pt modelId="{809165B1-F5A9-7E44-8B62-0665CB2CE150}" type="pres">
      <dgm:prSet presAssocID="{6DF9A941-4D9B-4664-9FD9-455DA8E28535}" presName="node" presStyleLbl="node1" presStyleIdx="20" presStyleCnt="24">
        <dgm:presLayoutVars>
          <dgm:bulletEnabled val="1"/>
        </dgm:presLayoutVars>
      </dgm:prSet>
      <dgm:spPr/>
    </dgm:pt>
    <dgm:pt modelId="{BF112B21-5B05-8842-8C04-663E25CEFDBF}" type="pres">
      <dgm:prSet presAssocID="{E17DF5C6-9C58-4F9D-B7CB-D6CEDD7A59E5}" presName="sibTrans" presStyleCnt="0"/>
      <dgm:spPr/>
    </dgm:pt>
    <dgm:pt modelId="{52970E5E-2FC6-FA42-8AFC-CAAFF4C461CB}" type="pres">
      <dgm:prSet presAssocID="{F29749F7-D08F-43E3-9D75-13BA6C8CF96B}" presName="node" presStyleLbl="node1" presStyleIdx="21" presStyleCnt="24">
        <dgm:presLayoutVars>
          <dgm:bulletEnabled val="1"/>
        </dgm:presLayoutVars>
      </dgm:prSet>
      <dgm:spPr/>
    </dgm:pt>
    <dgm:pt modelId="{B3BA63DF-10E4-684D-9B88-9AF9932FFF58}" type="pres">
      <dgm:prSet presAssocID="{02263EC5-233C-4FA6-880D-4FD7AF321451}" presName="sibTrans" presStyleCnt="0"/>
      <dgm:spPr/>
    </dgm:pt>
    <dgm:pt modelId="{0B4267BA-EE44-3445-B03D-62F484305393}" type="pres">
      <dgm:prSet presAssocID="{C923ADE3-53E2-47A1-AFB8-59651281CF9B}" presName="node" presStyleLbl="node1" presStyleIdx="22" presStyleCnt="24">
        <dgm:presLayoutVars>
          <dgm:bulletEnabled val="1"/>
        </dgm:presLayoutVars>
      </dgm:prSet>
      <dgm:spPr/>
    </dgm:pt>
    <dgm:pt modelId="{74D1CC84-8138-8447-850D-4F77CABAEB47}" type="pres">
      <dgm:prSet presAssocID="{1BE402D8-13A1-4701-BFF3-36AAB98FD841}" presName="sibTrans" presStyleCnt="0"/>
      <dgm:spPr/>
    </dgm:pt>
    <dgm:pt modelId="{E1707C7D-CFD5-394E-9302-0545511483C1}" type="pres">
      <dgm:prSet presAssocID="{5E1CE387-0BB0-45B0-A1F7-5247E4809923}" presName="node" presStyleLbl="node1" presStyleIdx="23" presStyleCnt="24">
        <dgm:presLayoutVars>
          <dgm:bulletEnabled val="1"/>
        </dgm:presLayoutVars>
      </dgm:prSet>
      <dgm:spPr/>
    </dgm:pt>
  </dgm:ptLst>
  <dgm:cxnLst>
    <dgm:cxn modelId="{A44B0A00-6209-4EC5-9F77-2BCE2122BF8F}" srcId="{AF8D4CE5-D9EC-4627-ADD3-4287C1FB5FCF}" destId="{752CA9EA-9EA7-4EA8-B052-11D247399124}" srcOrd="8" destOrd="0" parTransId="{0EB495F6-9403-48AF-8028-FE9BE9B595FC}" sibTransId="{F96B349D-2E3F-4F1E-81BB-807C8415EE57}"/>
    <dgm:cxn modelId="{BA018A00-01A8-0C45-B7B1-5FA4150C6036}" type="presOf" srcId="{A7B9073B-0E8D-44B9-8100-31BFC10BC334}" destId="{B362B38A-3F76-BC48-9333-2DAC2ED9115B}" srcOrd="0" destOrd="0" presId="urn:microsoft.com/office/officeart/2005/8/layout/default"/>
    <dgm:cxn modelId="{A9634907-793C-5344-9D7E-1900BD7A7359}" type="presOf" srcId="{C5DB60A1-E265-42DF-9E06-A6C3B2E3EE90}" destId="{81CDE3C7-4E67-A341-8667-439618A1BD67}" srcOrd="0" destOrd="0" presId="urn:microsoft.com/office/officeart/2005/8/layout/default"/>
    <dgm:cxn modelId="{30CBDA07-8C9A-5448-9B9C-0D219DE7194E}" type="presOf" srcId="{752CA9EA-9EA7-4EA8-B052-11D247399124}" destId="{00DDB2E8-D8C6-0B4A-A803-3C8B624220AD}" srcOrd="0" destOrd="0" presId="urn:microsoft.com/office/officeart/2005/8/layout/default"/>
    <dgm:cxn modelId="{6C1A260A-A521-4D45-B8CB-BCA9DC84DB50}" srcId="{AF8D4CE5-D9EC-4627-ADD3-4287C1FB5FCF}" destId="{297B0E4D-5B99-494F-A589-C452A7756BCF}" srcOrd="1" destOrd="0" parTransId="{26BB46BD-4D15-43DD-8163-6EACE8D76C01}" sibTransId="{6E5C111D-D308-4906-A07B-4A37EABEE46E}"/>
    <dgm:cxn modelId="{204A970B-CAD2-A048-93BD-C5A421940CE8}" type="presOf" srcId="{AF8D4CE5-D9EC-4627-ADD3-4287C1FB5FCF}" destId="{15E04163-FE02-B140-B91E-1671B6000D3D}" srcOrd="0" destOrd="0" presId="urn:microsoft.com/office/officeart/2005/8/layout/default"/>
    <dgm:cxn modelId="{1A035111-BF8C-4B4F-8B5C-02A6A98C9081}" type="presOf" srcId="{37461CE3-9A6B-491C-A82B-82EFD6EDB277}" destId="{BB04B121-2C1A-5C41-AA1B-D01EFC191BC3}" srcOrd="0" destOrd="0" presId="urn:microsoft.com/office/officeart/2005/8/layout/default"/>
    <dgm:cxn modelId="{D458441C-FFED-1F40-8AF6-0CB620176E8F}" type="presOf" srcId="{55558E22-B877-42F1-A329-A6DE3428CA58}" destId="{F03A39FF-1CA3-6A4C-A606-4B38D97E9A0D}" srcOrd="0" destOrd="0" presId="urn:microsoft.com/office/officeart/2005/8/layout/default"/>
    <dgm:cxn modelId="{8EE1441D-C306-5542-82E6-34C317D8FD52}" type="presOf" srcId="{2B2EFBF2-ECB6-4AB2-9DDD-D86963833043}" destId="{FEBF7D96-BDAF-1A4E-BE1F-11065E8D5182}" srcOrd="0" destOrd="0" presId="urn:microsoft.com/office/officeart/2005/8/layout/default"/>
    <dgm:cxn modelId="{F5C3C122-C9E4-D940-A99C-09F50E9F77EE}" type="presOf" srcId="{607C6257-B595-45E4-947F-92C643C9828E}" destId="{3384F5B8-BFE3-CF43-A912-06C57F9EB695}" srcOrd="0" destOrd="0" presId="urn:microsoft.com/office/officeart/2005/8/layout/default"/>
    <dgm:cxn modelId="{8E34972A-8BD6-534A-8DBC-6BB2DEC88CD9}" type="presOf" srcId="{6DDA2B5A-0333-4759-B671-0226853D15E6}" destId="{69084946-3C41-4E41-8DF6-4FFE18AA1B65}" srcOrd="0" destOrd="0" presId="urn:microsoft.com/office/officeart/2005/8/layout/default"/>
    <dgm:cxn modelId="{5711E42F-BEBF-435B-ACA7-C09AAC28957D}" srcId="{AF8D4CE5-D9EC-4627-ADD3-4287C1FB5FCF}" destId="{6DDA2B5A-0333-4759-B671-0226853D15E6}" srcOrd="10" destOrd="0" parTransId="{4CC995A1-13FC-42E0-AABD-DC5819AD7364}" sibTransId="{12FAF796-AE1D-4054-A4FE-AD47D51FF0D8}"/>
    <dgm:cxn modelId="{74596230-6B0C-DA42-A509-2E413D7E6BDD}" type="presOf" srcId="{BB90D5C6-98C7-49F0-A723-E35D6354478B}" destId="{3AC4CA3A-EE2A-9E46-84DD-0C1AE669750D}" srcOrd="0" destOrd="0" presId="urn:microsoft.com/office/officeart/2005/8/layout/default"/>
    <dgm:cxn modelId="{34870D35-2A52-4757-99D3-3EB8E6350F43}" srcId="{AF8D4CE5-D9EC-4627-ADD3-4287C1FB5FCF}" destId="{607C6257-B595-45E4-947F-92C643C9828E}" srcOrd="15" destOrd="0" parTransId="{FC5D5CF6-90B3-4829-AD42-ABA28DDCE3A7}" sibTransId="{56111693-AE29-4450-9AB7-C0F4836049E3}"/>
    <dgm:cxn modelId="{076A8F3A-DE34-4D8F-9003-E29A21B2BD6B}" srcId="{AF8D4CE5-D9EC-4627-ADD3-4287C1FB5FCF}" destId="{666EB213-95A9-4493-8B10-FD033D85860A}" srcOrd="6" destOrd="0" parTransId="{5709DB40-21DD-48A9-9B8E-D31CD8E4B26D}" sibTransId="{9FD11043-FAEB-48B1-9E41-2B8DD3CCA7F4}"/>
    <dgm:cxn modelId="{1869BF3C-00C8-3B4F-8B6F-C5CCFC4EBFC1}" type="presOf" srcId="{C923ADE3-53E2-47A1-AFB8-59651281CF9B}" destId="{0B4267BA-EE44-3445-B03D-62F484305393}" srcOrd="0" destOrd="0" presId="urn:microsoft.com/office/officeart/2005/8/layout/default"/>
    <dgm:cxn modelId="{D7112A5B-60C6-614B-98EA-44418E581E05}" type="presOf" srcId="{402B702A-987D-4C48-A84F-55649699E6F3}" destId="{CA14F084-BA08-E24A-9B06-9261997DA17E}" srcOrd="0" destOrd="0" presId="urn:microsoft.com/office/officeart/2005/8/layout/default"/>
    <dgm:cxn modelId="{FD46405F-E3A9-724A-9235-1DC5C6D48931}" type="presOf" srcId="{666EB213-95A9-4493-8B10-FD033D85860A}" destId="{BDF838B0-8677-9E4E-BCF5-F7BEAE358E0A}" srcOrd="0" destOrd="0" presId="urn:microsoft.com/office/officeart/2005/8/layout/default"/>
    <dgm:cxn modelId="{6E637962-737F-944E-AC3C-904412B23C30}" type="presOf" srcId="{6DF9A941-4D9B-4664-9FD9-455DA8E28535}" destId="{809165B1-F5A9-7E44-8B62-0665CB2CE150}" srcOrd="0" destOrd="0" presId="urn:microsoft.com/office/officeart/2005/8/layout/default"/>
    <dgm:cxn modelId="{B5FDBC63-B4B2-4E3E-9F0D-5CE4E1E63DD8}" srcId="{AF8D4CE5-D9EC-4627-ADD3-4287C1FB5FCF}" destId="{BB90D5C6-98C7-49F0-A723-E35D6354478B}" srcOrd="5" destOrd="0" parTransId="{65C62623-8E6A-4935-9311-1A06EFA30E21}" sibTransId="{676C1AB1-1C44-483D-9601-EE573FE51B20}"/>
    <dgm:cxn modelId="{28EF1A48-9029-4477-81C8-E97C4136C569}" srcId="{AF8D4CE5-D9EC-4627-ADD3-4287C1FB5FCF}" destId="{7CB31042-1B39-4F01-8289-E83405DCBC1A}" srcOrd="9" destOrd="0" parTransId="{999C2ED1-4FF6-4042-ADF4-F7A9E4407EDE}" sibTransId="{EC2E4B13-B694-42E4-83FD-CFAC23303D5D}"/>
    <dgm:cxn modelId="{68120A6A-16B9-44E2-92A4-F6AF4760BB43}" srcId="{AF8D4CE5-D9EC-4627-ADD3-4287C1FB5FCF}" destId="{554CC1A7-9FA4-4ECA-A317-44E299657334}" srcOrd="0" destOrd="0" parTransId="{071A9EDB-D125-423F-B4E7-0A670F435789}" sibTransId="{9ACF62E7-6237-41E7-ABAD-00366C68E63B}"/>
    <dgm:cxn modelId="{FA1F0A50-4FFC-469D-8478-45C7A35F1723}" srcId="{AF8D4CE5-D9EC-4627-ADD3-4287C1FB5FCF}" destId="{13E481C9-6B11-4A6B-833C-769E6BDFD48A}" srcOrd="2" destOrd="0" parTransId="{E369BABE-70FD-4785-B83D-A867C6D4D6BD}" sibTransId="{45FCB723-4F26-4151-9EF2-E2DE208F67FC}"/>
    <dgm:cxn modelId="{8DB46F73-CAD7-5D45-8151-9412A99E9875}" type="presOf" srcId="{435F493B-8539-4B0E-88D5-123F9B73B0C9}" destId="{FC1DE6F6-2DDC-FD49-A087-61505CAE3906}" srcOrd="0" destOrd="0" presId="urn:microsoft.com/office/officeart/2005/8/layout/default"/>
    <dgm:cxn modelId="{B7A38274-D50D-4CA7-9825-E319622A634D}" srcId="{AF8D4CE5-D9EC-4627-ADD3-4287C1FB5FCF}" destId="{F29749F7-D08F-43E3-9D75-13BA6C8CF96B}" srcOrd="21" destOrd="0" parTransId="{3CB7B1CE-3487-457F-A09E-0FD4CB089100}" sibTransId="{02263EC5-233C-4FA6-880D-4FD7AF321451}"/>
    <dgm:cxn modelId="{C2EAEB5A-3EF1-4ED5-B1D7-4028A9C6DEB1}" srcId="{AF8D4CE5-D9EC-4627-ADD3-4287C1FB5FCF}" destId="{C5DB60A1-E265-42DF-9E06-A6C3B2E3EE90}" srcOrd="13" destOrd="0" parTransId="{4B354C7B-2E43-4C26-BE20-BC3554CBF07F}" sibTransId="{9FFDA109-BAE4-4C0B-AB6D-72018CDA69BC}"/>
    <dgm:cxn modelId="{65E9CB7E-634E-D749-B1C6-7CAF2398C549}" type="presOf" srcId="{01B7CA1B-213E-4E28-9344-5090AC42ADB9}" destId="{C0A76673-386B-8841-A9E5-67B344974500}" srcOrd="0" destOrd="0" presId="urn:microsoft.com/office/officeart/2005/8/layout/default"/>
    <dgm:cxn modelId="{29467B8D-04D6-1144-A9A6-CE252B770C4E}" type="presOf" srcId="{297B0E4D-5B99-494F-A589-C452A7756BCF}" destId="{CA777EA8-A076-D04E-816F-BDA951E3425A}" srcOrd="0" destOrd="0" presId="urn:microsoft.com/office/officeart/2005/8/layout/default"/>
    <dgm:cxn modelId="{526AE98D-7F5E-4B73-BF51-503153AA79AC}" srcId="{AF8D4CE5-D9EC-4627-ADD3-4287C1FB5FCF}" destId="{A7B9073B-0E8D-44B9-8100-31BFC10BC334}" srcOrd="4" destOrd="0" parTransId="{F717B4A1-3CC7-43C2-AB8D-7D41F0ECADC8}" sibTransId="{31E60A1C-9DB6-4268-BB37-F3EBE5B6D037}"/>
    <dgm:cxn modelId="{1FC0FB8D-75A3-624C-AB9C-0DAE99F7AFD5}" type="presOf" srcId="{7CB31042-1B39-4F01-8289-E83405DCBC1A}" destId="{927AA31A-DC19-0747-A955-DE6E6D80D7B3}" srcOrd="0" destOrd="0" presId="urn:microsoft.com/office/officeart/2005/8/layout/default"/>
    <dgm:cxn modelId="{CEFCCF92-24AA-4541-966A-FB1688A2EAFD}" srcId="{AF8D4CE5-D9EC-4627-ADD3-4287C1FB5FCF}" destId="{964FA7F9-0E89-4F9B-AA52-29B208C034D4}" srcOrd="19" destOrd="0" parTransId="{4302CCC5-DB24-4F81-85B7-8FF229A4B16D}" sibTransId="{AE29D2E8-A6B9-4645-9944-D322C25C9F40}"/>
    <dgm:cxn modelId="{BA951899-2DAF-4F4D-B310-9E61AB945E6E}" srcId="{AF8D4CE5-D9EC-4627-ADD3-4287C1FB5FCF}" destId="{FD88A08A-79C4-4F97-885A-7213694FC56B}" srcOrd="11" destOrd="0" parTransId="{CE8152D5-BEB4-42CE-AF47-732EF914B049}" sibTransId="{2E0ED93B-BABF-4633-9BF1-EF34E480769E}"/>
    <dgm:cxn modelId="{1F59DDA3-8CED-C843-944F-3B1DFBE7DB32}" type="presOf" srcId="{FD88A08A-79C4-4F97-885A-7213694FC56B}" destId="{FF44A0B5-E3D7-F347-BCCA-1881FD9AC401}" srcOrd="0" destOrd="0" presId="urn:microsoft.com/office/officeart/2005/8/layout/default"/>
    <dgm:cxn modelId="{5C0002B4-B670-4122-8A46-4A2C13F81AE1}" srcId="{AF8D4CE5-D9EC-4627-ADD3-4287C1FB5FCF}" destId="{5E1CE387-0BB0-45B0-A1F7-5247E4809923}" srcOrd="23" destOrd="0" parTransId="{E18F1D5F-F7E4-43C5-8BAA-0A2FA2D1A262}" sibTransId="{91A77A42-14AB-46B6-91A4-1C3C885215F4}"/>
    <dgm:cxn modelId="{18565CB6-E221-4519-A21B-0E3CDC79F37C}" srcId="{AF8D4CE5-D9EC-4627-ADD3-4287C1FB5FCF}" destId="{37461CE3-9A6B-491C-A82B-82EFD6EDB277}" srcOrd="12" destOrd="0" parTransId="{A542EF8A-A917-4160-9894-670F5186F894}" sibTransId="{96BE8C70-D522-4992-818B-DEE9530F6FF3}"/>
    <dgm:cxn modelId="{6D40A5B7-5F2E-614F-A35A-D426BDEDDACF}" type="presOf" srcId="{964FA7F9-0E89-4F9B-AA52-29B208C034D4}" destId="{BCF3D652-FA23-F847-B307-494A6FDB033C}" srcOrd="0" destOrd="0" presId="urn:microsoft.com/office/officeart/2005/8/layout/default"/>
    <dgm:cxn modelId="{012D1DBD-A52C-46B9-973F-CE4D1FBB9E6C}" srcId="{AF8D4CE5-D9EC-4627-ADD3-4287C1FB5FCF}" destId="{55558E22-B877-42F1-A329-A6DE3428CA58}" srcOrd="7" destOrd="0" parTransId="{3739EC2F-6A10-4546-A228-21A8F2C0BC29}" sibTransId="{9B5D1FAB-FFF8-4CC7-90A1-976D282B10A7}"/>
    <dgm:cxn modelId="{D4E744C0-2CDF-AF4A-8479-FA74EAC7F451}" type="presOf" srcId="{5E1CE387-0BB0-45B0-A1F7-5247E4809923}" destId="{E1707C7D-CFD5-394E-9302-0545511483C1}" srcOrd="0" destOrd="0" presId="urn:microsoft.com/office/officeart/2005/8/layout/default"/>
    <dgm:cxn modelId="{796E6AC1-CA8A-49D7-BB39-1AD83CAFD7B0}" srcId="{AF8D4CE5-D9EC-4627-ADD3-4287C1FB5FCF}" destId="{4A75DA3E-38AB-4033-8334-BC7AF4C541BD}" srcOrd="16" destOrd="0" parTransId="{2CDA55CF-D803-4A72-95BD-02479E59293F}" sibTransId="{EA5AEEBF-1D61-47F9-895A-A4885361A015}"/>
    <dgm:cxn modelId="{17D8C4C4-31A9-6A4B-A525-D64C89DD0AFC}" type="presOf" srcId="{4A75DA3E-38AB-4033-8334-BC7AF4C541BD}" destId="{27DD54C0-2DFC-9446-8853-3EF4907075B9}" srcOrd="0" destOrd="0" presId="urn:microsoft.com/office/officeart/2005/8/layout/default"/>
    <dgm:cxn modelId="{F97227D1-BF1B-4240-8568-31CDD319956D}" srcId="{AF8D4CE5-D9EC-4627-ADD3-4287C1FB5FCF}" destId="{435F493B-8539-4B0E-88D5-123F9B73B0C9}" srcOrd="17" destOrd="0" parTransId="{53301DC6-0F48-47E9-A33A-735FB0C01B7B}" sibTransId="{8CB28028-9337-47E2-BF23-91F8C610AA0A}"/>
    <dgm:cxn modelId="{916821DA-3B05-45A7-B74E-D227868DA258}" srcId="{AF8D4CE5-D9EC-4627-ADD3-4287C1FB5FCF}" destId="{402B702A-987D-4C48-A84F-55649699E6F3}" srcOrd="3" destOrd="0" parTransId="{E5A559C6-EBC3-4F5D-8FDE-906AA05C83DC}" sibTransId="{84217036-A8DC-4EC9-9B6F-D087D2B3FA89}"/>
    <dgm:cxn modelId="{767F1EDC-DC80-44F7-AAAA-BF53DD5B3512}" srcId="{AF8D4CE5-D9EC-4627-ADD3-4287C1FB5FCF}" destId="{6DF9A941-4D9B-4664-9FD9-455DA8E28535}" srcOrd="20" destOrd="0" parTransId="{9D6CB5C2-A32C-4428-A1A5-676AB49D9F8F}" sibTransId="{E17DF5C6-9C58-4F9D-B7CB-D6CEDD7A59E5}"/>
    <dgm:cxn modelId="{AA52A4DD-B442-A74C-8931-31308E80553C}" type="presOf" srcId="{F29749F7-D08F-43E3-9D75-13BA6C8CF96B}" destId="{52970E5E-2FC6-FA42-8AFC-CAAFF4C461CB}" srcOrd="0" destOrd="0" presId="urn:microsoft.com/office/officeart/2005/8/layout/default"/>
    <dgm:cxn modelId="{B672B3DD-6C27-2342-8316-879856F0D018}" type="presOf" srcId="{13E481C9-6B11-4A6B-833C-769E6BDFD48A}" destId="{0AD294A0-D92B-E140-8F3D-DE2D4AF4096D}" srcOrd="0" destOrd="0" presId="urn:microsoft.com/office/officeart/2005/8/layout/default"/>
    <dgm:cxn modelId="{97BD38DF-AA95-43CB-813B-0CBF422020C1}" srcId="{AF8D4CE5-D9EC-4627-ADD3-4287C1FB5FCF}" destId="{2B2EFBF2-ECB6-4AB2-9DDD-D86963833043}" srcOrd="14" destOrd="0" parTransId="{F5BA40AB-6A13-4D2D-A7C7-A14D049481F4}" sibTransId="{591AE2F3-3C60-4A61-8549-A3AB2431AF34}"/>
    <dgm:cxn modelId="{DA200AE0-9912-E44E-AA70-18E2C05ADEB7}" type="presOf" srcId="{554CC1A7-9FA4-4ECA-A317-44E299657334}" destId="{DAB851AF-09DF-CF4E-A5DA-FACF9524D9CE}" srcOrd="0" destOrd="0" presId="urn:microsoft.com/office/officeart/2005/8/layout/default"/>
    <dgm:cxn modelId="{D719DCFC-899E-4D8B-A743-BACBA0DF1F88}" srcId="{AF8D4CE5-D9EC-4627-ADD3-4287C1FB5FCF}" destId="{01B7CA1B-213E-4E28-9344-5090AC42ADB9}" srcOrd="18" destOrd="0" parTransId="{C478BAC5-161C-4890-B0A6-EC30DA89AD3B}" sibTransId="{60D09946-BF44-49C6-B2E5-0C92F907A76A}"/>
    <dgm:cxn modelId="{504A12FD-4D56-4E53-9100-C240486CFA95}" srcId="{AF8D4CE5-D9EC-4627-ADD3-4287C1FB5FCF}" destId="{C923ADE3-53E2-47A1-AFB8-59651281CF9B}" srcOrd="22" destOrd="0" parTransId="{9520D531-3CC5-4F15-A1C0-0FFA234F4CF4}" sibTransId="{1BE402D8-13A1-4701-BFF3-36AAB98FD841}"/>
    <dgm:cxn modelId="{ED4823AB-8229-4D4B-A867-E580AF24CE27}" type="presParOf" srcId="{15E04163-FE02-B140-B91E-1671B6000D3D}" destId="{DAB851AF-09DF-CF4E-A5DA-FACF9524D9CE}" srcOrd="0" destOrd="0" presId="urn:microsoft.com/office/officeart/2005/8/layout/default"/>
    <dgm:cxn modelId="{771F88D7-ED41-F844-986D-B8A8B4FBD69A}" type="presParOf" srcId="{15E04163-FE02-B140-B91E-1671B6000D3D}" destId="{55740084-8A18-084D-B7BD-46E6C235DE7A}" srcOrd="1" destOrd="0" presId="urn:microsoft.com/office/officeart/2005/8/layout/default"/>
    <dgm:cxn modelId="{79E1F2AA-8F92-F741-BEBB-3D46B63A63B7}" type="presParOf" srcId="{15E04163-FE02-B140-B91E-1671B6000D3D}" destId="{CA777EA8-A076-D04E-816F-BDA951E3425A}" srcOrd="2" destOrd="0" presId="urn:microsoft.com/office/officeart/2005/8/layout/default"/>
    <dgm:cxn modelId="{A398CC66-644E-DB40-90F2-53DC4E25CB93}" type="presParOf" srcId="{15E04163-FE02-B140-B91E-1671B6000D3D}" destId="{EAEF3D72-CE23-2F45-B534-7FF2734215E4}" srcOrd="3" destOrd="0" presId="urn:microsoft.com/office/officeart/2005/8/layout/default"/>
    <dgm:cxn modelId="{2A80231C-EE67-6C47-AF17-B97BED6FE534}" type="presParOf" srcId="{15E04163-FE02-B140-B91E-1671B6000D3D}" destId="{0AD294A0-D92B-E140-8F3D-DE2D4AF4096D}" srcOrd="4" destOrd="0" presId="urn:microsoft.com/office/officeart/2005/8/layout/default"/>
    <dgm:cxn modelId="{1D4DF9EA-8C09-3548-A780-4C5C5FECEFD7}" type="presParOf" srcId="{15E04163-FE02-B140-B91E-1671B6000D3D}" destId="{98CF8923-C046-164A-86DE-AEFA0BFFEBCD}" srcOrd="5" destOrd="0" presId="urn:microsoft.com/office/officeart/2005/8/layout/default"/>
    <dgm:cxn modelId="{620F4895-2A9D-564C-9D36-14565098F9A4}" type="presParOf" srcId="{15E04163-FE02-B140-B91E-1671B6000D3D}" destId="{CA14F084-BA08-E24A-9B06-9261997DA17E}" srcOrd="6" destOrd="0" presId="urn:microsoft.com/office/officeart/2005/8/layout/default"/>
    <dgm:cxn modelId="{1B8C29B6-20E6-DC4D-974C-FAD13DDF49C2}" type="presParOf" srcId="{15E04163-FE02-B140-B91E-1671B6000D3D}" destId="{170E4668-0E06-544E-884F-1E7CFA4AAAD6}" srcOrd="7" destOrd="0" presId="urn:microsoft.com/office/officeart/2005/8/layout/default"/>
    <dgm:cxn modelId="{253251A6-4FCF-1744-ACDB-792F947865BB}" type="presParOf" srcId="{15E04163-FE02-B140-B91E-1671B6000D3D}" destId="{B362B38A-3F76-BC48-9333-2DAC2ED9115B}" srcOrd="8" destOrd="0" presId="urn:microsoft.com/office/officeart/2005/8/layout/default"/>
    <dgm:cxn modelId="{C410801F-B468-1246-B522-099EE95BAF33}" type="presParOf" srcId="{15E04163-FE02-B140-B91E-1671B6000D3D}" destId="{A2B975EC-0BAC-B640-8228-A002EB652B15}" srcOrd="9" destOrd="0" presId="urn:microsoft.com/office/officeart/2005/8/layout/default"/>
    <dgm:cxn modelId="{9A9BDA12-7512-7F44-89B2-BEED6F360987}" type="presParOf" srcId="{15E04163-FE02-B140-B91E-1671B6000D3D}" destId="{3AC4CA3A-EE2A-9E46-84DD-0C1AE669750D}" srcOrd="10" destOrd="0" presId="urn:microsoft.com/office/officeart/2005/8/layout/default"/>
    <dgm:cxn modelId="{29928D80-E157-7D41-A4C3-FA9579D8DA19}" type="presParOf" srcId="{15E04163-FE02-B140-B91E-1671B6000D3D}" destId="{973484AF-19B3-2349-9D92-E2448923ADBB}" srcOrd="11" destOrd="0" presId="urn:microsoft.com/office/officeart/2005/8/layout/default"/>
    <dgm:cxn modelId="{1FFC2B51-75F1-A54E-A7A3-1A2319A8F3F5}" type="presParOf" srcId="{15E04163-FE02-B140-B91E-1671B6000D3D}" destId="{BDF838B0-8677-9E4E-BCF5-F7BEAE358E0A}" srcOrd="12" destOrd="0" presId="urn:microsoft.com/office/officeart/2005/8/layout/default"/>
    <dgm:cxn modelId="{1B8C5F48-4F82-5B48-9E15-E3A4BD81FAE5}" type="presParOf" srcId="{15E04163-FE02-B140-B91E-1671B6000D3D}" destId="{A5245379-E228-F04E-966D-A82D739A5D32}" srcOrd="13" destOrd="0" presId="urn:microsoft.com/office/officeart/2005/8/layout/default"/>
    <dgm:cxn modelId="{C1D65EC6-6973-7346-B569-7F992BE7A010}" type="presParOf" srcId="{15E04163-FE02-B140-B91E-1671B6000D3D}" destId="{F03A39FF-1CA3-6A4C-A606-4B38D97E9A0D}" srcOrd="14" destOrd="0" presId="urn:microsoft.com/office/officeart/2005/8/layout/default"/>
    <dgm:cxn modelId="{B8BE319D-74DE-154F-B6BE-3730E17B0DF9}" type="presParOf" srcId="{15E04163-FE02-B140-B91E-1671B6000D3D}" destId="{F0206C9F-F684-AB48-857F-D24EF75DC401}" srcOrd="15" destOrd="0" presId="urn:microsoft.com/office/officeart/2005/8/layout/default"/>
    <dgm:cxn modelId="{0CC97FD3-4D90-3441-9BEE-63F5F8F05A03}" type="presParOf" srcId="{15E04163-FE02-B140-B91E-1671B6000D3D}" destId="{00DDB2E8-D8C6-0B4A-A803-3C8B624220AD}" srcOrd="16" destOrd="0" presId="urn:microsoft.com/office/officeart/2005/8/layout/default"/>
    <dgm:cxn modelId="{EFC37F4D-6DB6-CF49-B3D9-423C76B76AE2}" type="presParOf" srcId="{15E04163-FE02-B140-B91E-1671B6000D3D}" destId="{7CD24091-BF23-0146-B065-BF1524C9578A}" srcOrd="17" destOrd="0" presId="urn:microsoft.com/office/officeart/2005/8/layout/default"/>
    <dgm:cxn modelId="{5530DF81-93F9-C249-BC08-097801253EA3}" type="presParOf" srcId="{15E04163-FE02-B140-B91E-1671B6000D3D}" destId="{927AA31A-DC19-0747-A955-DE6E6D80D7B3}" srcOrd="18" destOrd="0" presId="urn:microsoft.com/office/officeart/2005/8/layout/default"/>
    <dgm:cxn modelId="{265C3890-F22F-B342-9D17-17E94DF0EB20}" type="presParOf" srcId="{15E04163-FE02-B140-B91E-1671B6000D3D}" destId="{8AE138F7-57D7-7349-A7C9-592A02BF0EFE}" srcOrd="19" destOrd="0" presId="urn:microsoft.com/office/officeart/2005/8/layout/default"/>
    <dgm:cxn modelId="{4C08FD4E-F450-7949-9ECD-69642626C530}" type="presParOf" srcId="{15E04163-FE02-B140-B91E-1671B6000D3D}" destId="{69084946-3C41-4E41-8DF6-4FFE18AA1B65}" srcOrd="20" destOrd="0" presId="urn:microsoft.com/office/officeart/2005/8/layout/default"/>
    <dgm:cxn modelId="{F05E39A7-6DBA-FD49-BC2F-E2C39A9FFAC7}" type="presParOf" srcId="{15E04163-FE02-B140-B91E-1671B6000D3D}" destId="{C4C739B6-BF70-BD4E-8728-08C779397C78}" srcOrd="21" destOrd="0" presId="urn:microsoft.com/office/officeart/2005/8/layout/default"/>
    <dgm:cxn modelId="{9C953972-7BEE-9A45-B39B-09F712E14A79}" type="presParOf" srcId="{15E04163-FE02-B140-B91E-1671B6000D3D}" destId="{FF44A0B5-E3D7-F347-BCCA-1881FD9AC401}" srcOrd="22" destOrd="0" presId="urn:microsoft.com/office/officeart/2005/8/layout/default"/>
    <dgm:cxn modelId="{DB8FAE2F-455C-A749-B6D1-58AC47F57CBF}" type="presParOf" srcId="{15E04163-FE02-B140-B91E-1671B6000D3D}" destId="{9BAE5944-CE4D-5E44-B583-568786E43BFB}" srcOrd="23" destOrd="0" presId="urn:microsoft.com/office/officeart/2005/8/layout/default"/>
    <dgm:cxn modelId="{7EEBDFC0-3236-4D4C-A785-B25E7ED587C4}" type="presParOf" srcId="{15E04163-FE02-B140-B91E-1671B6000D3D}" destId="{BB04B121-2C1A-5C41-AA1B-D01EFC191BC3}" srcOrd="24" destOrd="0" presId="urn:microsoft.com/office/officeart/2005/8/layout/default"/>
    <dgm:cxn modelId="{396DE9F2-C2F9-254E-A74B-181B965F372B}" type="presParOf" srcId="{15E04163-FE02-B140-B91E-1671B6000D3D}" destId="{DFA7959C-D742-1A49-A786-C18D102816F3}" srcOrd="25" destOrd="0" presId="urn:microsoft.com/office/officeart/2005/8/layout/default"/>
    <dgm:cxn modelId="{15C2B0DA-0D7F-AC4B-851D-89F2130FF03E}" type="presParOf" srcId="{15E04163-FE02-B140-B91E-1671B6000D3D}" destId="{81CDE3C7-4E67-A341-8667-439618A1BD67}" srcOrd="26" destOrd="0" presId="urn:microsoft.com/office/officeart/2005/8/layout/default"/>
    <dgm:cxn modelId="{7116F2EE-8CB5-D942-AF39-8282026A6132}" type="presParOf" srcId="{15E04163-FE02-B140-B91E-1671B6000D3D}" destId="{4D9119E3-C0C1-FB4F-9E3A-BC9F1366206F}" srcOrd="27" destOrd="0" presId="urn:microsoft.com/office/officeart/2005/8/layout/default"/>
    <dgm:cxn modelId="{89A12820-C769-8642-8392-D3E565F6919F}" type="presParOf" srcId="{15E04163-FE02-B140-B91E-1671B6000D3D}" destId="{FEBF7D96-BDAF-1A4E-BE1F-11065E8D5182}" srcOrd="28" destOrd="0" presId="urn:microsoft.com/office/officeart/2005/8/layout/default"/>
    <dgm:cxn modelId="{A1918E14-0A69-4A41-83BD-9B9D02D52C3B}" type="presParOf" srcId="{15E04163-FE02-B140-B91E-1671B6000D3D}" destId="{0C78F6ED-CFDA-5A4B-BA69-79A2C4DE3873}" srcOrd="29" destOrd="0" presId="urn:microsoft.com/office/officeart/2005/8/layout/default"/>
    <dgm:cxn modelId="{0F6B843C-B658-8D43-A2A7-16039966E323}" type="presParOf" srcId="{15E04163-FE02-B140-B91E-1671B6000D3D}" destId="{3384F5B8-BFE3-CF43-A912-06C57F9EB695}" srcOrd="30" destOrd="0" presId="urn:microsoft.com/office/officeart/2005/8/layout/default"/>
    <dgm:cxn modelId="{26D59D94-CA99-1F4D-92EE-7DBB8B9D8447}" type="presParOf" srcId="{15E04163-FE02-B140-B91E-1671B6000D3D}" destId="{16528464-D282-E94A-A058-734BB6299854}" srcOrd="31" destOrd="0" presId="urn:microsoft.com/office/officeart/2005/8/layout/default"/>
    <dgm:cxn modelId="{A1FC5048-886E-4249-9774-FE0CD385EF75}" type="presParOf" srcId="{15E04163-FE02-B140-B91E-1671B6000D3D}" destId="{27DD54C0-2DFC-9446-8853-3EF4907075B9}" srcOrd="32" destOrd="0" presId="urn:microsoft.com/office/officeart/2005/8/layout/default"/>
    <dgm:cxn modelId="{ACD7A2E5-0E56-BB44-B78D-3D0E1460D080}" type="presParOf" srcId="{15E04163-FE02-B140-B91E-1671B6000D3D}" destId="{FBBFC749-AE26-AA47-8F18-C6D48F19142C}" srcOrd="33" destOrd="0" presId="urn:microsoft.com/office/officeart/2005/8/layout/default"/>
    <dgm:cxn modelId="{55695252-6F89-B042-9FA0-BEB7BD420EC2}" type="presParOf" srcId="{15E04163-FE02-B140-B91E-1671B6000D3D}" destId="{FC1DE6F6-2DDC-FD49-A087-61505CAE3906}" srcOrd="34" destOrd="0" presId="urn:microsoft.com/office/officeart/2005/8/layout/default"/>
    <dgm:cxn modelId="{7C0CD0C3-0C48-A548-8CF9-4145B547E4EA}" type="presParOf" srcId="{15E04163-FE02-B140-B91E-1671B6000D3D}" destId="{A94EF4AE-89F3-C04E-A658-12F112341663}" srcOrd="35" destOrd="0" presId="urn:microsoft.com/office/officeart/2005/8/layout/default"/>
    <dgm:cxn modelId="{2E2FAC39-23A7-E24A-8C3D-FEFA049E52C2}" type="presParOf" srcId="{15E04163-FE02-B140-B91E-1671B6000D3D}" destId="{C0A76673-386B-8841-A9E5-67B344974500}" srcOrd="36" destOrd="0" presId="urn:microsoft.com/office/officeart/2005/8/layout/default"/>
    <dgm:cxn modelId="{E59DE51E-A1DB-0746-BA72-D9EFF3486C9E}" type="presParOf" srcId="{15E04163-FE02-B140-B91E-1671B6000D3D}" destId="{42C4A596-53A3-2E4E-9F08-37DA087FFEDC}" srcOrd="37" destOrd="0" presId="urn:microsoft.com/office/officeart/2005/8/layout/default"/>
    <dgm:cxn modelId="{2AD58D30-3B99-534B-8FED-17C0F7953B0E}" type="presParOf" srcId="{15E04163-FE02-B140-B91E-1671B6000D3D}" destId="{BCF3D652-FA23-F847-B307-494A6FDB033C}" srcOrd="38" destOrd="0" presId="urn:microsoft.com/office/officeart/2005/8/layout/default"/>
    <dgm:cxn modelId="{551690E4-C138-D04C-8183-8EE615CFBEB9}" type="presParOf" srcId="{15E04163-FE02-B140-B91E-1671B6000D3D}" destId="{AAEA531B-572F-594C-9823-CC637EFACBCA}" srcOrd="39" destOrd="0" presId="urn:microsoft.com/office/officeart/2005/8/layout/default"/>
    <dgm:cxn modelId="{0C71BC14-1805-8D43-A352-8A0A868B0F74}" type="presParOf" srcId="{15E04163-FE02-B140-B91E-1671B6000D3D}" destId="{809165B1-F5A9-7E44-8B62-0665CB2CE150}" srcOrd="40" destOrd="0" presId="urn:microsoft.com/office/officeart/2005/8/layout/default"/>
    <dgm:cxn modelId="{089673D3-C194-A34B-90B4-C1E932E52A79}" type="presParOf" srcId="{15E04163-FE02-B140-B91E-1671B6000D3D}" destId="{BF112B21-5B05-8842-8C04-663E25CEFDBF}" srcOrd="41" destOrd="0" presId="urn:microsoft.com/office/officeart/2005/8/layout/default"/>
    <dgm:cxn modelId="{F00034CE-8365-9045-B82E-C3FDAE245754}" type="presParOf" srcId="{15E04163-FE02-B140-B91E-1671B6000D3D}" destId="{52970E5E-2FC6-FA42-8AFC-CAAFF4C461CB}" srcOrd="42" destOrd="0" presId="urn:microsoft.com/office/officeart/2005/8/layout/default"/>
    <dgm:cxn modelId="{376E7345-E169-1048-93FE-03CE6C7A782B}" type="presParOf" srcId="{15E04163-FE02-B140-B91E-1671B6000D3D}" destId="{B3BA63DF-10E4-684D-9B88-9AF9932FFF58}" srcOrd="43" destOrd="0" presId="urn:microsoft.com/office/officeart/2005/8/layout/default"/>
    <dgm:cxn modelId="{FDDAA72E-C03B-2941-85D5-0A4545BA8A13}" type="presParOf" srcId="{15E04163-FE02-B140-B91E-1671B6000D3D}" destId="{0B4267BA-EE44-3445-B03D-62F484305393}" srcOrd="44" destOrd="0" presId="urn:microsoft.com/office/officeart/2005/8/layout/default"/>
    <dgm:cxn modelId="{71456F8A-70FB-274C-A936-3EABA86CEE6E}" type="presParOf" srcId="{15E04163-FE02-B140-B91E-1671B6000D3D}" destId="{74D1CC84-8138-8447-850D-4F77CABAEB47}" srcOrd="45" destOrd="0" presId="urn:microsoft.com/office/officeart/2005/8/layout/default"/>
    <dgm:cxn modelId="{10331901-F39C-234F-BC68-9B5347F71E4B}" type="presParOf" srcId="{15E04163-FE02-B140-B91E-1671B6000D3D}" destId="{E1707C7D-CFD5-394E-9302-0545511483C1}" srcOrd="4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DB37D4-AC88-40BE-AADE-EA2F793BD33A}"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D0102B4A-A290-45A4-A23A-96A9D9AE6DED}">
      <dgm:prSet/>
      <dgm:spPr/>
      <dgm:t>
        <a:bodyPr/>
        <a:lstStyle/>
        <a:p>
          <a:pPr algn="just"/>
          <a:r>
            <a:rPr lang="en-US" b="0" dirty="0">
              <a:latin typeface="Garamond" panose="02020404030301010803" pitchFamily="18" charset="0"/>
            </a:rPr>
            <a:t>This bill requires all higher education institutions to update their annual sexual violence and sexual harassment training for students. </a:t>
          </a:r>
        </a:p>
      </dgm:t>
    </dgm:pt>
    <dgm:pt modelId="{EFA5B70F-0E4F-4FF9-AF72-11FD326183DC}" type="parTrans" cxnId="{C36DC85C-F54E-4D81-A7F6-BB39F1B15907}">
      <dgm:prSet/>
      <dgm:spPr/>
      <dgm:t>
        <a:bodyPr/>
        <a:lstStyle/>
        <a:p>
          <a:endParaRPr lang="en-US"/>
        </a:p>
      </dgm:t>
    </dgm:pt>
    <dgm:pt modelId="{AD8FF4D4-1601-4B8A-AB89-F5381B13B8B8}" type="sibTrans" cxnId="{C36DC85C-F54E-4D81-A7F6-BB39F1B15907}">
      <dgm:prSet/>
      <dgm:spPr/>
      <dgm:t>
        <a:bodyPr/>
        <a:lstStyle/>
        <a:p>
          <a:endParaRPr lang="en-US"/>
        </a:p>
      </dgm:t>
    </dgm:pt>
    <dgm:pt modelId="{D681B6CF-632C-405E-89A2-6952E9FB5998}">
      <dgm:prSet/>
      <dgm:spPr/>
      <dgm:t>
        <a:bodyPr/>
        <a:lstStyle/>
        <a:p>
          <a:pPr algn="just"/>
          <a:r>
            <a:rPr lang="en-US" b="0" dirty="0">
              <a:latin typeface="Garamond" panose="02020404030301010803" pitchFamily="18" charset="0"/>
            </a:rPr>
            <a:t>To include additional topics, including how to recognize if someone is at risk of drug-facilitated sexual assault.</a:t>
          </a:r>
        </a:p>
      </dgm:t>
    </dgm:pt>
    <dgm:pt modelId="{0C26DB99-0D83-45DE-B096-C51E4B74469F}" type="parTrans" cxnId="{4463F28A-6D28-443B-BD37-F62C725A7B72}">
      <dgm:prSet/>
      <dgm:spPr/>
      <dgm:t>
        <a:bodyPr/>
        <a:lstStyle/>
        <a:p>
          <a:endParaRPr lang="en-US"/>
        </a:p>
      </dgm:t>
    </dgm:pt>
    <dgm:pt modelId="{C7943201-D542-4341-AAA7-5AB16FF77AFB}" type="sibTrans" cxnId="{4463F28A-6D28-443B-BD37-F62C725A7B72}">
      <dgm:prSet/>
      <dgm:spPr/>
      <dgm:t>
        <a:bodyPr/>
        <a:lstStyle/>
        <a:p>
          <a:endParaRPr lang="en-US"/>
        </a:p>
      </dgm:t>
    </dgm:pt>
    <dgm:pt modelId="{8C2D2F25-53C2-4228-8068-46D22942AAA1}">
      <dgm:prSet/>
      <dgm:spPr/>
      <dgm:t>
        <a:bodyPr/>
        <a:lstStyle/>
        <a:p>
          <a:r>
            <a:rPr lang="en-US" b="1" dirty="0">
              <a:solidFill>
                <a:srgbClr val="0070C0"/>
              </a:solidFill>
              <a:latin typeface="Garamond" panose="02020404030301010803" pitchFamily="18" charset="0"/>
            </a:rPr>
            <a:t>Signed into law</a:t>
          </a:r>
        </a:p>
      </dgm:t>
    </dgm:pt>
    <dgm:pt modelId="{B3351ED7-475C-4D4D-8BE8-279E6F401956}" type="parTrans" cxnId="{757B8818-5099-4A46-9350-C1E342CC861C}">
      <dgm:prSet/>
      <dgm:spPr/>
      <dgm:t>
        <a:bodyPr/>
        <a:lstStyle/>
        <a:p>
          <a:endParaRPr lang="en-US"/>
        </a:p>
      </dgm:t>
    </dgm:pt>
    <dgm:pt modelId="{3F01F0F1-75F1-4A89-805C-9E44946EC768}" type="sibTrans" cxnId="{757B8818-5099-4A46-9350-C1E342CC861C}">
      <dgm:prSet/>
      <dgm:spPr/>
      <dgm:t>
        <a:bodyPr/>
        <a:lstStyle/>
        <a:p>
          <a:endParaRPr lang="en-US"/>
        </a:p>
      </dgm:t>
    </dgm:pt>
    <dgm:pt modelId="{0879917B-3E0C-984C-9354-48748AB4EF20}" type="pres">
      <dgm:prSet presAssocID="{94DB37D4-AC88-40BE-AADE-EA2F793BD33A}" presName="vert0" presStyleCnt="0">
        <dgm:presLayoutVars>
          <dgm:dir/>
          <dgm:animOne val="branch"/>
          <dgm:animLvl val="lvl"/>
        </dgm:presLayoutVars>
      </dgm:prSet>
      <dgm:spPr/>
    </dgm:pt>
    <dgm:pt modelId="{B4E32E9F-4A17-BE43-AB82-63F10820E09D}" type="pres">
      <dgm:prSet presAssocID="{D0102B4A-A290-45A4-A23A-96A9D9AE6DED}" presName="thickLine" presStyleLbl="alignNode1" presStyleIdx="0" presStyleCnt="3"/>
      <dgm:spPr/>
    </dgm:pt>
    <dgm:pt modelId="{DD00DD80-7F9E-B442-B171-C234C347942E}" type="pres">
      <dgm:prSet presAssocID="{D0102B4A-A290-45A4-A23A-96A9D9AE6DED}" presName="horz1" presStyleCnt="0"/>
      <dgm:spPr/>
    </dgm:pt>
    <dgm:pt modelId="{0E840FE6-868A-1B40-A4B1-5DA7299DE06E}" type="pres">
      <dgm:prSet presAssocID="{D0102B4A-A290-45A4-A23A-96A9D9AE6DED}" presName="tx1" presStyleLbl="revTx" presStyleIdx="0" presStyleCnt="3"/>
      <dgm:spPr/>
    </dgm:pt>
    <dgm:pt modelId="{C63FA5A6-3296-0849-A214-F89BC67D6135}" type="pres">
      <dgm:prSet presAssocID="{D0102B4A-A290-45A4-A23A-96A9D9AE6DED}" presName="vert1" presStyleCnt="0"/>
      <dgm:spPr/>
    </dgm:pt>
    <dgm:pt modelId="{7EB88179-8D4A-994D-A179-4D70CD87A2B6}" type="pres">
      <dgm:prSet presAssocID="{D681B6CF-632C-405E-89A2-6952E9FB5998}" presName="thickLine" presStyleLbl="alignNode1" presStyleIdx="1" presStyleCnt="3"/>
      <dgm:spPr/>
    </dgm:pt>
    <dgm:pt modelId="{7C2AD07A-BDC6-B74B-9A33-F10BC49C2B37}" type="pres">
      <dgm:prSet presAssocID="{D681B6CF-632C-405E-89A2-6952E9FB5998}" presName="horz1" presStyleCnt="0"/>
      <dgm:spPr/>
    </dgm:pt>
    <dgm:pt modelId="{5C590CAC-2874-7441-AE3E-E37FA31EA364}" type="pres">
      <dgm:prSet presAssocID="{D681B6CF-632C-405E-89A2-6952E9FB5998}" presName="tx1" presStyleLbl="revTx" presStyleIdx="1" presStyleCnt="3"/>
      <dgm:spPr/>
    </dgm:pt>
    <dgm:pt modelId="{F58E5176-6AF3-C84C-B2F9-F56980D930A8}" type="pres">
      <dgm:prSet presAssocID="{D681B6CF-632C-405E-89A2-6952E9FB5998}" presName="vert1" presStyleCnt="0"/>
      <dgm:spPr/>
    </dgm:pt>
    <dgm:pt modelId="{BCF1C469-5798-9C43-BFDF-5624FF8E104E}" type="pres">
      <dgm:prSet presAssocID="{8C2D2F25-53C2-4228-8068-46D22942AAA1}" presName="thickLine" presStyleLbl="alignNode1" presStyleIdx="2" presStyleCnt="3"/>
      <dgm:spPr/>
    </dgm:pt>
    <dgm:pt modelId="{5E74B3B1-962C-EF47-A664-09CEAC3DED6D}" type="pres">
      <dgm:prSet presAssocID="{8C2D2F25-53C2-4228-8068-46D22942AAA1}" presName="horz1" presStyleCnt="0"/>
      <dgm:spPr/>
    </dgm:pt>
    <dgm:pt modelId="{279A64B5-4F87-2D43-B349-844005CC138C}" type="pres">
      <dgm:prSet presAssocID="{8C2D2F25-53C2-4228-8068-46D22942AAA1}" presName="tx1" presStyleLbl="revTx" presStyleIdx="2" presStyleCnt="3"/>
      <dgm:spPr/>
    </dgm:pt>
    <dgm:pt modelId="{3613AAA9-7E4E-7E45-935F-BAF697A1A42B}" type="pres">
      <dgm:prSet presAssocID="{8C2D2F25-53C2-4228-8068-46D22942AAA1}" presName="vert1" presStyleCnt="0"/>
      <dgm:spPr/>
    </dgm:pt>
  </dgm:ptLst>
  <dgm:cxnLst>
    <dgm:cxn modelId="{757B8818-5099-4A46-9350-C1E342CC861C}" srcId="{94DB37D4-AC88-40BE-AADE-EA2F793BD33A}" destId="{8C2D2F25-53C2-4228-8068-46D22942AAA1}" srcOrd="2" destOrd="0" parTransId="{B3351ED7-475C-4D4D-8BE8-279E6F401956}" sibTransId="{3F01F0F1-75F1-4A89-805C-9E44946EC768}"/>
    <dgm:cxn modelId="{C36DC85C-F54E-4D81-A7F6-BB39F1B15907}" srcId="{94DB37D4-AC88-40BE-AADE-EA2F793BD33A}" destId="{D0102B4A-A290-45A4-A23A-96A9D9AE6DED}" srcOrd="0" destOrd="0" parTransId="{EFA5B70F-0E4F-4FF9-AF72-11FD326183DC}" sibTransId="{AD8FF4D4-1601-4B8A-AB89-F5381B13B8B8}"/>
    <dgm:cxn modelId="{29EBFF54-0FC6-6644-98E2-5A48CBACCBE7}" type="presOf" srcId="{94DB37D4-AC88-40BE-AADE-EA2F793BD33A}" destId="{0879917B-3E0C-984C-9354-48748AB4EF20}" srcOrd="0" destOrd="0" presId="urn:microsoft.com/office/officeart/2008/layout/LinedList"/>
    <dgm:cxn modelId="{3D3E7E78-E3BD-0D48-BBE7-2593A484A436}" type="presOf" srcId="{D0102B4A-A290-45A4-A23A-96A9D9AE6DED}" destId="{0E840FE6-868A-1B40-A4B1-5DA7299DE06E}" srcOrd="0" destOrd="0" presId="urn:microsoft.com/office/officeart/2008/layout/LinedList"/>
    <dgm:cxn modelId="{3B7E0E83-5417-E24C-9A27-5EA5B7A0D782}" type="presOf" srcId="{8C2D2F25-53C2-4228-8068-46D22942AAA1}" destId="{279A64B5-4F87-2D43-B349-844005CC138C}" srcOrd="0" destOrd="0" presId="urn:microsoft.com/office/officeart/2008/layout/LinedList"/>
    <dgm:cxn modelId="{4463F28A-6D28-443B-BD37-F62C725A7B72}" srcId="{94DB37D4-AC88-40BE-AADE-EA2F793BD33A}" destId="{D681B6CF-632C-405E-89A2-6952E9FB5998}" srcOrd="1" destOrd="0" parTransId="{0C26DB99-0D83-45DE-B096-C51E4B74469F}" sibTransId="{C7943201-D542-4341-AAA7-5AB16FF77AFB}"/>
    <dgm:cxn modelId="{47ED38AE-B5ED-DE40-8D32-486FFD25D344}" type="presOf" srcId="{D681B6CF-632C-405E-89A2-6952E9FB5998}" destId="{5C590CAC-2874-7441-AE3E-E37FA31EA364}" srcOrd="0" destOrd="0" presId="urn:microsoft.com/office/officeart/2008/layout/LinedList"/>
    <dgm:cxn modelId="{030EDD1D-EC2F-184E-B26A-FE6501B32BAE}" type="presParOf" srcId="{0879917B-3E0C-984C-9354-48748AB4EF20}" destId="{B4E32E9F-4A17-BE43-AB82-63F10820E09D}" srcOrd="0" destOrd="0" presId="urn:microsoft.com/office/officeart/2008/layout/LinedList"/>
    <dgm:cxn modelId="{76587D56-50F9-C249-A659-2859BB19944E}" type="presParOf" srcId="{0879917B-3E0C-984C-9354-48748AB4EF20}" destId="{DD00DD80-7F9E-B442-B171-C234C347942E}" srcOrd="1" destOrd="0" presId="urn:microsoft.com/office/officeart/2008/layout/LinedList"/>
    <dgm:cxn modelId="{2C295E93-DE34-EA45-AF98-4E4B5F92D7A7}" type="presParOf" srcId="{DD00DD80-7F9E-B442-B171-C234C347942E}" destId="{0E840FE6-868A-1B40-A4B1-5DA7299DE06E}" srcOrd="0" destOrd="0" presId="urn:microsoft.com/office/officeart/2008/layout/LinedList"/>
    <dgm:cxn modelId="{07B8C1E4-39FA-4D44-BEF7-1741ED349DDF}" type="presParOf" srcId="{DD00DD80-7F9E-B442-B171-C234C347942E}" destId="{C63FA5A6-3296-0849-A214-F89BC67D6135}" srcOrd="1" destOrd="0" presId="urn:microsoft.com/office/officeart/2008/layout/LinedList"/>
    <dgm:cxn modelId="{CF36CAEB-D6A8-5F4B-81AF-4B570501DFE7}" type="presParOf" srcId="{0879917B-3E0C-984C-9354-48748AB4EF20}" destId="{7EB88179-8D4A-994D-A179-4D70CD87A2B6}" srcOrd="2" destOrd="0" presId="urn:microsoft.com/office/officeart/2008/layout/LinedList"/>
    <dgm:cxn modelId="{7A5E0476-A332-E840-9212-861A2058D972}" type="presParOf" srcId="{0879917B-3E0C-984C-9354-48748AB4EF20}" destId="{7C2AD07A-BDC6-B74B-9A33-F10BC49C2B37}" srcOrd="3" destOrd="0" presId="urn:microsoft.com/office/officeart/2008/layout/LinedList"/>
    <dgm:cxn modelId="{07FD6549-8B33-2742-9860-DA615CC4A7A8}" type="presParOf" srcId="{7C2AD07A-BDC6-B74B-9A33-F10BC49C2B37}" destId="{5C590CAC-2874-7441-AE3E-E37FA31EA364}" srcOrd="0" destOrd="0" presId="urn:microsoft.com/office/officeart/2008/layout/LinedList"/>
    <dgm:cxn modelId="{246E1DB3-4896-E04A-8E5A-8280E12F8984}" type="presParOf" srcId="{7C2AD07A-BDC6-B74B-9A33-F10BC49C2B37}" destId="{F58E5176-6AF3-C84C-B2F9-F56980D930A8}" srcOrd="1" destOrd="0" presId="urn:microsoft.com/office/officeart/2008/layout/LinedList"/>
    <dgm:cxn modelId="{1EEACBAA-317B-9E42-ACEE-60D036CC7871}" type="presParOf" srcId="{0879917B-3E0C-984C-9354-48748AB4EF20}" destId="{BCF1C469-5798-9C43-BFDF-5624FF8E104E}" srcOrd="4" destOrd="0" presId="urn:microsoft.com/office/officeart/2008/layout/LinedList"/>
    <dgm:cxn modelId="{77BF3B61-0735-AC43-AA82-817B61DE0859}" type="presParOf" srcId="{0879917B-3E0C-984C-9354-48748AB4EF20}" destId="{5E74B3B1-962C-EF47-A664-09CEAC3DED6D}" srcOrd="5" destOrd="0" presId="urn:microsoft.com/office/officeart/2008/layout/LinedList"/>
    <dgm:cxn modelId="{142A0030-D36F-4C40-8F60-3BB21913BB6B}" type="presParOf" srcId="{5E74B3B1-962C-EF47-A664-09CEAC3DED6D}" destId="{279A64B5-4F87-2D43-B349-844005CC138C}" srcOrd="0" destOrd="0" presId="urn:microsoft.com/office/officeart/2008/layout/LinedList"/>
    <dgm:cxn modelId="{813DE8E4-C5DD-7142-AF68-4C05DC17F049}" type="presParOf" srcId="{5E74B3B1-962C-EF47-A664-09CEAC3DED6D}" destId="{3613AAA9-7E4E-7E45-935F-BAF697A1A42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45A49F8-187F-6941-84C6-7C9A238962FE}" type="doc">
      <dgm:prSet loTypeId="urn:microsoft.com/office/officeart/2005/8/layout/vList3" loCatId="list" qsTypeId="urn:microsoft.com/office/officeart/2005/8/quickstyle/simple1" qsCatId="simple" csTypeId="urn:microsoft.com/office/officeart/2005/8/colors/accent1_1" csCatId="accent1" phldr="1"/>
      <dgm:spPr/>
      <dgm:t>
        <a:bodyPr/>
        <a:lstStyle/>
        <a:p>
          <a:endParaRPr lang="en-US"/>
        </a:p>
      </dgm:t>
    </dgm:pt>
    <dgm:pt modelId="{3F533A0F-AE6B-D54E-95A2-3A10F1588520}">
      <dgm:prSet custT="1"/>
      <dgm:spPr>
        <a:noFill/>
        <a:ln>
          <a:solidFill>
            <a:schemeClr val="accent6">
              <a:lumMod val="75000"/>
            </a:schemeClr>
          </a:solidFill>
        </a:ln>
      </dgm:spPr>
      <dgm:t>
        <a:bodyPr/>
        <a:lstStyle/>
        <a:p>
          <a:r>
            <a:rPr lang="en-US" sz="2400" b="1" dirty="0">
              <a:latin typeface="Garamond" panose="02020404030301010803" pitchFamily="18" charset="0"/>
            </a:rPr>
            <a:t>House Resolution (H.R.) 1</a:t>
          </a:r>
          <a:r>
            <a:rPr lang="en-US" sz="2400" b="1" i="0" dirty="0">
              <a:latin typeface="Garamond" panose="02020404030301010803" pitchFamily="18" charset="0"/>
            </a:rPr>
            <a:t> – </a:t>
          </a:r>
          <a:r>
            <a:rPr lang="en-US" sz="2400" b="1" dirty="0">
              <a:latin typeface="Garamond" panose="02020404030301010803" pitchFamily="18" charset="0"/>
            </a:rPr>
            <a:t>Standing Rules, including reducing the bill introduction limit from 50 to 35 for the 2-year Session</a:t>
          </a:r>
          <a:r>
            <a:rPr lang="en-US" sz="2400" dirty="0"/>
            <a:t>. </a:t>
          </a:r>
        </a:p>
      </dgm:t>
    </dgm:pt>
    <dgm:pt modelId="{1D53C29C-8BF5-004F-9B89-CC4CD263B24F}" type="parTrans" cxnId="{F93E4334-BB8F-504B-AFF7-833BB1B3EA6F}">
      <dgm:prSet/>
      <dgm:spPr/>
      <dgm:t>
        <a:bodyPr/>
        <a:lstStyle/>
        <a:p>
          <a:endParaRPr lang="en-US"/>
        </a:p>
      </dgm:t>
    </dgm:pt>
    <dgm:pt modelId="{80F46403-5C16-3E42-809A-BB27C1195AE7}" type="sibTrans" cxnId="{F93E4334-BB8F-504B-AFF7-833BB1B3EA6F}">
      <dgm:prSet/>
      <dgm:spPr/>
      <dgm:t>
        <a:bodyPr/>
        <a:lstStyle/>
        <a:p>
          <a:endParaRPr lang="en-US"/>
        </a:p>
      </dgm:t>
    </dgm:pt>
    <dgm:pt modelId="{92292731-1666-E94A-8795-AF8701C8B160}">
      <dgm:prSet custT="1"/>
      <dgm:spPr>
        <a:noFill/>
        <a:ln>
          <a:solidFill>
            <a:srgbClr val="C00000"/>
          </a:solidFill>
        </a:ln>
      </dgm:spPr>
      <dgm:t>
        <a:bodyPr/>
        <a:lstStyle/>
        <a:p>
          <a:r>
            <a:rPr lang="en-US" sz="2400" b="1" i="0" dirty="0">
              <a:latin typeface="Garamond" panose="02020404030301010803" pitchFamily="18" charset="0"/>
            </a:rPr>
            <a:t>Senate Resolution (S.R.) 4 – Standing Rules, including reducing the bill introduction limit from 40 to 35 bills for the 2-year Session. </a:t>
          </a:r>
          <a:endParaRPr lang="en-US" sz="2400" b="1" dirty="0">
            <a:latin typeface="Garamond" panose="02020404030301010803" pitchFamily="18" charset="0"/>
          </a:endParaRPr>
        </a:p>
      </dgm:t>
    </dgm:pt>
    <dgm:pt modelId="{F17504A0-4DF9-2649-B9A3-19CF01B12EDB}" type="parTrans" cxnId="{01B1D802-AC01-F54F-9644-D10BC9378F23}">
      <dgm:prSet/>
      <dgm:spPr/>
      <dgm:t>
        <a:bodyPr/>
        <a:lstStyle/>
        <a:p>
          <a:endParaRPr lang="en-US"/>
        </a:p>
      </dgm:t>
    </dgm:pt>
    <dgm:pt modelId="{83BBA1F0-00EB-EB40-9AAD-2092B6659066}" type="sibTrans" cxnId="{01B1D802-AC01-F54F-9644-D10BC9378F23}">
      <dgm:prSet/>
      <dgm:spPr/>
      <dgm:t>
        <a:bodyPr/>
        <a:lstStyle/>
        <a:p>
          <a:endParaRPr lang="en-US"/>
        </a:p>
      </dgm:t>
    </dgm:pt>
    <dgm:pt modelId="{23AF3DA6-52BB-D646-8942-958524C7E850}" type="pres">
      <dgm:prSet presAssocID="{C45A49F8-187F-6941-84C6-7C9A238962FE}" presName="linearFlow" presStyleCnt="0">
        <dgm:presLayoutVars>
          <dgm:dir/>
          <dgm:resizeHandles val="exact"/>
        </dgm:presLayoutVars>
      </dgm:prSet>
      <dgm:spPr/>
    </dgm:pt>
    <dgm:pt modelId="{AF8F5234-9A18-9F46-822C-A598DC263CBB}" type="pres">
      <dgm:prSet presAssocID="{3F533A0F-AE6B-D54E-95A2-3A10F1588520}" presName="composite" presStyleCnt="0"/>
      <dgm:spPr/>
    </dgm:pt>
    <dgm:pt modelId="{10FE94F5-B7B1-D645-B9BA-FF1224190F85}" type="pres">
      <dgm:prSet presAssocID="{3F533A0F-AE6B-D54E-95A2-3A10F1588520}" presName="imgShp" presStyleLbl="fgImgPlac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solidFill>
            <a:schemeClr val="accent6">
              <a:lumMod val="75000"/>
            </a:schemeClr>
          </a:solidFill>
        </a:ln>
      </dgm:spPr>
    </dgm:pt>
    <dgm:pt modelId="{C4EB3272-40EC-D841-A9FF-8F53EB25FF29}" type="pres">
      <dgm:prSet presAssocID="{3F533A0F-AE6B-D54E-95A2-3A10F1588520}" presName="txShp" presStyleLbl="node1" presStyleIdx="0" presStyleCnt="2">
        <dgm:presLayoutVars>
          <dgm:bulletEnabled val="1"/>
        </dgm:presLayoutVars>
      </dgm:prSet>
      <dgm:spPr/>
    </dgm:pt>
    <dgm:pt modelId="{642E59FC-EB69-D44E-B117-E2B4E2A29068}" type="pres">
      <dgm:prSet presAssocID="{80F46403-5C16-3E42-809A-BB27C1195AE7}" presName="spacing" presStyleCnt="0"/>
      <dgm:spPr/>
    </dgm:pt>
    <dgm:pt modelId="{F197E472-C683-4546-B7E3-DB5AE6D68B4C}" type="pres">
      <dgm:prSet presAssocID="{92292731-1666-E94A-8795-AF8701C8B160}" presName="composite" presStyleCnt="0"/>
      <dgm:spPr/>
    </dgm:pt>
    <dgm:pt modelId="{7932CCD8-FCE2-BB40-84D4-BB61D48BD376}" type="pres">
      <dgm:prSet presAssocID="{92292731-1666-E94A-8795-AF8701C8B160}" presName="imgShp" presStyleLbl="fgImgPlace1" presStyleIdx="1" presStyleCnt="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a:solidFill>
            <a:srgbClr val="C00000"/>
          </a:solidFill>
        </a:ln>
      </dgm:spPr>
    </dgm:pt>
    <dgm:pt modelId="{016C89EE-8DCA-A74B-A041-E9E5DBD9E89B}" type="pres">
      <dgm:prSet presAssocID="{92292731-1666-E94A-8795-AF8701C8B160}" presName="txShp" presStyleLbl="node1" presStyleIdx="1" presStyleCnt="2">
        <dgm:presLayoutVars>
          <dgm:bulletEnabled val="1"/>
        </dgm:presLayoutVars>
      </dgm:prSet>
      <dgm:spPr/>
    </dgm:pt>
  </dgm:ptLst>
  <dgm:cxnLst>
    <dgm:cxn modelId="{01B1D802-AC01-F54F-9644-D10BC9378F23}" srcId="{C45A49F8-187F-6941-84C6-7C9A238962FE}" destId="{92292731-1666-E94A-8795-AF8701C8B160}" srcOrd="1" destOrd="0" parTransId="{F17504A0-4DF9-2649-B9A3-19CF01B12EDB}" sibTransId="{83BBA1F0-00EB-EB40-9AAD-2092B6659066}"/>
    <dgm:cxn modelId="{B1765C24-1456-8A40-BAC5-8A7863685F01}" type="presOf" srcId="{92292731-1666-E94A-8795-AF8701C8B160}" destId="{016C89EE-8DCA-A74B-A041-E9E5DBD9E89B}" srcOrd="0" destOrd="0" presId="urn:microsoft.com/office/officeart/2005/8/layout/vList3"/>
    <dgm:cxn modelId="{F93E4334-BB8F-504B-AFF7-833BB1B3EA6F}" srcId="{C45A49F8-187F-6941-84C6-7C9A238962FE}" destId="{3F533A0F-AE6B-D54E-95A2-3A10F1588520}" srcOrd="0" destOrd="0" parTransId="{1D53C29C-8BF5-004F-9B89-CC4CD263B24F}" sibTransId="{80F46403-5C16-3E42-809A-BB27C1195AE7}"/>
    <dgm:cxn modelId="{CC59618B-6AF0-1C4C-B842-BCD77AB959B0}" type="presOf" srcId="{C45A49F8-187F-6941-84C6-7C9A238962FE}" destId="{23AF3DA6-52BB-D646-8942-958524C7E850}" srcOrd="0" destOrd="0" presId="urn:microsoft.com/office/officeart/2005/8/layout/vList3"/>
    <dgm:cxn modelId="{5AA52D8D-1723-BE4C-B5BB-EA2164D05FE9}" type="presOf" srcId="{3F533A0F-AE6B-D54E-95A2-3A10F1588520}" destId="{C4EB3272-40EC-D841-A9FF-8F53EB25FF29}" srcOrd="0" destOrd="0" presId="urn:microsoft.com/office/officeart/2005/8/layout/vList3"/>
    <dgm:cxn modelId="{81121306-D604-624C-BA32-B9DADE65A127}" type="presParOf" srcId="{23AF3DA6-52BB-D646-8942-958524C7E850}" destId="{AF8F5234-9A18-9F46-822C-A598DC263CBB}" srcOrd="0" destOrd="0" presId="urn:microsoft.com/office/officeart/2005/8/layout/vList3"/>
    <dgm:cxn modelId="{36A61F58-BF75-E148-8796-F8FADF6A5B03}" type="presParOf" srcId="{AF8F5234-9A18-9F46-822C-A598DC263CBB}" destId="{10FE94F5-B7B1-D645-B9BA-FF1224190F85}" srcOrd="0" destOrd="0" presId="urn:microsoft.com/office/officeart/2005/8/layout/vList3"/>
    <dgm:cxn modelId="{310C4643-481A-7446-90FD-916AC5F17C57}" type="presParOf" srcId="{AF8F5234-9A18-9F46-822C-A598DC263CBB}" destId="{C4EB3272-40EC-D841-A9FF-8F53EB25FF29}" srcOrd="1" destOrd="0" presId="urn:microsoft.com/office/officeart/2005/8/layout/vList3"/>
    <dgm:cxn modelId="{63AC3C79-B72F-6146-82DC-7E8401AFCBA3}" type="presParOf" srcId="{23AF3DA6-52BB-D646-8942-958524C7E850}" destId="{642E59FC-EB69-D44E-B117-E2B4E2A29068}" srcOrd="1" destOrd="0" presId="urn:microsoft.com/office/officeart/2005/8/layout/vList3"/>
    <dgm:cxn modelId="{EE059A59-FDB3-4148-A926-6E630103F859}" type="presParOf" srcId="{23AF3DA6-52BB-D646-8942-958524C7E850}" destId="{F197E472-C683-4546-B7E3-DB5AE6D68B4C}" srcOrd="2" destOrd="0" presId="urn:microsoft.com/office/officeart/2005/8/layout/vList3"/>
    <dgm:cxn modelId="{B3BE40F8-98AF-FE4F-9119-99F80F8817F5}" type="presParOf" srcId="{F197E472-C683-4546-B7E3-DB5AE6D68B4C}" destId="{7932CCD8-FCE2-BB40-84D4-BB61D48BD376}" srcOrd="0" destOrd="0" presId="urn:microsoft.com/office/officeart/2005/8/layout/vList3"/>
    <dgm:cxn modelId="{8FA0CE33-20FB-104E-8197-55514562A8CC}" type="presParOf" srcId="{F197E472-C683-4546-B7E3-DB5AE6D68B4C}" destId="{016C89EE-8DCA-A74B-A041-E9E5DBD9E89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F4CA2D1-042A-8E42-A1A4-91E6D4C64ED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8B7D9B4-10FA-6148-AE79-F4E381AD8C2B}">
      <dgm:prSet custT="1"/>
      <dgm:spPr/>
      <dgm:t>
        <a:bodyPr/>
        <a:lstStyle/>
        <a:p>
          <a:r>
            <a:rPr lang="en-US" sz="1700" b="1" dirty="0">
              <a:solidFill>
                <a:srgbClr val="0E1F43"/>
              </a:solidFill>
              <a:latin typeface="Garamond" panose="02020404030301010803" pitchFamily="18" charset="0"/>
            </a:rPr>
            <a:t>*AB 1818 (Jackson) Homeless Students: Parking</a:t>
          </a:r>
        </a:p>
      </dgm:t>
    </dgm:pt>
    <dgm:pt modelId="{81519080-71A5-3149-96DE-6EE3A74ADDD6}" type="parTrans" cxnId="{31EA0320-4FBE-FA46-90D7-572821EDEAE1}">
      <dgm:prSet/>
      <dgm:spPr/>
      <dgm:t>
        <a:bodyPr/>
        <a:lstStyle/>
        <a:p>
          <a:endParaRPr lang="en-US"/>
        </a:p>
      </dgm:t>
    </dgm:pt>
    <dgm:pt modelId="{4C04877A-AFC2-604B-BF20-23856420E9F2}" type="sibTrans" cxnId="{31EA0320-4FBE-FA46-90D7-572821EDEAE1}">
      <dgm:prSet/>
      <dgm:spPr/>
      <dgm:t>
        <a:bodyPr/>
        <a:lstStyle/>
        <a:p>
          <a:endParaRPr lang="en-US"/>
        </a:p>
      </dgm:t>
    </dgm:pt>
    <dgm:pt modelId="{32EEE9EC-98BD-F642-97FD-100345FA33ED}">
      <dgm:prSet custT="1"/>
      <dgm:spPr/>
      <dgm:t>
        <a:bodyPr/>
        <a:lstStyle/>
        <a:p>
          <a:r>
            <a:rPr lang="en-US" sz="1800" dirty="0">
              <a:latin typeface="Garamond" panose="02020404030301010803" pitchFamily="18" charset="0"/>
            </a:rPr>
            <a:t>Requires 20 CCC and 5 CSU campuses to develop a safe parking lot pilot program, allowing overnight parking by a homeless student if the student uses their vehicle as housing.  </a:t>
          </a:r>
          <a:r>
            <a:rPr lang="en-US" sz="1800" b="1" dirty="0">
              <a:solidFill>
                <a:srgbClr val="C00000"/>
              </a:solidFill>
              <a:latin typeface="Garamond" panose="02020404030301010803" pitchFamily="18" charset="0"/>
            </a:rPr>
            <a:t>*AB 90 (Jackson) </a:t>
          </a:r>
          <a:r>
            <a:rPr lang="en-US" sz="1800" b="1" i="0" dirty="0">
              <a:solidFill>
                <a:srgbClr val="C00000"/>
              </a:solidFill>
              <a:latin typeface="Garamond" panose="02020404030301010803" pitchFamily="18" charset="0"/>
            </a:rPr>
            <a:t>overnight student parking Introduced on January 6, 2025.</a:t>
          </a:r>
          <a:endParaRPr lang="en-US" sz="1800" b="1" dirty="0">
            <a:solidFill>
              <a:srgbClr val="C00000"/>
            </a:solidFill>
            <a:latin typeface="Garamond" panose="02020404030301010803" pitchFamily="18" charset="0"/>
          </a:endParaRPr>
        </a:p>
      </dgm:t>
    </dgm:pt>
    <dgm:pt modelId="{A489FC41-A13E-3046-9E57-FB624FFE4A03}" type="parTrans" cxnId="{93FDA006-1597-2D4D-8F47-D5BF2BCB5658}">
      <dgm:prSet/>
      <dgm:spPr/>
      <dgm:t>
        <a:bodyPr/>
        <a:lstStyle/>
        <a:p>
          <a:endParaRPr lang="en-US"/>
        </a:p>
      </dgm:t>
    </dgm:pt>
    <dgm:pt modelId="{ECE4AED2-C86F-A64B-A4DE-0BA453488304}" type="sibTrans" cxnId="{93FDA006-1597-2D4D-8F47-D5BF2BCB5658}">
      <dgm:prSet/>
      <dgm:spPr/>
      <dgm:t>
        <a:bodyPr/>
        <a:lstStyle/>
        <a:p>
          <a:endParaRPr lang="en-US"/>
        </a:p>
      </dgm:t>
    </dgm:pt>
    <dgm:pt modelId="{8400C776-FE4D-BF48-8249-93C8962404B3}">
      <dgm:prSet/>
      <dgm:spPr/>
      <dgm:t>
        <a:bodyPr/>
        <a:lstStyle/>
        <a:p>
          <a:r>
            <a:rPr lang="en-US" b="1" dirty="0">
              <a:solidFill>
                <a:srgbClr val="0E1F43"/>
              </a:solidFill>
              <a:latin typeface="Garamond" panose="02020404030301010803" pitchFamily="18" charset="0"/>
            </a:rPr>
            <a:t>AB 1160 (Pacheco) Student Debt Collection</a:t>
          </a:r>
        </a:p>
      </dgm:t>
    </dgm:pt>
    <dgm:pt modelId="{3CBB85E5-BA63-E24F-AE86-3C4881A626C6}" type="parTrans" cxnId="{B1E61662-2F2C-8341-9D78-16B5633A3059}">
      <dgm:prSet/>
      <dgm:spPr/>
      <dgm:t>
        <a:bodyPr/>
        <a:lstStyle/>
        <a:p>
          <a:endParaRPr lang="en-US"/>
        </a:p>
      </dgm:t>
    </dgm:pt>
    <dgm:pt modelId="{322DF430-2272-A44C-BB8D-83B7403FAEDB}" type="sibTrans" cxnId="{B1E61662-2F2C-8341-9D78-16B5633A3059}">
      <dgm:prSet/>
      <dgm:spPr/>
      <dgm:t>
        <a:bodyPr/>
        <a:lstStyle/>
        <a:p>
          <a:endParaRPr lang="en-US"/>
        </a:p>
      </dgm:t>
    </dgm:pt>
    <dgm:pt modelId="{341B1566-1356-7F45-98FF-E1FF0F8B8D50}">
      <dgm:prSet custT="1"/>
      <dgm:spPr/>
      <dgm:t>
        <a:bodyPr/>
        <a:lstStyle/>
        <a:p>
          <a:r>
            <a:rPr lang="en-US" sz="1800" dirty="0">
              <a:latin typeface="Garamond" panose="02020404030301010803" pitchFamily="18" charset="0"/>
            </a:rPr>
            <a:t>Requires all higher education institutions to grant a one-time exemption from an enrollment or registration hold on a current or former student on the grounds that the student owes an institutional debt. This bill would also limit lost funds from being recouped through the Chancellor’s Office Tax Offset Program (COTOP).</a:t>
          </a:r>
        </a:p>
      </dgm:t>
    </dgm:pt>
    <dgm:pt modelId="{7A59F781-5836-0C42-815E-F422033C6B39}" type="parTrans" cxnId="{AB2A10E8-4924-BE41-A2B4-CF82F6EBD648}">
      <dgm:prSet/>
      <dgm:spPr/>
      <dgm:t>
        <a:bodyPr/>
        <a:lstStyle/>
        <a:p>
          <a:endParaRPr lang="en-US"/>
        </a:p>
      </dgm:t>
    </dgm:pt>
    <dgm:pt modelId="{2FEA7C6C-4790-6B4D-845C-9266C3F52AC2}" type="sibTrans" cxnId="{AB2A10E8-4924-BE41-A2B4-CF82F6EBD648}">
      <dgm:prSet/>
      <dgm:spPr/>
      <dgm:t>
        <a:bodyPr/>
        <a:lstStyle/>
        <a:p>
          <a:endParaRPr lang="en-US"/>
        </a:p>
      </dgm:t>
    </dgm:pt>
    <dgm:pt modelId="{CBC1B757-CC32-B94B-AA72-D3E423FBE8E3}">
      <dgm:prSet/>
      <dgm:spPr/>
      <dgm:t>
        <a:bodyPr/>
        <a:lstStyle/>
        <a:p>
          <a:r>
            <a:rPr lang="en-US" b="1" dirty="0">
              <a:solidFill>
                <a:srgbClr val="0E1F43"/>
              </a:solidFill>
              <a:latin typeface="Garamond" panose="02020404030301010803" pitchFamily="18" charset="0"/>
            </a:rPr>
            <a:t>SB 1388 (Archuleta) Education Finance: Reserves</a:t>
          </a:r>
        </a:p>
      </dgm:t>
    </dgm:pt>
    <dgm:pt modelId="{1D30F84D-AC1B-4844-8B6C-7E23A6A5CDFB}" type="parTrans" cxnId="{92621889-27EF-B740-8C83-9BF25452432F}">
      <dgm:prSet/>
      <dgm:spPr/>
      <dgm:t>
        <a:bodyPr/>
        <a:lstStyle/>
        <a:p>
          <a:endParaRPr lang="en-US"/>
        </a:p>
      </dgm:t>
    </dgm:pt>
    <dgm:pt modelId="{ECA79122-2D6F-7345-A35E-7990E468C9BD}" type="sibTrans" cxnId="{92621889-27EF-B740-8C83-9BF25452432F}">
      <dgm:prSet/>
      <dgm:spPr/>
      <dgm:t>
        <a:bodyPr/>
        <a:lstStyle/>
        <a:p>
          <a:endParaRPr lang="en-US"/>
        </a:p>
      </dgm:t>
    </dgm:pt>
    <dgm:pt modelId="{5B9E6058-43AE-7040-BBC2-DBA658F16447}">
      <dgm:prSet custT="1"/>
      <dgm:spPr/>
      <dgm:t>
        <a:bodyPr/>
        <a:lstStyle/>
        <a:p>
          <a:r>
            <a:rPr lang="en-US" sz="1800" dirty="0">
              <a:latin typeface="Garamond" panose="02020404030301010803" pitchFamily="18" charset="0"/>
            </a:rPr>
            <a:t>Caps community college district reserves at an annual rate of 16.7%, unless a district participates in the part-time faculty health insurance program, the part-time faculty office hours program, and at least 75% of all credit instruction hours are taught by full-time faculty.</a:t>
          </a:r>
        </a:p>
      </dgm:t>
    </dgm:pt>
    <dgm:pt modelId="{8D71E9C4-15A3-CC4A-9E2A-D8482D0C3159}" type="parTrans" cxnId="{474FDA9F-C6D3-2344-8FFC-780FADF2726D}">
      <dgm:prSet/>
      <dgm:spPr/>
      <dgm:t>
        <a:bodyPr/>
        <a:lstStyle/>
        <a:p>
          <a:endParaRPr lang="en-US"/>
        </a:p>
      </dgm:t>
    </dgm:pt>
    <dgm:pt modelId="{62EF790D-7696-CC42-9508-31CF9D6E3D03}" type="sibTrans" cxnId="{474FDA9F-C6D3-2344-8FFC-780FADF2726D}">
      <dgm:prSet/>
      <dgm:spPr/>
      <dgm:t>
        <a:bodyPr/>
        <a:lstStyle/>
        <a:p>
          <a:endParaRPr lang="en-US"/>
        </a:p>
      </dgm:t>
    </dgm:pt>
    <dgm:pt modelId="{B2F562D0-15D4-2E40-8448-CBD708D358BC}">
      <dgm:prSet/>
      <dgm:spPr/>
      <dgm:t>
        <a:bodyPr/>
        <a:lstStyle/>
        <a:p>
          <a:r>
            <a:rPr lang="en-US" b="1" dirty="0">
              <a:solidFill>
                <a:srgbClr val="0E1F43"/>
              </a:solidFill>
              <a:latin typeface="Garamond" panose="02020404030301010803" pitchFamily="18" charset="0"/>
            </a:rPr>
            <a:t>AB 2277 (Wallis) Part-time instructional hours</a:t>
          </a:r>
        </a:p>
      </dgm:t>
    </dgm:pt>
    <dgm:pt modelId="{40ED7789-66AB-7C43-8A68-2F64D95369C5}" type="parTrans" cxnId="{220DE84A-EF41-ED4B-8B76-3B18B6762C21}">
      <dgm:prSet/>
      <dgm:spPr/>
      <dgm:t>
        <a:bodyPr/>
        <a:lstStyle/>
        <a:p>
          <a:endParaRPr lang="en-US"/>
        </a:p>
      </dgm:t>
    </dgm:pt>
    <dgm:pt modelId="{2167765A-71C1-264E-9A7B-7FA775DE9082}" type="sibTrans" cxnId="{220DE84A-EF41-ED4B-8B76-3B18B6762C21}">
      <dgm:prSet/>
      <dgm:spPr/>
      <dgm:t>
        <a:bodyPr/>
        <a:lstStyle/>
        <a:p>
          <a:endParaRPr lang="en-US"/>
        </a:p>
      </dgm:t>
    </dgm:pt>
    <dgm:pt modelId="{33CA3915-CCF8-9449-83CD-E4B0BE1EFE0E}">
      <dgm:prSet custT="1"/>
      <dgm:spPr/>
      <dgm:t>
        <a:bodyPr/>
        <a:lstStyle/>
        <a:p>
          <a:r>
            <a:rPr lang="en-US" sz="1800" dirty="0">
              <a:latin typeface="Garamond" panose="02020404030301010803" pitchFamily="18" charset="0"/>
            </a:rPr>
            <a:t>Increases the maximum amount of instructional hours that a part-time California Community College (CCC) faculty member may teach at any one community college district.</a:t>
          </a:r>
        </a:p>
      </dgm:t>
    </dgm:pt>
    <dgm:pt modelId="{27E150D5-B7F5-D340-9A62-D6D3844BE213}" type="parTrans" cxnId="{3EEEEAB5-99B9-8745-811A-6C18626DF892}">
      <dgm:prSet/>
      <dgm:spPr/>
      <dgm:t>
        <a:bodyPr/>
        <a:lstStyle/>
        <a:p>
          <a:endParaRPr lang="en-US"/>
        </a:p>
      </dgm:t>
    </dgm:pt>
    <dgm:pt modelId="{13AB0985-E81A-3E41-A288-957D147DB5F5}" type="sibTrans" cxnId="{3EEEEAB5-99B9-8745-811A-6C18626DF892}">
      <dgm:prSet/>
      <dgm:spPr/>
      <dgm:t>
        <a:bodyPr/>
        <a:lstStyle/>
        <a:p>
          <a:endParaRPr lang="en-US"/>
        </a:p>
      </dgm:t>
    </dgm:pt>
    <dgm:pt modelId="{3C4C06C8-322C-5244-97F4-EC100D6059E1}" type="pres">
      <dgm:prSet presAssocID="{3F4CA2D1-042A-8E42-A1A4-91E6D4C64EDC}" presName="vert0" presStyleCnt="0">
        <dgm:presLayoutVars>
          <dgm:dir/>
          <dgm:animOne val="branch"/>
          <dgm:animLvl val="lvl"/>
        </dgm:presLayoutVars>
      </dgm:prSet>
      <dgm:spPr/>
    </dgm:pt>
    <dgm:pt modelId="{1785447C-C510-D747-BD9B-95AAC6AFB50C}" type="pres">
      <dgm:prSet presAssocID="{28B7D9B4-10FA-6148-AE79-F4E381AD8C2B}" presName="thickLine" presStyleLbl="alignNode1" presStyleIdx="0" presStyleCnt="4"/>
      <dgm:spPr/>
    </dgm:pt>
    <dgm:pt modelId="{6A6E2F73-4823-D64C-B195-2E1451CAC6D5}" type="pres">
      <dgm:prSet presAssocID="{28B7D9B4-10FA-6148-AE79-F4E381AD8C2B}" presName="horz1" presStyleCnt="0"/>
      <dgm:spPr/>
    </dgm:pt>
    <dgm:pt modelId="{9203B573-2858-414B-89ED-09C78AE55C87}" type="pres">
      <dgm:prSet presAssocID="{28B7D9B4-10FA-6148-AE79-F4E381AD8C2B}" presName="tx1" presStyleLbl="revTx" presStyleIdx="0" presStyleCnt="8"/>
      <dgm:spPr/>
    </dgm:pt>
    <dgm:pt modelId="{1D2AC6BE-C92D-1744-AEA8-96972D44D403}" type="pres">
      <dgm:prSet presAssocID="{28B7D9B4-10FA-6148-AE79-F4E381AD8C2B}" presName="vert1" presStyleCnt="0"/>
      <dgm:spPr/>
    </dgm:pt>
    <dgm:pt modelId="{95DAB373-BFA2-074B-8BB9-B9B44543FC2B}" type="pres">
      <dgm:prSet presAssocID="{32EEE9EC-98BD-F642-97FD-100345FA33ED}" presName="vertSpace2a" presStyleCnt="0"/>
      <dgm:spPr/>
    </dgm:pt>
    <dgm:pt modelId="{AF75D9AD-EBCC-0C4C-83BF-8DFA4A293F30}" type="pres">
      <dgm:prSet presAssocID="{32EEE9EC-98BD-F642-97FD-100345FA33ED}" presName="horz2" presStyleCnt="0"/>
      <dgm:spPr/>
    </dgm:pt>
    <dgm:pt modelId="{0B8523F7-A236-D646-9875-62C480AE593A}" type="pres">
      <dgm:prSet presAssocID="{32EEE9EC-98BD-F642-97FD-100345FA33ED}" presName="horzSpace2" presStyleCnt="0"/>
      <dgm:spPr/>
    </dgm:pt>
    <dgm:pt modelId="{02CA2485-9020-CF41-A94B-C68CD284CD49}" type="pres">
      <dgm:prSet presAssocID="{32EEE9EC-98BD-F642-97FD-100345FA33ED}" presName="tx2" presStyleLbl="revTx" presStyleIdx="1" presStyleCnt="8"/>
      <dgm:spPr/>
    </dgm:pt>
    <dgm:pt modelId="{9368D257-F3A0-6140-AEE2-0ADC3A393820}" type="pres">
      <dgm:prSet presAssocID="{32EEE9EC-98BD-F642-97FD-100345FA33ED}" presName="vert2" presStyleCnt="0"/>
      <dgm:spPr/>
    </dgm:pt>
    <dgm:pt modelId="{44682010-6908-5440-AADC-482B216C2E75}" type="pres">
      <dgm:prSet presAssocID="{32EEE9EC-98BD-F642-97FD-100345FA33ED}" presName="thinLine2b" presStyleLbl="callout" presStyleIdx="0" presStyleCnt="4"/>
      <dgm:spPr/>
    </dgm:pt>
    <dgm:pt modelId="{62DE99D0-B18A-F44B-9234-389FC61E6166}" type="pres">
      <dgm:prSet presAssocID="{32EEE9EC-98BD-F642-97FD-100345FA33ED}" presName="vertSpace2b" presStyleCnt="0"/>
      <dgm:spPr/>
    </dgm:pt>
    <dgm:pt modelId="{6B051F4C-1329-694A-8ED8-955E3DBB2F12}" type="pres">
      <dgm:prSet presAssocID="{8400C776-FE4D-BF48-8249-93C8962404B3}" presName="thickLine" presStyleLbl="alignNode1" presStyleIdx="1" presStyleCnt="4"/>
      <dgm:spPr/>
    </dgm:pt>
    <dgm:pt modelId="{FF7B29ED-BE77-9F4A-9FA4-C7D9FCD863AB}" type="pres">
      <dgm:prSet presAssocID="{8400C776-FE4D-BF48-8249-93C8962404B3}" presName="horz1" presStyleCnt="0"/>
      <dgm:spPr/>
    </dgm:pt>
    <dgm:pt modelId="{78709370-FD60-3746-963C-B9720C89F506}" type="pres">
      <dgm:prSet presAssocID="{8400C776-FE4D-BF48-8249-93C8962404B3}" presName="tx1" presStyleLbl="revTx" presStyleIdx="2" presStyleCnt="8"/>
      <dgm:spPr/>
    </dgm:pt>
    <dgm:pt modelId="{31E7BCA5-F5EC-B449-B813-A8E929B26045}" type="pres">
      <dgm:prSet presAssocID="{8400C776-FE4D-BF48-8249-93C8962404B3}" presName="vert1" presStyleCnt="0"/>
      <dgm:spPr/>
    </dgm:pt>
    <dgm:pt modelId="{88543B7A-9E01-8540-933C-561108ABD944}" type="pres">
      <dgm:prSet presAssocID="{341B1566-1356-7F45-98FF-E1FF0F8B8D50}" presName="vertSpace2a" presStyleCnt="0"/>
      <dgm:spPr/>
    </dgm:pt>
    <dgm:pt modelId="{F057E310-FBCB-314A-9A10-339F8C301435}" type="pres">
      <dgm:prSet presAssocID="{341B1566-1356-7F45-98FF-E1FF0F8B8D50}" presName="horz2" presStyleCnt="0"/>
      <dgm:spPr/>
    </dgm:pt>
    <dgm:pt modelId="{B4C3FE1E-8DE3-0044-A5EC-A3026C753EB7}" type="pres">
      <dgm:prSet presAssocID="{341B1566-1356-7F45-98FF-E1FF0F8B8D50}" presName="horzSpace2" presStyleCnt="0"/>
      <dgm:spPr/>
    </dgm:pt>
    <dgm:pt modelId="{4C2DCCF8-801F-344E-9353-54FE95F7D70D}" type="pres">
      <dgm:prSet presAssocID="{341B1566-1356-7F45-98FF-E1FF0F8B8D50}" presName="tx2" presStyleLbl="revTx" presStyleIdx="3" presStyleCnt="8" custLinFactNeighborX="-916" custLinFactNeighborY="-7094"/>
      <dgm:spPr/>
    </dgm:pt>
    <dgm:pt modelId="{DF5CE638-ED46-9840-8B3A-43C55FEDDDBF}" type="pres">
      <dgm:prSet presAssocID="{341B1566-1356-7F45-98FF-E1FF0F8B8D50}" presName="vert2" presStyleCnt="0"/>
      <dgm:spPr/>
    </dgm:pt>
    <dgm:pt modelId="{1E12C81A-34A2-FC43-AF83-8467BF1276D0}" type="pres">
      <dgm:prSet presAssocID="{341B1566-1356-7F45-98FF-E1FF0F8B8D50}" presName="thinLine2b" presStyleLbl="callout" presStyleIdx="1" presStyleCnt="4"/>
      <dgm:spPr/>
    </dgm:pt>
    <dgm:pt modelId="{2E33616D-F0DE-2642-89B5-4366E53DDC39}" type="pres">
      <dgm:prSet presAssocID="{341B1566-1356-7F45-98FF-E1FF0F8B8D50}" presName="vertSpace2b" presStyleCnt="0"/>
      <dgm:spPr/>
    </dgm:pt>
    <dgm:pt modelId="{364CD99E-3C8E-2448-9E47-DF9F556EEC04}" type="pres">
      <dgm:prSet presAssocID="{CBC1B757-CC32-B94B-AA72-D3E423FBE8E3}" presName="thickLine" presStyleLbl="alignNode1" presStyleIdx="2" presStyleCnt="4"/>
      <dgm:spPr/>
    </dgm:pt>
    <dgm:pt modelId="{30E24A32-4CCA-8A45-A84D-185800B97C3F}" type="pres">
      <dgm:prSet presAssocID="{CBC1B757-CC32-B94B-AA72-D3E423FBE8E3}" presName="horz1" presStyleCnt="0"/>
      <dgm:spPr/>
    </dgm:pt>
    <dgm:pt modelId="{8706D4E9-846A-FE49-A4C8-8562F0D25456}" type="pres">
      <dgm:prSet presAssocID="{CBC1B757-CC32-B94B-AA72-D3E423FBE8E3}" presName="tx1" presStyleLbl="revTx" presStyleIdx="4" presStyleCnt="8"/>
      <dgm:spPr/>
    </dgm:pt>
    <dgm:pt modelId="{CA5B426F-6DD4-E042-A611-BB61BD5D0C38}" type="pres">
      <dgm:prSet presAssocID="{CBC1B757-CC32-B94B-AA72-D3E423FBE8E3}" presName="vert1" presStyleCnt="0"/>
      <dgm:spPr/>
    </dgm:pt>
    <dgm:pt modelId="{491576FC-0499-CE46-8515-DDF971CDE6A8}" type="pres">
      <dgm:prSet presAssocID="{5B9E6058-43AE-7040-BBC2-DBA658F16447}" presName="vertSpace2a" presStyleCnt="0"/>
      <dgm:spPr/>
    </dgm:pt>
    <dgm:pt modelId="{7F23862C-4C55-9F45-9728-286F589799A7}" type="pres">
      <dgm:prSet presAssocID="{5B9E6058-43AE-7040-BBC2-DBA658F16447}" presName="horz2" presStyleCnt="0"/>
      <dgm:spPr/>
    </dgm:pt>
    <dgm:pt modelId="{59D649E0-032C-CA49-8988-597792E8F58F}" type="pres">
      <dgm:prSet presAssocID="{5B9E6058-43AE-7040-BBC2-DBA658F16447}" presName="horzSpace2" presStyleCnt="0"/>
      <dgm:spPr/>
    </dgm:pt>
    <dgm:pt modelId="{2B581659-EB5A-984A-ABE7-C1F95EE2EA43}" type="pres">
      <dgm:prSet presAssocID="{5B9E6058-43AE-7040-BBC2-DBA658F16447}" presName="tx2" presStyleLbl="revTx" presStyleIdx="5" presStyleCnt="8"/>
      <dgm:spPr/>
    </dgm:pt>
    <dgm:pt modelId="{62439156-18AA-B746-9DC7-8EFD36C48FA9}" type="pres">
      <dgm:prSet presAssocID="{5B9E6058-43AE-7040-BBC2-DBA658F16447}" presName="vert2" presStyleCnt="0"/>
      <dgm:spPr/>
    </dgm:pt>
    <dgm:pt modelId="{6F282B2D-045D-2A4E-82A9-C09935DFD32C}" type="pres">
      <dgm:prSet presAssocID="{5B9E6058-43AE-7040-BBC2-DBA658F16447}" presName="thinLine2b" presStyleLbl="callout" presStyleIdx="2" presStyleCnt="4"/>
      <dgm:spPr/>
    </dgm:pt>
    <dgm:pt modelId="{6C291974-B170-4047-A9F1-3B501C24DC7E}" type="pres">
      <dgm:prSet presAssocID="{5B9E6058-43AE-7040-BBC2-DBA658F16447}" presName="vertSpace2b" presStyleCnt="0"/>
      <dgm:spPr/>
    </dgm:pt>
    <dgm:pt modelId="{E691BC30-86F6-A44C-9328-FFF852D0B7EC}" type="pres">
      <dgm:prSet presAssocID="{B2F562D0-15D4-2E40-8448-CBD708D358BC}" presName="thickLine" presStyleLbl="alignNode1" presStyleIdx="3" presStyleCnt="4"/>
      <dgm:spPr/>
    </dgm:pt>
    <dgm:pt modelId="{02A39043-CC1C-4344-81D3-0907DF906D71}" type="pres">
      <dgm:prSet presAssocID="{B2F562D0-15D4-2E40-8448-CBD708D358BC}" presName="horz1" presStyleCnt="0"/>
      <dgm:spPr/>
    </dgm:pt>
    <dgm:pt modelId="{C9B869C3-FD7A-A343-A18E-A63B0EF04449}" type="pres">
      <dgm:prSet presAssocID="{B2F562D0-15D4-2E40-8448-CBD708D358BC}" presName="tx1" presStyleLbl="revTx" presStyleIdx="6" presStyleCnt="8"/>
      <dgm:spPr/>
    </dgm:pt>
    <dgm:pt modelId="{5D00CE34-413A-A74C-BFBA-190751F42D00}" type="pres">
      <dgm:prSet presAssocID="{B2F562D0-15D4-2E40-8448-CBD708D358BC}" presName="vert1" presStyleCnt="0"/>
      <dgm:spPr/>
    </dgm:pt>
    <dgm:pt modelId="{0740FE2B-A482-8040-B48B-157505A3B692}" type="pres">
      <dgm:prSet presAssocID="{33CA3915-CCF8-9449-83CD-E4B0BE1EFE0E}" presName="vertSpace2a" presStyleCnt="0"/>
      <dgm:spPr/>
    </dgm:pt>
    <dgm:pt modelId="{CC9593B9-A88B-124A-8EAD-D3D8D272DF72}" type="pres">
      <dgm:prSet presAssocID="{33CA3915-CCF8-9449-83CD-E4B0BE1EFE0E}" presName="horz2" presStyleCnt="0"/>
      <dgm:spPr/>
    </dgm:pt>
    <dgm:pt modelId="{6DD8FB1C-8549-C34D-918E-92A99EFAF2FE}" type="pres">
      <dgm:prSet presAssocID="{33CA3915-CCF8-9449-83CD-E4B0BE1EFE0E}" presName="horzSpace2" presStyleCnt="0"/>
      <dgm:spPr/>
    </dgm:pt>
    <dgm:pt modelId="{6665B161-5BA1-4A4B-9E40-0D6B84C87784}" type="pres">
      <dgm:prSet presAssocID="{33CA3915-CCF8-9449-83CD-E4B0BE1EFE0E}" presName="tx2" presStyleLbl="revTx" presStyleIdx="7" presStyleCnt="8"/>
      <dgm:spPr/>
    </dgm:pt>
    <dgm:pt modelId="{1479DD08-F5B9-2C4E-A90D-9E0BD89F455C}" type="pres">
      <dgm:prSet presAssocID="{33CA3915-CCF8-9449-83CD-E4B0BE1EFE0E}" presName="vert2" presStyleCnt="0"/>
      <dgm:spPr/>
    </dgm:pt>
    <dgm:pt modelId="{B949455F-4011-0947-97A7-F32DAE964701}" type="pres">
      <dgm:prSet presAssocID="{33CA3915-CCF8-9449-83CD-E4B0BE1EFE0E}" presName="thinLine2b" presStyleLbl="callout" presStyleIdx="3" presStyleCnt="4"/>
      <dgm:spPr/>
    </dgm:pt>
    <dgm:pt modelId="{0209D96A-1BE0-294A-89FB-739A77F333C4}" type="pres">
      <dgm:prSet presAssocID="{33CA3915-CCF8-9449-83CD-E4B0BE1EFE0E}" presName="vertSpace2b" presStyleCnt="0"/>
      <dgm:spPr/>
    </dgm:pt>
  </dgm:ptLst>
  <dgm:cxnLst>
    <dgm:cxn modelId="{93FDA006-1597-2D4D-8F47-D5BF2BCB5658}" srcId="{28B7D9B4-10FA-6148-AE79-F4E381AD8C2B}" destId="{32EEE9EC-98BD-F642-97FD-100345FA33ED}" srcOrd="0" destOrd="0" parTransId="{A489FC41-A13E-3046-9E57-FB624FFE4A03}" sibTransId="{ECE4AED2-C86F-A64B-A4DE-0BA453488304}"/>
    <dgm:cxn modelId="{6C303015-F814-9F4A-88A7-1FF813FB799E}" type="presOf" srcId="{341B1566-1356-7F45-98FF-E1FF0F8B8D50}" destId="{4C2DCCF8-801F-344E-9353-54FE95F7D70D}" srcOrd="0" destOrd="0" presId="urn:microsoft.com/office/officeart/2008/layout/LinedList"/>
    <dgm:cxn modelId="{31EA0320-4FBE-FA46-90D7-572821EDEAE1}" srcId="{3F4CA2D1-042A-8E42-A1A4-91E6D4C64EDC}" destId="{28B7D9B4-10FA-6148-AE79-F4E381AD8C2B}" srcOrd="0" destOrd="0" parTransId="{81519080-71A5-3149-96DE-6EE3A74ADDD6}" sibTransId="{4C04877A-AFC2-604B-BF20-23856420E9F2}"/>
    <dgm:cxn modelId="{B1E61662-2F2C-8341-9D78-16B5633A3059}" srcId="{3F4CA2D1-042A-8E42-A1A4-91E6D4C64EDC}" destId="{8400C776-FE4D-BF48-8249-93C8962404B3}" srcOrd="1" destOrd="0" parTransId="{3CBB85E5-BA63-E24F-AE86-3C4881A626C6}" sibTransId="{322DF430-2272-A44C-BB8D-83B7403FAEDB}"/>
    <dgm:cxn modelId="{B1F67846-E7A5-4448-96B8-5B227D638223}" type="presOf" srcId="{3F4CA2D1-042A-8E42-A1A4-91E6D4C64EDC}" destId="{3C4C06C8-322C-5244-97F4-EC100D6059E1}" srcOrd="0" destOrd="0" presId="urn:microsoft.com/office/officeart/2008/layout/LinedList"/>
    <dgm:cxn modelId="{220DE84A-EF41-ED4B-8B76-3B18B6762C21}" srcId="{3F4CA2D1-042A-8E42-A1A4-91E6D4C64EDC}" destId="{B2F562D0-15D4-2E40-8448-CBD708D358BC}" srcOrd="3" destOrd="0" parTransId="{40ED7789-66AB-7C43-8A68-2F64D95369C5}" sibTransId="{2167765A-71C1-264E-9A7B-7FA775DE9082}"/>
    <dgm:cxn modelId="{4E85874D-AB9F-D043-9C2E-D142CA3275B0}" type="presOf" srcId="{33CA3915-CCF8-9449-83CD-E4B0BE1EFE0E}" destId="{6665B161-5BA1-4A4B-9E40-0D6B84C87784}" srcOrd="0" destOrd="0" presId="urn:microsoft.com/office/officeart/2008/layout/LinedList"/>
    <dgm:cxn modelId="{155D9F71-B9B3-1742-ACB6-A53D49E1A7F7}" type="presOf" srcId="{32EEE9EC-98BD-F642-97FD-100345FA33ED}" destId="{02CA2485-9020-CF41-A94B-C68CD284CD49}" srcOrd="0" destOrd="0" presId="urn:microsoft.com/office/officeart/2008/layout/LinedList"/>
    <dgm:cxn modelId="{D2280B75-FAEE-7B4F-BB52-2A327192F50A}" type="presOf" srcId="{28B7D9B4-10FA-6148-AE79-F4E381AD8C2B}" destId="{9203B573-2858-414B-89ED-09C78AE55C87}" srcOrd="0" destOrd="0" presId="urn:microsoft.com/office/officeart/2008/layout/LinedList"/>
    <dgm:cxn modelId="{92621889-27EF-B740-8C83-9BF25452432F}" srcId="{3F4CA2D1-042A-8E42-A1A4-91E6D4C64EDC}" destId="{CBC1B757-CC32-B94B-AA72-D3E423FBE8E3}" srcOrd="2" destOrd="0" parTransId="{1D30F84D-AC1B-4844-8B6C-7E23A6A5CDFB}" sibTransId="{ECA79122-2D6F-7345-A35E-7990E468C9BD}"/>
    <dgm:cxn modelId="{E7214097-5BC9-1541-9248-E9FA2041CF13}" type="presOf" srcId="{5B9E6058-43AE-7040-BBC2-DBA658F16447}" destId="{2B581659-EB5A-984A-ABE7-C1F95EE2EA43}" srcOrd="0" destOrd="0" presId="urn:microsoft.com/office/officeart/2008/layout/LinedList"/>
    <dgm:cxn modelId="{474FDA9F-C6D3-2344-8FFC-780FADF2726D}" srcId="{CBC1B757-CC32-B94B-AA72-D3E423FBE8E3}" destId="{5B9E6058-43AE-7040-BBC2-DBA658F16447}" srcOrd="0" destOrd="0" parTransId="{8D71E9C4-15A3-CC4A-9E2A-D8482D0C3159}" sibTransId="{62EF790D-7696-CC42-9508-31CF9D6E3D03}"/>
    <dgm:cxn modelId="{3EEEEAB5-99B9-8745-811A-6C18626DF892}" srcId="{B2F562D0-15D4-2E40-8448-CBD708D358BC}" destId="{33CA3915-CCF8-9449-83CD-E4B0BE1EFE0E}" srcOrd="0" destOrd="0" parTransId="{27E150D5-B7F5-D340-9A62-D6D3844BE213}" sibTransId="{13AB0985-E81A-3E41-A288-957D147DB5F5}"/>
    <dgm:cxn modelId="{BC9DBEBD-94F4-D04D-AEBF-058459B5A846}" type="presOf" srcId="{B2F562D0-15D4-2E40-8448-CBD708D358BC}" destId="{C9B869C3-FD7A-A343-A18E-A63B0EF04449}" srcOrd="0" destOrd="0" presId="urn:microsoft.com/office/officeart/2008/layout/LinedList"/>
    <dgm:cxn modelId="{C6D8A8C0-9573-7B43-97CD-80886D421B6A}" type="presOf" srcId="{CBC1B757-CC32-B94B-AA72-D3E423FBE8E3}" destId="{8706D4E9-846A-FE49-A4C8-8562F0D25456}" srcOrd="0" destOrd="0" presId="urn:microsoft.com/office/officeart/2008/layout/LinedList"/>
    <dgm:cxn modelId="{CBA277CF-7578-1448-86C0-368FC442A6C3}" type="presOf" srcId="{8400C776-FE4D-BF48-8249-93C8962404B3}" destId="{78709370-FD60-3746-963C-B9720C89F506}" srcOrd="0" destOrd="0" presId="urn:microsoft.com/office/officeart/2008/layout/LinedList"/>
    <dgm:cxn modelId="{AB2A10E8-4924-BE41-A2B4-CF82F6EBD648}" srcId="{8400C776-FE4D-BF48-8249-93C8962404B3}" destId="{341B1566-1356-7F45-98FF-E1FF0F8B8D50}" srcOrd="0" destOrd="0" parTransId="{7A59F781-5836-0C42-815E-F422033C6B39}" sibTransId="{2FEA7C6C-4790-6B4D-845C-9266C3F52AC2}"/>
    <dgm:cxn modelId="{E5021E0E-E071-9045-94FB-8E04C0E4A8DA}" type="presParOf" srcId="{3C4C06C8-322C-5244-97F4-EC100D6059E1}" destId="{1785447C-C510-D747-BD9B-95AAC6AFB50C}" srcOrd="0" destOrd="0" presId="urn:microsoft.com/office/officeart/2008/layout/LinedList"/>
    <dgm:cxn modelId="{82F64023-50D5-1E47-92EB-940CF8A1ADF1}" type="presParOf" srcId="{3C4C06C8-322C-5244-97F4-EC100D6059E1}" destId="{6A6E2F73-4823-D64C-B195-2E1451CAC6D5}" srcOrd="1" destOrd="0" presId="urn:microsoft.com/office/officeart/2008/layout/LinedList"/>
    <dgm:cxn modelId="{D59DDA3E-6407-764F-B2AE-6980DA328ECB}" type="presParOf" srcId="{6A6E2F73-4823-D64C-B195-2E1451CAC6D5}" destId="{9203B573-2858-414B-89ED-09C78AE55C87}" srcOrd="0" destOrd="0" presId="urn:microsoft.com/office/officeart/2008/layout/LinedList"/>
    <dgm:cxn modelId="{AB14E3D2-1B5D-3946-ADBD-CBC9CB836AB3}" type="presParOf" srcId="{6A6E2F73-4823-D64C-B195-2E1451CAC6D5}" destId="{1D2AC6BE-C92D-1744-AEA8-96972D44D403}" srcOrd="1" destOrd="0" presId="urn:microsoft.com/office/officeart/2008/layout/LinedList"/>
    <dgm:cxn modelId="{7BE79ED5-F81B-CF4B-8CF1-8E80ABC5BADB}" type="presParOf" srcId="{1D2AC6BE-C92D-1744-AEA8-96972D44D403}" destId="{95DAB373-BFA2-074B-8BB9-B9B44543FC2B}" srcOrd="0" destOrd="0" presId="urn:microsoft.com/office/officeart/2008/layout/LinedList"/>
    <dgm:cxn modelId="{90AF5C65-04FA-484D-A2DD-31A5D3F36219}" type="presParOf" srcId="{1D2AC6BE-C92D-1744-AEA8-96972D44D403}" destId="{AF75D9AD-EBCC-0C4C-83BF-8DFA4A293F30}" srcOrd="1" destOrd="0" presId="urn:microsoft.com/office/officeart/2008/layout/LinedList"/>
    <dgm:cxn modelId="{0C3CB1CA-D757-804B-91D1-C421E3153D42}" type="presParOf" srcId="{AF75D9AD-EBCC-0C4C-83BF-8DFA4A293F30}" destId="{0B8523F7-A236-D646-9875-62C480AE593A}" srcOrd="0" destOrd="0" presId="urn:microsoft.com/office/officeart/2008/layout/LinedList"/>
    <dgm:cxn modelId="{ED0A5858-3EB7-7445-A958-A1A0699AAE19}" type="presParOf" srcId="{AF75D9AD-EBCC-0C4C-83BF-8DFA4A293F30}" destId="{02CA2485-9020-CF41-A94B-C68CD284CD49}" srcOrd="1" destOrd="0" presId="urn:microsoft.com/office/officeart/2008/layout/LinedList"/>
    <dgm:cxn modelId="{9649730C-7996-2341-9FF6-254FE05C55D7}" type="presParOf" srcId="{AF75D9AD-EBCC-0C4C-83BF-8DFA4A293F30}" destId="{9368D257-F3A0-6140-AEE2-0ADC3A393820}" srcOrd="2" destOrd="0" presId="urn:microsoft.com/office/officeart/2008/layout/LinedList"/>
    <dgm:cxn modelId="{C0A79E02-0D02-7B49-9F0D-DF3892250E3E}" type="presParOf" srcId="{1D2AC6BE-C92D-1744-AEA8-96972D44D403}" destId="{44682010-6908-5440-AADC-482B216C2E75}" srcOrd="2" destOrd="0" presId="urn:microsoft.com/office/officeart/2008/layout/LinedList"/>
    <dgm:cxn modelId="{922C5D34-6D59-AD45-8237-CBCC116D4674}" type="presParOf" srcId="{1D2AC6BE-C92D-1744-AEA8-96972D44D403}" destId="{62DE99D0-B18A-F44B-9234-389FC61E6166}" srcOrd="3" destOrd="0" presId="urn:microsoft.com/office/officeart/2008/layout/LinedList"/>
    <dgm:cxn modelId="{F9A058F0-C515-3444-94A1-5D4787C3DD0B}" type="presParOf" srcId="{3C4C06C8-322C-5244-97F4-EC100D6059E1}" destId="{6B051F4C-1329-694A-8ED8-955E3DBB2F12}" srcOrd="2" destOrd="0" presId="urn:microsoft.com/office/officeart/2008/layout/LinedList"/>
    <dgm:cxn modelId="{85B96667-440C-664C-8F10-F70E1A5116E4}" type="presParOf" srcId="{3C4C06C8-322C-5244-97F4-EC100D6059E1}" destId="{FF7B29ED-BE77-9F4A-9FA4-C7D9FCD863AB}" srcOrd="3" destOrd="0" presId="urn:microsoft.com/office/officeart/2008/layout/LinedList"/>
    <dgm:cxn modelId="{A3A50C46-60FD-F844-A690-8118307A491A}" type="presParOf" srcId="{FF7B29ED-BE77-9F4A-9FA4-C7D9FCD863AB}" destId="{78709370-FD60-3746-963C-B9720C89F506}" srcOrd="0" destOrd="0" presId="urn:microsoft.com/office/officeart/2008/layout/LinedList"/>
    <dgm:cxn modelId="{227DF078-D2C6-734C-930B-A3B181B740B2}" type="presParOf" srcId="{FF7B29ED-BE77-9F4A-9FA4-C7D9FCD863AB}" destId="{31E7BCA5-F5EC-B449-B813-A8E929B26045}" srcOrd="1" destOrd="0" presId="urn:microsoft.com/office/officeart/2008/layout/LinedList"/>
    <dgm:cxn modelId="{6A613CCB-CF25-D247-A17F-B8369306B841}" type="presParOf" srcId="{31E7BCA5-F5EC-B449-B813-A8E929B26045}" destId="{88543B7A-9E01-8540-933C-561108ABD944}" srcOrd="0" destOrd="0" presId="urn:microsoft.com/office/officeart/2008/layout/LinedList"/>
    <dgm:cxn modelId="{9BEA1214-66DC-FD4F-8AAB-A1EA5F7E0412}" type="presParOf" srcId="{31E7BCA5-F5EC-B449-B813-A8E929B26045}" destId="{F057E310-FBCB-314A-9A10-339F8C301435}" srcOrd="1" destOrd="0" presId="urn:microsoft.com/office/officeart/2008/layout/LinedList"/>
    <dgm:cxn modelId="{AE6701F9-EBF0-824D-BD2F-BD3D74CD7095}" type="presParOf" srcId="{F057E310-FBCB-314A-9A10-339F8C301435}" destId="{B4C3FE1E-8DE3-0044-A5EC-A3026C753EB7}" srcOrd="0" destOrd="0" presId="urn:microsoft.com/office/officeart/2008/layout/LinedList"/>
    <dgm:cxn modelId="{D9B3D9C5-E9C8-9949-A52D-BF8795DC2FBB}" type="presParOf" srcId="{F057E310-FBCB-314A-9A10-339F8C301435}" destId="{4C2DCCF8-801F-344E-9353-54FE95F7D70D}" srcOrd="1" destOrd="0" presId="urn:microsoft.com/office/officeart/2008/layout/LinedList"/>
    <dgm:cxn modelId="{4A3A69E3-FD43-4B46-97E5-0E4EAF23C8EF}" type="presParOf" srcId="{F057E310-FBCB-314A-9A10-339F8C301435}" destId="{DF5CE638-ED46-9840-8B3A-43C55FEDDDBF}" srcOrd="2" destOrd="0" presId="urn:microsoft.com/office/officeart/2008/layout/LinedList"/>
    <dgm:cxn modelId="{E95DD3B7-2DBB-BD4A-B97A-35DF2FEBAC12}" type="presParOf" srcId="{31E7BCA5-F5EC-B449-B813-A8E929B26045}" destId="{1E12C81A-34A2-FC43-AF83-8467BF1276D0}" srcOrd="2" destOrd="0" presId="urn:microsoft.com/office/officeart/2008/layout/LinedList"/>
    <dgm:cxn modelId="{D57619D9-0570-BC46-BC18-6E7C517D51B7}" type="presParOf" srcId="{31E7BCA5-F5EC-B449-B813-A8E929B26045}" destId="{2E33616D-F0DE-2642-89B5-4366E53DDC39}" srcOrd="3" destOrd="0" presId="urn:microsoft.com/office/officeart/2008/layout/LinedList"/>
    <dgm:cxn modelId="{15C1662D-C9CC-F048-B667-624BE2993888}" type="presParOf" srcId="{3C4C06C8-322C-5244-97F4-EC100D6059E1}" destId="{364CD99E-3C8E-2448-9E47-DF9F556EEC04}" srcOrd="4" destOrd="0" presId="urn:microsoft.com/office/officeart/2008/layout/LinedList"/>
    <dgm:cxn modelId="{52161E05-E308-084F-9592-28B38CE8668C}" type="presParOf" srcId="{3C4C06C8-322C-5244-97F4-EC100D6059E1}" destId="{30E24A32-4CCA-8A45-A84D-185800B97C3F}" srcOrd="5" destOrd="0" presId="urn:microsoft.com/office/officeart/2008/layout/LinedList"/>
    <dgm:cxn modelId="{225DB779-E1A9-5443-8F9B-11A76E9D8D42}" type="presParOf" srcId="{30E24A32-4CCA-8A45-A84D-185800B97C3F}" destId="{8706D4E9-846A-FE49-A4C8-8562F0D25456}" srcOrd="0" destOrd="0" presId="urn:microsoft.com/office/officeart/2008/layout/LinedList"/>
    <dgm:cxn modelId="{670D31EF-D386-3C4E-9584-1952DE0728B8}" type="presParOf" srcId="{30E24A32-4CCA-8A45-A84D-185800B97C3F}" destId="{CA5B426F-6DD4-E042-A611-BB61BD5D0C38}" srcOrd="1" destOrd="0" presId="urn:microsoft.com/office/officeart/2008/layout/LinedList"/>
    <dgm:cxn modelId="{154639EF-F800-8242-A861-F5B863740EED}" type="presParOf" srcId="{CA5B426F-6DD4-E042-A611-BB61BD5D0C38}" destId="{491576FC-0499-CE46-8515-DDF971CDE6A8}" srcOrd="0" destOrd="0" presId="urn:microsoft.com/office/officeart/2008/layout/LinedList"/>
    <dgm:cxn modelId="{CA5687BE-FA38-C947-BB42-263E12B97693}" type="presParOf" srcId="{CA5B426F-6DD4-E042-A611-BB61BD5D0C38}" destId="{7F23862C-4C55-9F45-9728-286F589799A7}" srcOrd="1" destOrd="0" presId="urn:microsoft.com/office/officeart/2008/layout/LinedList"/>
    <dgm:cxn modelId="{A12C09EB-FAB1-9B4E-806B-9FE391FEB920}" type="presParOf" srcId="{7F23862C-4C55-9F45-9728-286F589799A7}" destId="{59D649E0-032C-CA49-8988-597792E8F58F}" srcOrd="0" destOrd="0" presId="urn:microsoft.com/office/officeart/2008/layout/LinedList"/>
    <dgm:cxn modelId="{B1094D61-82D6-A246-B6FD-FF54A0E49D55}" type="presParOf" srcId="{7F23862C-4C55-9F45-9728-286F589799A7}" destId="{2B581659-EB5A-984A-ABE7-C1F95EE2EA43}" srcOrd="1" destOrd="0" presId="urn:microsoft.com/office/officeart/2008/layout/LinedList"/>
    <dgm:cxn modelId="{A5FA2BB5-E6BB-4F41-9756-8285FB7C084C}" type="presParOf" srcId="{7F23862C-4C55-9F45-9728-286F589799A7}" destId="{62439156-18AA-B746-9DC7-8EFD36C48FA9}" srcOrd="2" destOrd="0" presId="urn:microsoft.com/office/officeart/2008/layout/LinedList"/>
    <dgm:cxn modelId="{BC044D3C-10FA-A541-A157-0E6ABE5916A0}" type="presParOf" srcId="{CA5B426F-6DD4-E042-A611-BB61BD5D0C38}" destId="{6F282B2D-045D-2A4E-82A9-C09935DFD32C}" srcOrd="2" destOrd="0" presId="urn:microsoft.com/office/officeart/2008/layout/LinedList"/>
    <dgm:cxn modelId="{28FC1579-B3F5-054F-B2DB-B43CEE452BDF}" type="presParOf" srcId="{CA5B426F-6DD4-E042-A611-BB61BD5D0C38}" destId="{6C291974-B170-4047-A9F1-3B501C24DC7E}" srcOrd="3" destOrd="0" presId="urn:microsoft.com/office/officeart/2008/layout/LinedList"/>
    <dgm:cxn modelId="{F9EF02F1-EF92-C04B-B185-FBADF41F7951}" type="presParOf" srcId="{3C4C06C8-322C-5244-97F4-EC100D6059E1}" destId="{E691BC30-86F6-A44C-9328-FFF852D0B7EC}" srcOrd="6" destOrd="0" presId="urn:microsoft.com/office/officeart/2008/layout/LinedList"/>
    <dgm:cxn modelId="{094EBC0B-0091-4D47-9AA4-8338C996CB1D}" type="presParOf" srcId="{3C4C06C8-322C-5244-97F4-EC100D6059E1}" destId="{02A39043-CC1C-4344-81D3-0907DF906D71}" srcOrd="7" destOrd="0" presId="urn:microsoft.com/office/officeart/2008/layout/LinedList"/>
    <dgm:cxn modelId="{93A11A52-E2C0-9B4C-91CB-9628C29BB184}" type="presParOf" srcId="{02A39043-CC1C-4344-81D3-0907DF906D71}" destId="{C9B869C3-FD7A-A343-A18E-A63B0EF04449}" srcOrd="0" destOrd="0" presId="urn:microsoft.com/office/officeart/2008/layout/LinedList"/>
    <dgm:cxn modelId="{0C3460D8-DC4D-6F46-8754-83EAFA323262}" type="presParOf" srcId="{02A39043-CC1C-4344-81D3-0907DF906D71}" destId="{5D00CE34-413A-A74C-BFBA-190751F42D00}" srcOrd="1" destOrd="0" presId="urn:microsoft.com/office/officeart/2008/layout/LinedList"/>
    <dgm:cxn modelId="{EDC27B17-4CB3-4647-8DC5-9F2C7C3F17CF}" type="presParOf" srcId="{5D00CE34-413A-A74C-BFBA-190751F42D00}" destId="{0740FE2B-A482-8040-B48B-157505A3B692}" srcOrd="0" destOrd="0" presId="urn:microsoft.com/office/officeart/2008/layout/LinedList"/>
    <dgm:cxn modelId="{9E5D0188-FD01-BB4A-A758-03010DC03E18}" type="presParOf" srcId="{5D00CE34-413A-A74C-BFBA-190751F42D00}" destId="{CC9593B9-A88B-124A-8EAD-D3D8D272DF72}" srcOrd="1" destOrd="0" presId="urn:microsoft.com/office/officeart/2008/layout/LinedList"/>
    <dgm:cxn modelId="{11152D7D-EEB7-EA4D-AD56-573BB32C220A}" type="presParOf" srcId="{CC9593B9-A88B-124A-8EAD-D3D8D272DF72}" destId="{6DD8FB1C-8549-C34D-918E-92A99EFAF2FE}" srcOrd="0" destOrd="0" presId="urn:microsoft.com/office/officeart/2008/layout/LinedList"/>
    <dgm:cxn modelId="{F5FDC0DA-C6DF-F94D-9F52-2BAC188E94F0}" type="presParOf" srcId="{CC9593B9-A88B-124A-8EAD-D3D8D272DF72}" destId="{6665B161-5BA1-4A4B-9E40-0D6B84C87784}" srcOrd="1" destOrd="0" presId="urn:microsoft.com/office/officeart/2008/layout/LinedList"/>
    <dgm:cxn modelId="{2B61D0D5-921E-5C40-B726-4B9CDC97FFD9}" type="presParOf" srcId="{CC9593B9-A88B-124A-8EAD-D3D8D272DF72}" destId="{1479DD08-F5B9-2C4E-A90D-9E0BD89F455C}" srcOrd="2" destOrd="0" presId="urn:microsoft.com/office/officeart/2008/layout/LinedList"/>
    <dgm:cxn modelId="{E0B76253-9E6A-3748-8E28-1747E4B5E132}" type="presParOf" srcId="{5D00CE34-413A-A74C-BFBA-190751F42D00}" destId="{B949455F-4011-0947-97A7-F32DAE964701}" srcOrd="2" destOrd="0" presId="urn:microsoft.com/office/officeart/2008/layout/LinedList"/>
    <dgm:cxn modelId="{DAF7DE45-958D-AB4B-8267-40A57CF191F4}" type="presParOf" srcId="{5D00CE34-413A-A74C-BFBA-190751F42D00}" destId="{0209D96A-1BE0-294A-89FB-739A77F333C4}"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08546D5E-A9A3-4258-8283-4800784A53A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3557EDB1-82A5-4CA7-A887-D00EBB52162A}">
      <dgm:prSet/>
      <dgm:spPr/>
      <dgm:t>
        <a:bodyPr/>
        <a:lstStyle/>
        <a:p>
          <a:r>
            <a:rPr lang="en-US" dirty="0"/>
            <a:t>The Governor’s budget proposes a 2.43% cost-of-living adjustment worth $230.39 million</a:t>
          </a:r>
        </a:p>
      </dgm:t>
    </dgm:pt>
    <dgm:pt modelId="{6A91D569-47CE-480B-AFAC-04F59CB5E998}" type="parTrans" cxnId="{96A15950-D353-4ECD-8B3D-B4212645600B}">
      <dgm:prSet/>
      <dgm:spPr/>
      <dgm:t>
        <a:bodyPr/>
        <a:lstStyle/>
        <a:p>
          <a:endParaRPr lang="en-US"/>
        </a:p>
      </dgm:t>
    </dgm:pt>
    <dgm:pt modelId="{A6BA3760-ECF5-44FD-B548-C7C58FB3E1D0}" type="sibTrans" cxnId="{96A15950-D353-4ECD-8B3D-B4212645600B}">
      <dgm:prSet/>
      <dgm:spPr/>
      <dgm:t>
        <a:bodyPr/>
        <a:lstStyle/>
        <a:p>
          <a:endParaRPr lang="en-US"/>
        </a:p>
      </dgm:t>
    </dgm:pt>
    <dgm:pt modelId="{29F20D67-D495-4A68-BF69-5031F7BC3425}">
      <dgm:prSet/>
      <dgm:spPr/>
      <dgm:t>
        <a:bodyPr/>
        <a:lstStyle/>
        <a:p>
          <a:r>
            <a:rPr lang="en-US" dirty="0"/>
            <a:t>Funds 0.5% for enrollment growth worth $30.44 million</a:t>
          </a:r>
        </a:p>
      </dgm:t>
    </dgm:pt>
    <dgm:pt modelId="{F4CCED0B-985E-4C65-BDE7-E397D50909CD}" type="parTrans" cxnId="{80BF53CC-1CA8-49CE-A6DB-F3CAB350C150}">
      <dgm:prSet/>
      <dgm:spPr/>
      <dgm:t>
        <a:bodyPr/>
        <a:lstStyle/>
        <a:p>
          <a:endParaRPr lang="en-US"/>
        </a:p>
      </dgm:t>
    </dgm:pt>
    <dgm:pt modelId="{0C1081ED-6066-4914-9BDD-CB0E6F02CDA5}" type="sibTrans" cxnId="{80BF53CC-1CA8-49CE-A6DB-F3CAB350C150}">
      <dgm:prSet/>
      <dgm:spPr/>
      <dgm:t>
        <a:bodyPr/>
        <a:lstStyle/>
        <a:p>
          <a:endParaRPr lang="en-US"/>
        </a:p>
      </dgm:t>
    </dgm:pt>
    <dgm:pt modelId="{F996309F-030D-43AC-9B24-7C20862C82BA}">
      <dgm:prSet/>
      <dgm:spPr/>
      <dgm:t>
        <a:bodyPr/>
        <a:lstStyle/>
        <a:p>
          <a:r>
            <a:rPr lang="en-US" dirty="0"/>
            <a:t>Select categoricals and adult ed would also receive a 2.43% COLA worth $28.9 million</a:t>
          </a:r>
        </a:p>
      </dgm:t>
    </dgm:pt>
    <dgm:pt modelId="{C3899E6F-4A61-4DEC-9745-AA21362EB55A}" type="parTrans" cxnId="{DC71F2A3-9A4A-4DA0-ACD8-74C44940D4B6}">
      <dgm:prSet/>
      <dgm:spPr/>
      <dgm:t>
        <a:bodyPr/>
        <a:lstStyle/>
        <a:p>
          <a:endParaRPr lang="en-US"/>
        </a:p>
      </dgm:t>
    </dgm:pt>
    <dgm:pt modelId="{E612011C-E40C-459E-BEAA-1E96E213B0FA}" type="sibTrans" cxnId="{DC71F2A3-9A4A-4DA0-ACD8-74C44940D4B6}">
      <dgm:prSet/>
      <dgm:spPr/>
      <dgm:t>
        <a:bodyPr/>
        <a:lstStyle/>
        <a:p>
          <a:endParaRPr lang="en-US"/>
        </a:p>
      </dgm:t>
    </dgm:pt>
    <dgm:pt modelId="{2E7EC482-F502-4AF7-AABA-08B223AA97A2}">
      <dgm:prSet/>
      <dgm:spPr/>
      <dgm:t>
        <a:bodyPr/>
        <a:lstStyle/>
        <a:p>
          <a:r>
            <a:rPr lang="en-US" dirty="0"/>
            <a:t>$30 million for the expansion of the Rising Scholars Network </a:t>
          </a:r>
        </a:p>
      </dgm:t>
    </dgm:pt>
    <dgm:pt modelId="{691130A8-853B-455D-A1D0-AA28B94F3E6E}" type="parTrans" cxnId="{6C65CD83-7281-491B-B409-4D56B197BCB5}">
      <dgm:prSet/>
      <dgm:spPr/>
      <dgm:t>
        <a:bodyPr/>
        <a:lstStyle/>
        <a:p>
          <a:endParaRPr lang="en-US"/>
        </a:p>
      </dgm:t>
    </dgm:pt>
    <dgm:pt modelId="{E2EAE2FB-0A05-46AA-BD9A-BB10BFCF429C}" type="sibTrans" cxnId="{6C65CD83-7281-491B-B409-4D56B197BCB5}">
      <dgm:prSet/>
      <dgm:spPr/>
      <dgm:t>
        <a:bodyPr/>
        <a:lstStyle/>
        <a:p>
          <a:endParaRPr lang="en-US"/>
        </a:p>
      </dgm:t>
    </dgm:pt>
    <dgm:pt modelId="{D598F32E-3BB1-4C05-A767-6EC6E6AF5B5F}">
      <dgm:prSet/>
      <dgm:spPr/>
      <dgm:t>
        <a:bodyPr/>
        <a:lstStyle/>
        <a:p>
          <a:r>
            <a:rPr lang="en-US" dirty="0"/>
            <a:t>$7 million for credit for prior learning and career passport</a:t>
          </a:r>
        </a:p>
      </dgm:t>
    </dgm:pt>
    <dgm:pt modelId="{F3538AD5-BEE1-4D89-9FB3-EC8FB8968994}" type="parTrans" cxnId="{4EA9FBC1-1032-4F44-8946-2691F4ABD8AE}">
      <dgm:prSet/>
      <dgm:spPr/>
      <dgm:t>
        <a:bodyPr/>
        <a:lstStyle/>
        <a:p>
          <a:endParaRPr lang="en-US"/>
        </a:p>
      </dgm:t>
    </dgm:pt>
    <dgm:pt modelId="{30857126-C930-42D2-A904-173F9DE8FA56}" type="sibTrans" cxnId="{4EA9FBC1-1032-4F44-8946-2691F4ABD8AE}">
      <dgm:prSet/>
      <dgm:spPr/>
      <dgm:t>
        <a:bodyPr/>
        <a:lstStyle/>
        <a:p>
          <a:endParaRPr lang="en-US"/>
        </a:p>
      </dgm:t>
    </dgm:pt>
    <dgm:pt modelId="{69B4AD36-AF4D-4361-961F-292870CE9744}">
      <dgm:prSet/>
      <dgm:spPr/>
      <dgm:t>
        <a:bodyPr/>
        <a:lstStyle/>
        <a:p>
          <a:r>
            <a:rPr lang="en-US" dirty="0"/>
            <a:t>$29 million for the Statewide Common Data Platform </a:t>
          </a:r>
        </a:p>
      </dgm:t>
    </dgm:pt>
    <dgm:pt modelId="{F8A94529-6E0F-42CC-BDC2-70C054A91D22}" type="parTrans" cxnId="{3EA665FC-F9CA-4488-B384-4751BCB3062F}">
      <dgm:prSet/>
      <dgm:spPr/>
      <dgm:t>
        <a:bodyPr/>
        <a:lstStyle/>
        <a:p>
          <a:endParaRPr lang="en-US"/>
        </a:p>
      </dgm:t>
    </dgm:pt>
    <dgm:pt modelId="{03F2CF02-3DF1-431D-9BBD-722723453E09}" type="sibTrans" cxnId="{3EA665FC-F9CA-4488-B384-4751BCB3062F}">
      <dgm:prSet/>
      <dgm:spPr/>
      <dgm:t>
        <a:bodyPr/>
        <a:lstStyle/>
        <a:p>
          <a:endParaRPr lang="en-US"/>
        </a:p>
      </dgm:t>
    </dgm:pt>
    <dgm:pt modelId="{FED0AEFB-1F87-454D-8ABB-258FCEAE0F46}" type="pres">
      <dgm:prSet presAssocID="{08546D5E-A9A3-4258-8283-4800784A53A1}" presName="root" presStyleCnt="0">
        <dgm:presLayoutVars>
          <dgm:dir/>
          <dgm:resizeHandles val="exact"/>
        </dgm:presLayoutVars>
      </dgm:prSet>
      <dgm:spPr/>
    </dgm:pt>
    <dgm:pt modelId="{D92778C2-AE0D-43CF-BD8F-E7E74ADEECCB}" type="pres">
      <dgm:prSet presAssocID="{3557EDB1-82A5-4CA7-A887-D00EBB52162A}" presName="compNode" presStyleCnt="0"/>
      <dgm:spPr/>
    </dgm:pt>
    <dgm:pt modelId="{72F0CCDE-7863-4AE9-9392-1F0E85F6B848}" type="pres">
      <dgm:prSet presAssocID="{3557EDB1-82A5-4CA7-A887-D00EBB52162A}" presName="bgRect" presStyleLbl="bgShp" presStyleIdx="0" presStyleCnt="6"/>
      <dgm:spPr/>
    </dgm:pt>
    <dgm:pt modelId="{D59A76E5-927B-4640-A7CC-1ACD6E4D147E}" type="pres">
      <dgm:prSet presAssocID="{3557EDB1-82A5-4CA7-A887-D00EBB52162A}"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llar"/>
        </a:ext>
      </dgm:extLst>
    </dgm:pt>
    <dgm:pt modelId="{6C63DD52-FFED-4838-A343-37A648CE5B55}" type="pres">
      <dgm:prSet presAssocID="{3557EDB1-82A5-4CA7-A887-D00EBB52162A}" presName="spaceRect" presStyleCnt="0"/>
      <dgm:spPr/>
    </dgm:pt>
    <dgm:pt modelId="{10C91FC0-25E7-43D4-A6BE-B94E5D19BA13}" type="pres">
      <dgm:prSet presAssocID="{3557EDB1-82A5-4CA7-A887-D00EBB52162A}" presName="parTx" presStyleLbl="revTx" presStyleIdx="0" presStyleCnt="6">
        <dgm:presLayoutVars>
          <dgm:chMax val="0"/>
          <dgm:chPref val="0"/>
        </dgm:presLayoutVars>
      </dgm:prSet>
      <dgm:spPr/>
    </dgm:pt>
    <dgm:pt modelId="{2A20E150-2562-463D-8F5C-33C1DDC42EE1}" type="pres">
      <dgm:prSet presAssocID="{A6BA3760-ECF5-44FD-B548-C7C58FB3E1D0}" presName="sibTrans" presStyleCnt="0"/>
      <dgm:spPr/>
    </dgm:pt>
    <dgm:pt modelId="{303E2318-230E-4169-9F82-212D46E81B36}" type="pres">
      <dgm:prSet presAssocID="{29F20D67-D495-4A68-BF69-5031F7BC3425}" presName="compNode" presStyleCnt="0"/>
      <dgm:spPr/>
    </dgm:pt>
    <dgm:pt modelId="{72D5BEAF-ED4A-4493-9255-1C06C5D3F7C2}" type="pres">
      <dgm:prSet presAssocID="{29F20D67-D495-4A68-BF69-5031F7BC3425}" presName="bgRect" presStyleLbl="bgShp" presStyleIdx="1" presStyleCnt="6"/>
      <dgm:spPr/>
    </dgm:pt>
    <dgm:pt modelId="{F1903EFC-E49F-4D04-9D39-D665AA1E5241}" type="pres">
      <dgm:prSet presAssocID="{29F20D67-D495-4A68-BF69-5031F7BC3425}"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FE69E2C0-EC5F-48AA-9E28-A2E5AF1FA246}" type="pres">
      <dgm:prSet presAssocID="{29F20D67-D495-4A68-BF69-5031F7BC3425}" presName="spaceRect" presStyleCnt="0"/>
      <dgm:spPr/>
    </dgm:pt>
    <dgm:pt modelId="{BEE28FEC-31A6-4AFE-8C57-5A37CD9CB354}" type="pres">
      <dgm:prSet presAssocID="{29F20D67-D495-4A68-BF69-5031F7BC3425}" presName="parTx" presStyleLbl="revTx" presStyleIdx="1" presStyleCnt="6">
        <dgm:presLayoutVars>
          <dgm:chMax val="0"/>
          <dgm:chPref val="0"/>
        </dgm:presLayoutVars>
      </dgm:prSet>
      <dgm:spPr/>
    </dgm:pt>
    <dgm:pt modelId="{9868CEE6-C5CF-4D6B-A507-A2D5B713E74A}" type="pres">
      <dgm:prSet presAssocID="{0C1081ED-6066-4914-9BDD-CB0E6F02CDA5}" presName="sibTrans" presStyleCnt="0"/>
      <dgm:spPr/>
    </dgm:pt>
    <dgm:pt modelId="{3EBAB4B1-13A1-4ADF-89A9-D6642AC6A54A}" type="pres">
      <dgm:prSet presAssocID="{F996309F-030D-43AC-9B24-7C20862C82BA}" presName="compNode" presStyleCnt="0"/>
      <dgm:spPr/>
    </dgm:pt>
    <dgm:pt modelId="{57FF9A3A-2AA8-4EE6-B194-3C224D60E50F}" type="pres">
      <dgm:prSet presAssocID="{F996309F-030D-43AC-9B24-7C20862C82BA}" presName="bgRect" presStyleLbl="bgShp" presStyleIdx="2" presStyleCnt="6"/>
      <dgm:spPr/>
    </dgm:pt>
    <dgm:pt modelId="{F2BF31ED-89DF-49D5-A831-900EFDCCB9C5}" type="pres">
      <dgm:prSet presAssocID="{F996309F-030D-43AC-9B24-7C20862C82BA}"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Envelope"/>
        </a:ext>
      </dgm:extLst>
    </dgm:pt>
    <dgm:pt modelId="{111872C4-26A2-454B-84CB-DF86848FF9CA}" type="pres">
      <dgm:prSet presAssocID="{F996309F-030D-43AC-9B24-7C20862C82BA}" presName="spaceRect" presStyleCnt="0"/>
      <dgm:spPr/>
    </dgm:pt>
    <dgm:pt modelId="{CB6ED17B-9E76-4450-B325-AB02C7FD58A3}" type="pres">
      <dgm:prSet presAssocID="{F996309F-030D-43AC-9B24-7C20862C82BA}" presName="parTx" presStyleLbl="revTx" presStyleIdx="2" presStyleCnt="6">
        <dgm:presLayoutVars>
          <dgm:chMax val="0"/>
          <dgm:chPref val="0"/>
        </dgm:presLayoutVars>
      </dgm:prSet>
      <dgm:spPr/>
    </dgm:pt>
    <dgm:pt modelId="{AC5FDEC5-4790-472F-8E9D-2F967990D402}" type="pres">
      <dgm:prSet presAssocID="{E612011C-E40C-459E-BEAA-1E96E213B0FA}" presName="sibTrans" presStyleCnt="0"/>
      <dgm:spPr/>
    </dgm:pt>
    <dgm:pt modelId="{A7BE13CD-9B9B-48E3-B968-FB0925927558}" type="pres">
      <dgm:prSet presAssocID="{2E7EC482-F502-4AF7-AABA-08B223AA97A2}" presName="compNode" presStyleCnt="0"/>
      <dgm:spPr/>
    </dgm:pt>
    <dgm:pt modelId="{A80B1671-7EF5-418B-9DC3-64EF28D51290}" type="pres">
      <dgm:prSet presAssocID="{2E7EC482-F502-4AF7-AABA-08B223AA97A2}" presName="bgRect" presStyleLbl="bgShp" presStyleIdx="3" presStyleCnt="6"/>
      <dgm:spPr/>
    </dgm:pt>
    <dgm:pt modelId="{DDECAFE6-51CE-45B4-95B1-73856FA10BD9}" type="pres">
      <dgm:prSet presAssocID="{2E7EC482-F502-4AF7-AABA-08B223AA97A2}"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pward trend"/>
        </a:ext>
      </dgm:extLst>
    </dgm:pt>
    <dgm:pt modelId="{94A6F972-BFC9-420F-83F4-3CBFA7DA24DB}" type="pres">
      <dgm:prSet presAssocID="{2E7EC482-F502-4AF7-AABA-08B223AA97A2}" presName="spaceRect" presStyleCnt="0"/>
      <dgm:spPr/>
    </dgm:pt>
    <dgm:pt modelId="{7F24D1B3-F216-47F8-B95B-66C7CAB4F220}" type="pres">
      <dgm:prSet presAssocID="{2E7EC482-F502-4AF7-AABA-08B223AA97A2}" presName="parTx" presStyleLbl="revTx" presStyleIdx="3" presStyleCnt="6">
        <dgm:presLayoutVars>
          <dgm:chMax val="0"/>
          <dgm:chPref val="0"/>
        </dgm:presLayoutVars>
      </dgm:prSet>
      <dgm:spPr/>
    </dgm:pt>
    <dgm:pt modelId="{CD553622-4564-4075-99EF-4AF3809DAD54}" type="pres">
      <dgm:prSet presAssocID="{E2EAE2FB-0A05-46AA-BD9A-BB10BFCF429C}" presName="sibTrans" presStyleCnt="0"/>
      <dgm:spPr/>
    </dgm:pt>
    <dgm:pt modelId="{A2A8C014-B7DD-4263-9CF4-9A9FD143E0DD}" type="pres">
      <dgm:prSet presAssocID="{D598F32E-3BB1-4C05-A767-6EC6E6AF5B5F}" presName="compNode" presStyleCnt="0"/>
      <dgm:spPr/>
    </dgm:pt>
    <dgm:pt modelId="{7F4297B7-59DE-4F78-81C6-61F9FBCEF8F7}" type="pres">
      <dgm:prSet presAssocID="{D598F32E-3BB1-4C05-A767-6EC6E6AF5B5F}" presName="bgRect" presStyleLbl="bgShp" presStyleIdx="4" presStyleCnt="6"/>
      <dgm:spPr/>
    </dgm:pt>
    <dgm:pt modelId="{E3BE4C52-69C2-44D2-B0A5-9A10080C9BB6}" type="pres">
      <dgm:prSet presAssocID="{D598F32E-3BB1-4C05-A767-6EC6E6AF5B5F}"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ooks"/>
        </a:ext>
      </dgm:extLst>
    </dgm:pt>
    <dgm:pt modelId="{E7020145-37AD-41B4-AEAC-0DADE0F39B5E}" type="pres">
      <dgm:prSet presAssocID="{D598F32E-3BB1-4C05-A767-6EC6E6AF5B5F}" presName="spaceRect" presStyleCnt="0"/>
      <dgm:spPr/>
    </dgm:pt>
    <dgm:pt modelId="{DC7AB71F-F770-4C39-947B-1B9B05195E00}" type="pres">
      <dgm:prSet presAssocID="{D598F32E-3BB1-4C05-A767-6EC6E6AF5B5F}" presName="parTx" presStyleLbl="revTx" presStyleIdx="4" presStyleCnt="6">
        <dgm:presLayoutVars>
          <dgm:chMax val="0"/>
          <dgm:chPref val="0"/>
        </dgm:presLayoutVars>
      </dgm:prSet>
      <dgm:spPr/>
    </dgm:pt>
    <dgm:pt modelId="{BDC72D7F-172C-4D5D-A946-F3E8226B16E0}" type="pres">
      <dgm:prSet presAssocID="{30857126-C930-42D2-A904-173F9DE8FA56}" presName="sibTrans" presStyleCnt="0"/>
      <dgm:spPr/>
    </dgm:pt>
    <dgm:pt modelId="{D32B76F2-2B2F-4702-9234-C1E283DFC9F3}" type="pres">
      <dgm:prSet presAssocID="{69B4AD36-AF4D-4361-961F-292870CE9744}" presName="compNode" presStyleCnt="0"/>
      <dgm:spPr/>
    </dgm:pt>
    <dgm:pt modelId="{C81FA907-5F1D-4FFA-A75C-6AC7D3E67918}" type="pres">
      <dgm:prSet presAssocID="{69B4AD36-AF4D-4361-961F-292870CE9744}" presName="bgRect" presStyleLbl="bgShp" presStyleIdx="5" presStyleCnt="6"/>
      <dgm:spPr/>
    </dgm:pt>
    <dgm:pt modelId="{BF4C7835-3FED-4FF2-B359-12360ECB5745}" type="pres">
      <dgm:prSet presAssocID="{69B4AD36-AF4D-4361-961F-292870CE9744}"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Bar chart"/>
        </a:ext>
      </dgm:extLst>
    </dgm:pt>
    <dgm:pt modelId="{C51622D6-E1FD-4A80-A474-4AACCE9C427A}" type="pres">
      <dgm:prSet presAssocID="{69B4AD36-AF4D-4361-961F-292870CE9744}" presName="spaceRect" presStyleCnt="0"/>
      <dgm:spPr/>
    </dgm:pt>
    <dgm:pt modelId="{C4E3AA5F-9EB7-494E-BBD2-C4278F674E36}" type="pres">
      <dgm:prSet presAssocID="{69B4AD36-AF4D-4361-961F-292870CE9744}" presName="parTx" presStyleLbl="revTx" presStyleIdx="5" presStyleCnt="6">
        <dgm:presLayoutVars>
          <dgm:chMax val="0"/>
          <dgm:chPref val="0"/>
        </dgm:presLayoutVars>
      </dgm:prSet>
      <dgm:spPr/>
    </dgm:pt>
  </dgm:ptLst>
  <dgm:cxnLst>
    <dgm:cxn modelId="{4A159620-6C37-41E8-AB45-06E478FEA16B}" type="presOf" srcId="{69B4AD36-AF4D-4361-961F-292870CE9744}" destId="{C4E3AA5F-9EB7-494E-BBD2-C4278F674E36}" srcOrd="0" destOrd="0" presId="urn:microsoft.com/office/officeart/2018/2/layout/IconVerticalSolidList"/>
    <dgm:cxn modelId="{96A15950-D353-4ECD-8B3D-B4212645600B}" srcId="{08546D5E-A9A3-4258-8283-4800784A53A1}" destId="{3557EDB1-82A5-4CA7-A887-D00EBB52162A}" srcOrd="0" destOrd="0" parTransId="{6A91D569-47CE-480B-AFAC-04F59CB5E998}" sibTransId="{A6BA3760-ECF5-44FD-B548-C7C58FB3E1D0}"/>
    <dgm:cxn modelId="{6DFB0658-65A8-4F84-A624-BFE0069D36CF}" type="presOf" srcId="{29F20D67-D495-4A68-BF69-5031F7BC3425}" destId="{BEE28FEC-31A6-4AFE-8C57-5A37CD9CB354}" srcOrd="0" destOrd="0" presId="urn:microsoft.com/office/officeart/2018/2/layout/IconVerticalSolidList"/>
    <dgm:cxn modelId="{3466367C-808B-4EE1-80B4-E764E8855D48}" type="presOf" srcId="{F996309F-030D-43AC-9B24-7C20862C82BA}" destId="{CB6ED17B-9E76-4450-B325-AB02C7FD58A3}" srcOrd="0" destOrd="0" presId="urn:microsoft.com/office/officeart/2018/2/layout/IconVerticalSolidList"/>
    <dgm:cxn modelId="{6C65CD83-7281-491B-B409-4D56B197BCB5}" srcId="{08546D5E-A9A3-4258-8283-4800784A53A1}" destId="{2E7EC482-F502-4AF7-AABA-08B223AA97A2}" srcOrd="3" destOrd="0" parTransId="{691130A8-853B-455D-A1D0-AA28B94F3E6E}" sibTransId="{E2EAE2FB-0A05-46AA-BD9A-BB10BFCF429C}"/>
    <dgm:cxn modelId="{DC71F2A3-9A4A-4DA0-ACD8-74C44940D4B6}" srcId="{08546D5E-A9A3-4258-8283-4800784A53A1}" destId="{F996309F-030D-43AC-9B24-7C20862C82BA}" srcOrd="2" destOrd="0" parTransId="{C3899E6F-4A61-4DEC-9745-AA21362EB55A}" sibTransId="{E612011C-E40C-459E-BEAA-1E96E213B0FA}"/>
    <dgm:cxn modelId="{4EA9FBC1-1032-4F44-8946-2691F4ABD8AE}" srcId="{08546D5E-A9A3-4258-8283-4800784A53A1}" destId="{D598F32E-3BB1-4C05-A767-6EC6E6AF5B5F}" srcOrd="4" destOrd="0" parTransId="{F3538AD5-BEE1-4D89-9FB3-EC8FB8968994}" sibTransId="{30857126-C930-42D2-A904-173F9DE8FA56}"/>
    <dgm:cxn modelId="{80BF53CC-1CA8-49CE-A6DB-F3CAB350C150}" srcId="{08546D5E-A9A3-4258-8283-4800784A53A1}" destId="{29F20D67-D495-4A68-BF69-5031F7BC3425}" srcOrd="1" destOrd="0" parTransId="{F4CCED0B-985E-4C65-BDE7-E397D50909CD}" sibTransId="{0C1081ED-6066-4914-9BDD-CB0E6F02CDA5}"/>
    <dgm:cxn modelId="{5FA1CAD4-532C-408D-B4B8-B515A0B6D5C3}" type="presOf" srcId="{08546D5E-A9A3-4258-8283-4800784A53A1}" destId="{FED0AEFB-1F87-454D-8ABB-258FCEAE0F46}" srcOrd="0" destOrd="0" presId="urn:microsoft.com/office/officeart/2018/2/layout/IconVerticalSolidList"/>
    <dgm:cxn modelId="{809526E4-9227-4A80-8930-9AF3786A783C}" type="presOf" srcId="{D598F32E-3BB1-4C05-A767-6EC6E6AF5B5F}" destId="{DC7AB71F-F770-4C39-947B-1B9B05195E00}" srcOrd="0" destOrd="0" presId="urn:microsoft.com/office/officeart/2018/2/layout/IconVerticalSolidList"/>
    <dgm:cxn modelId="{3EA665FC-F9CA-4488-B384-4751BCB3062F}" srcId="{08546D5E-A9A3-4258-8283-4800784A53A1}" destId="{69B4AD36-AF4D-4361-961F-292870CE9744}" srcOrd="5" destOrd="0" parTransId="{F8A94529-6E0F-42CC-BDC2-70C054A91D22}" sibTransId="{03F2CF02-3DF1-431D-9BBD-722723453E09}"/>
    <dgm:cxn modelId="{5D5FF9FC-A138-4288-90CC-22A6293399F7}" type="presOf" srcId="{2E7EC482-F502-4AF7-AABA-08B223AA97A2}" destId="{7F24D1B3-F216-47F8-B95B-66C7CAB4F220}" srcOrd="0" destOrd="0" presId="urn:microsoft.com/office/officeart/2018/2/layout/IconVerticalSolidList"/>
    <dgm:cxn modelId="{D28A4EFF-9438-4A0F-A6F8-C1A46CECE4AB}" type="presOf" srcId="{3557EDB1-82A5-4CA7-A887-D00EBB52162A}" destId="{10C91FC0-25E7-43D4-A6BE-B94E5D19BA13}" srcOrd="0" destOrd="0" presId="urn:microsoft.com/office/officeart/2018/2/layout/IconVerticalSolidList"/>
    <dgm:cxn modelId="{3C110D21-5DC3-4F81-A480-4EC0E8692BE9}" type="presParOf" srcId="{FED0AEFB-1F87-454D-8ABB-258FCEAE0F46}" destId="{D92778C2-AE0D-43CF-BD8F-E7E74ADEECCB}" srcOrd="0" destOrd="0" presId="urn:microsoft.com/office/officeart/2018/2/layout/IconVerticalSolidList"/>
    <dgm:cxn modelId="{713BB0A2-790D-49D4-A436-B25476603A81}" type="presParOf" srcId="{D92778C2-AE0D-43CF-BD8F-E7E74ADEECCB}" destId="{72F0CCDE-7863-4AE9-9392-1F0E85F6B848}" srcOrd="0" destOrd="0" presId="urn:microsoft.com/office/officeart/2018/2/layout/IconVerticalSolidList"/>
    <dgm:cxn modelId="{7FF807E8-59CC-4723-B9ED-57C29622D1BB}" type="presParOf" srcId="{D92778C2-AE0D-43CF-BD8F-E7E74ADEECCB}" destId="{D59A76E5-927B-4640-A7CC-1ACD6E4D147E}" srcOrd="1" destOrd="0" presId="urn:microsoft.com/office/officeart/2018/2/layout/IconVerticalSolidList"/>
    <dgm:cxn modelId="{978602C6-CC3B-4794-B556-6F11A8D6C955}" type="presParOf" srcId="{D92778C2-AE0D-43CF-BD8F-E7E74ADEECCB}" destId="{6C63DD52-FFED-4838-A343-37A648CE5B55}" srcOrd="2" destOrd="0" presId="urn:microsoft.com/office/officeart/2018/2/layout/IconVerticalSolidList"/>
    <dgm:cxn modelId="{9BB992F4-B4FE-4111-938A-F774300010F9}" type="presParOf" srcId="{D92778C2-AE0D-43CF-BD8F-E7E74ADEECCB}" destId="{10C91FC0-25E7-43D4-A6BE-B94E5D19BA13}" srcOrd="3" destOrd="0" presId="urn:microsoft.com/office/officeart/2018/2/layout/IconVerticalSolidList"/>
    <dgm:cxn modelId="{87BBA929-EF30-494F-92DC-9FD4FDE50335}" type="presParOf" srcId="{FED0AEFB-1F87-454D-8ABB-258FCEAE0F46}" destId="{2A20E150-2562-463D-8F5C-33C1DDC42EE1}" srcOrd="1" destOrd="0" presId="urn:microsoft.com/office/officeart/2018/2/layout/IconVerticalSolidList"/>
    <dgm:cxn modelId="{FCD82F91-3E4B-4AA7-A13B-B8CA6C01B5C1}" type="presParOf" srcId="{FED0AEFB-1F87-454D-8ABB-258FCEAE0F46}" destId="{303E2318-230E-4169-9F82-212D46E81B36}" srcOrd="2" destOrd="0" presId="urn:microsoft.com/office/officeart/2018/2/layout/IconVerticalSolidList"/>
    <dgm:cxn modelId="{2BC5CCB4-82F8-495F-8E8B-04295A292865}" type="presParOf" srcId="{303E2318-230E-4169-9F82-212D46E81B36}" destId="{72D5BEAF-ED4A-4493-9255-1C06C5D3F7C2}" srcOrd="0" destOrd="0" presId="urn:microsoft.com/office/officeart/2018/2/layout/IconVerticalSolidList"/>
    <dgm:cxn modelId="{984384AF-D13A-4526-A90B-CD18AADBC696}" type="presParOf" srcId="{303E2318-230E-4169-9F82-212D46E81B36}" destId="{F1903EFC-E49F-4D04-9D39-D665AA1E5241}" srcOrd="1" destOrd="0" presId="urn:microsoft.com/office/officeart/2018/2/layout/IconVerticalSolidList"/>
    <dgm:cxn modelId="{7D45FFCA-C70F-4588-B794-639983119552}" type="presParOf" srcId="{303E2318-230E-4169-9F82-212D46E81B36}" destId="{FE69E2C0-EC5F-48AA-9E28-A2E5AF1FA246}" srcOrd="2" destOrd="0" presId="urn:microsoft.com/office/officeart/2018/2/layout/IconVerticalSolidList"/>
    <dgm:cxn modelId="{79E2101E-08E4-4DFE-BAA5-2B88043FA483}" type="presParOf" srcId="{303E2318-230E-4169-9F82-212D46E81B36}" destId="{BEE28FEC-31A6-4AFE-8C57-5A37CD9CB354}" srcOrd="3" destOrd="0" presId="urn:microsoft.com/office/officeart/2018/2/layout/IconVerticalSolidList"/>
    <dgm:cxn modelId="{449F33E8-CB64-42CD-976E-FA815273FA69}" type="presParOf" srcId="{FED0AEFB-1F87-454D-8ABB-258FCEAE0F46}" destId="{9868CEE6-C5CF-4D6B-A507-A2D5B713E74A}" srcOrd="3" destOrd="0" presId="urn:microsoft.com/office/officeart/2018/2/layout/IconVerticalSolidList"/>
    <dgm:cxn modelId="{48781DD5-44DE-4109-A94C-A4734E1EF596}" type="presParOf" srcId="{FED0AEFB-1F87-454D-8ABB-258FCEAE0F46}" destId="{3EBAB4B1-13A1-4ADF-89A9-D6642AC6A54A}" srcOrd="4" destOrd="0" presId="urn:microsoft.com/office/officeart/2018/2/layout/IconVerticalSolidList"/>
    <dgm:cxn modelId="{37A5B718-32EE-4329-8956-D2C540F5FB50}" type="presParOf" srcId="{3EBAB4B1-13A1-4ADF-89A9-D6642AC6A54A}" destId="{57FF9A3A-2AA8-4EE6-B194-3C224D60E50F}" srcOrd="0" destOrd="0" presId="urn:microsoft.com/office/officeart/2018/2/layout/IconVerticalSolidList"/>
    <dgm:cxn modelId="{B3A553C3-B369-4CAA-875B-0CE1A44F93FF}" type="presParOf" srcId="{3EBAB4B1-13A1-4ADF-89A9-D6642AC6A54A}" destId="{F2BF31ED-89DF-49D5-A831-900EFDCCB9C5}" srcOrd="1" destOrd="0" presId="urn:microsoft.com/office/officeart/2018/2/layout/IconVerticalSolidList"/>
    <dgm:cxn modelId="{54ED5DCD-25ED-4D84-B4DC-B871DFEE08F7}" type="presParOf" srcId="{3EBAB4B1-13A1-4ADF-89A9-D6642AC6A54A}" destId="{111872C4-26A2-454B-84CB-DF86848FF9CA}" srcOrd="2" destOrd="0" presId="urn:microsoft.com/office/officeart/2018/2/layout/IconVerticalSolidList"/>
    <dgm:cxn modelId="{41FFF93C-8579-4A3A-9268-72DBE9423EC4}" type="presParOf" srcId="{3EBAB4B1-13A1-4ADF-89A9-D6642AC6A54A}" destId="{CB6ED17B-9E76-4450-B325-AB02C7FD58A3}" srcOrd="3" destOrd="0" presId="urn:microsoft.com/office/officeart/2018/2/layout/IconVerticalSolidList"/>
    <dgm:cxn modelId="{E0170F48-42C1-4A67-ADB4-C3BAF25A659A}" type="presParOf" srcId="{FED0AEFB-1F87-454D-8ABB-258FCEAE0F46}" destId="{AC5FDEC5-4790-472F-8E9D-2F967990D402}" srcOrd="5" destOrd="0" presId="urn:microsoft.com/office/officeart/2018/2/layout/IconVerticalSolidList"/>
    <dgm:cxn modelId="{9F2D131D-1C25-454D-AF2D-30A21C7A5B3F}" type="presParOf" srcId="{FED0AEFB-1F87-454D-8ABB-258FCEAE0F46}" destId="{A7BE13CD-9B9B-48E3-B968-FB0925927558}" srcOrd="6" destOrd="0" presId="urn:microsoft.com/office/officeart/2018/2/layout/IconVerticalSolidList"/>
    <dgm:cxn modelId="{AB9AFE8A-80AB-44CC-AA43-2995FC482973}" type="presParOf" srcId="{A7BE13CD-9B9B-48E3-B968-FB0925927558}" destId="{A80B1671-7EF5-418B-9DC3-64EF28D51290}" srcOrd="0" destOrd="0" presId="urn:microsoft.com/office/officeart/2018/2/layout/IconVerticalSolidList"/>
    <dgm:cxn modelId="{B4685881-1180-491F-961A-B47DB08CEEFB}" type="presParOf" srcId="{A7BE13CD-9B9B-48E3-B968-FB0925927558}" destId="{DDECAFE6-51CE-45B4-95B1-73856FA10BD9}" srcOrd="1" destOrd="0" presId="urn:microsoft.com/office/officeart/2018/2/layout/IconVerticalSolidList"/>
    <dgm:cxn modelId="{F9B4704E-265A-4D7E-8BFF-FB35ED9A6DA3}" type="presParOf" srcId="{A7BE13CD-9B9B-48E3-B968-FB0925927558}" destId="{94A6F972-BFC9-420F-83F4-3CBFA7DA24DB}" srcOrd="2" destOrd="0" presId="urn:microsoft.com/office/officeart/2018/2/layout/IconVerticalSolidList"/>
    <dgm:cxn modelId="{4FE1B410-86E0-448C-8112-FCEFD315F013}" type="presParOf" srcId="{A7BE13CD-9B9B-48E3-B968-FB0925927558}" destId="{7F24D1B3-F216-47F8-B95B-66C7CAB4F220}" srcOrd="3" destOrd="0" presId="urn:microsoft.com/office/officeart/2018/2/layout/IconVerticalSolidList"/>
    <dgm:cxn modelId="{A0239F83-4277-4C3D-AD62-F2D6DD69DFFD}" type="presParOf" srcId="{FED0AEFB-1F87-454D-8ABB-258FCEAE0F46}" destId="{CD553622-4564-4075-99EF-4AF3809DAD54}" srcOrd="7" destOrd="0" presId="urn:microsoft.com/office/officeart/2018/2/layout/IconVerticalSolidList"/>
    <dgm:cxn modelId="{C4A89D37-DACD-4997-B9B7-EDBFFEC52EDC}" type="presParOf" srcId="{FED0AEFB-1F87-454D-8ABB-258FCEAE0F46}" destId="{A2A8C014-B7DD-4263-9CF4-9A9FD143E0DD}" srcOrd="8" destOrd="0" presId="urn:microsoft.com/office/officeart/2018/2/layout/IconVerticalSolidList"/>
    <dgm:cxn modelId="{58E1E899-8948-4D77-9040-58F4A4965E24}" type="presParOf" srcId="{A2A8C014-B7DD-4263-9CF4-9A9FD143E0DD}" destId="{7F4297B7-59DE-4F78-81C6-61F9FBCEF8F7}" srcOrd="0" destOrd="0" presId="urn:microsoft.com/office/officeart/2018/2/layout/IconVerticalSolidList"/>
    <dgm:cxn modelId="{E197F8D0-BD6D-429D-9A57-2F64CAF55625}" type="presParOf" srcId="{A2A8C014-B7DD-4263-9CF4-9A9FD143E0DD}" destId="{E3BE4C52-69C2-44D2-B0A5-9A10080C9BB6}" srcOrd="1" destOrd="0" presId="urn:microsoft.com/office/officeart/2018/2/layout/IconVerticalSolidList"/>
    <dgm:cxn modelId="{9F26D26B-0170-4933-8B88-66BC4B854541}" type="presParOf" srcId="{A2A8C014-B7DD-4263-9CF4-9A9FD143E0DD}" destId="{E7020145-37AD-41B4-AEAC-0DADE0F39B5E}" srcOrd="2" destOrd="0" presId="urn:microsoft.com/office/officeart/2018/2/layout/IconVerticalSolidList"/>
    <dgm:cxn modelId="{D87FAE72-7FE8-4852-8192-FBA36EF6A172}" type="presParOf" srcId="{A2A8C014-B7DD-4263-9CF4-9A9FD143E0DD}" destId="{DC7AB71F-F770-4C39-947B-1B9B05195E00}" srcOrd="3" destOrd="0" presId="urn:microsoft.com/office/officeart/2018/2/layout/IconVerticalSolidList"/>
    <dgm:cxn modelId="{12757A59-CB90-486E-B3B0-7B099B46D0F5}" type="presParOf" srcId="{FED0AEFB-1F87-454D-8ABB-258FCEAE0F46}" destId="{BDC72D7F-172C-4D5D-A946-F3E8226B16E0}" srcOrd="9" destOrd="0" presId="urn:microsoft.com/office/officeart/2018/2/layout/IconVerticalSolidList"/>
    <dgm:cxn modelId="{0501A518-1DBF-42B6-AB7B-2BDDE73834FD}" type="presParOf" srcId="{FED0AEFB-1F87-454D-8ABB-258FCEAE0F46}" destId="{D32B76F2-2B2F-4702-9234-C1E283DFC9F3}" srcOrd="10" destOrd="0" presId="urn:microsoft.com/office/officeart/2018/2/layout/IconVerticalSolidList"/>
    <dgm:cxn modelId="{3C93F63E-8BF0-48AD-AD66-74D63CA95448}" type="presParOf" srcId="{D32B76F2-2B2F-4702-9234-C1E283DFC9F3}" destId="{C81FA907-5F1D-4FFA-A75C-6AC7D3E67918}" srcOrd="0" destOrd="0" presId="urn:microsoft.com/office/officeart/2018/2/layout/IconVerticalSolidList"/>
    <dgm:cxn modelId="{858B8B1C-8089-4A05-83AF-BB29A1130560}" type="presParOf" srcId="{D32B76F2-2B2F-4702-9234-C1E283DFC9F3}" destId="{BF4C7835-3FED-4FF2-B359-12360ECB5745}" srcOrd="1" destOrd="0" presId="urn:microsoft.com/office/officeart/2018/2/layout/IconVerticalSolidList"/>
    <dgm:cxn modelId="{864A0933-BC21-4292-9688-8460178684EE}" type="presParOf" srcId="{D32B76F2-2B2F-4702-9234-C1E283DFC9F3}" destId="{C51622D6-E1FD-4A80-A474-4AACCE9C427A}" srcOrd="2" destOrd="0" presId="urn:microsoft.com/office/officeart/2018/2/layout/IconVerticalSolidList"/>
    <dgm:cxn modelId="{A00BD34E-F9A8-46D5-B9B1-BD241C3968A4}" type="presParOf" srcId="{D32B76F2-2B2F-4702-9234-C1E283DFC9F3}" destId="{C4E3AA5F-9EB7-494E-BBD2-C4278F674E36}"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AC504D6-D08C-44B4-869B-5E40DC7FCEA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84176468-82CD-486E-978F-3AB6A395BF14}">
      <dgm:prSet/>
      <dgm:spPr/>
      <dgm:t>
        <a:bodyPr/>
        <a:lstStyle/>
        <a:p>
          <a:r>
            <a:rPr lang="en-US" dirty="0">
              <a:latin typeface="Garamond" panose="02020404030301010803" pitchFamily="18" charset="0"/>
            </a:rPr>
            <a:t>$168 million for Statewide Technology Transformation </a:t>
          </a:r>
        </a:p>
      </dgm:t>
    </dgm:pt>
    <dgm:pt modelId="{F6DC90F7-7E72-45E9-9BA3-D92D39BF472F}" type="parTrans" cxnId="{F1C85435-8947-4D88-8B9F-3C14C20B14C6}">
      <dgm:prSet/>
      <dgm:spPr/>
      <dgm:t>
        <a:bodyPr/>
        <a:lstStyle/>
        <a:p>
          <a:endParaRPr lang="en-US"/>
        </a:p>
      </dgm:t>
    </dgm:pt>
    <dgm:pt modelId="{B9824B60-8DF9-4017-8FAA-C88C054AD765}" type="sibTrans" cxnId="{F1C85435-8947-4D88-8B9F-3C14C20B14C6}">
      <dgm:prSet/>
      <dgm:spPr/>
      <dgm:t>
        <a:bodyPr/>
        <a:lstStyle/>
        <a:p>
          <a:endParaRPr lang="en-US"/>
        </a:p>
      </dgm:t>
    </dgm:pt>
    <dgm:pt modelId="{280ACC9B-172C-4FAD-80DA-E27A9BD104E4}">
      <dgm:prSet/>
      <dgm:spPr/>
      <dgm:t>
        <a:bodyPr/>
        <a:lstStyle/>
        <a:p>
          <a:r>
            <a:rPr lang="en-US" dirty="0">
              <a:latin typeface="Garamond" panose="02020404030301010803" pitchFamily="18" charset="0"/>
            </a:rPr>
            <a:t>$133.5 million for the Statewide Common Data Platform </a:t>
          </a:r>
        </a:p>
      </dgm:t>
    </dgm:pt>
    <dgm:pt modelId="{50634F34-987F-40EE-97F8-6EB206F1750D}" type="parTrans" cxnId="{5DEAA1B3-AE3A-498E-8510-EF4A4E17B980}">
      <dgm:prSet/>
      <dgm:spPr/>
      <dgm:t>
        <a:bodyPr/>
        <a:lstStyle/>
        <a:p>
          <a:endParaRPr lang="en-US"/>
        </a:p>
      </dgm:t>
    </dgm:pt>
    <dgm:pt modelId="{88C82289-9A63-4471-AA1B-ACC60D878129}" type="sibTrans" cxnId="{5DEAA1B3-AE3A-498E-8510-EF4A4E17B980}">
      <dgm:prSet/>
      <dgm:spPr/>
      <dgm:t>
        <a:bodyPr/>
        <a:lstStyle/>
        <a:p>
          <a:endParaRPr lang="en-US"/>
        </a:p>
      </dgm:t>
    </dgm:pt>
    <dgm:pt modelId="{49A1575D-4CA7-4B83-B822-883C2177C431}">
      <dgm:prSet/>
      <dgm:spPr/>
      <dgm:t>
        <a:bodyPr/>
        <a:lstStyle/>
        <a:p>
          <a:r>
            <a:rPr lang="en-US" dirty="0">
              <a:latin typeface="Garamond" panose="02020404030301010803" pitchFamily="18" charset="0"/>
            </a:rPr>
            <a:t>$93 million credit for prior learning and career passport</a:t>
          </a:r>
        </a:p>
      </dgm:t>
    </dgm:pt>
    <dgm:pt modelId="{7C630314-5CB1-4AE3-A807-CF869E900A43}" type="parTrans" cxnId="{B8216DE1-9B09-4231-B7AE-4B7DEDE1A6AA}">
      <dgm:prSet/>
      <dgm:spPr/>
      <dgm:t>
        <a:bodyPr/>
        <a:lstStyle/>
        <a:p>
          <a:endParaRPr lang="en-US"/>
        </a:p>
      </dgm:t>
    </dgm:pt>
    <dgm:pt modelId="{2B34C8D7-986F-401D-8890-9FB548589F17}" type="sibTrans" cxnId="{B8216DE1-9B09-4231-B7AE-4B7DEDE1A6AA}">
      <dgm:prSet/>
      <dgm:spPr/>
      <dgm:t>
        <a:bodyPr/>
        <a:lstStyle/>
        <a:p>
          <a:endParaRPr lang="en-US"/>
        </a:p>
      </dgm:t>
    </dgm:pt>
    <dgm:pt modelId="{CB58337B-4E9A-45A0-BFCB-887F759C11D3}" type="pres">
      <dgm:prSet presAssocID="{6AC504D6-D08C-44B4-869B-5E40DC7FCEA4}" presName="root" presStyleCnt="0">
        <dgm:presLayoutVars>
          <dgm:dir/>
          <dgm:resizeHandles val="exact"/>
        </dgm:presLayoutVars>
      </dgm:prSet>
      <dgm:spPr/>
    </dgm:pt>
    <dgm:pt modelId="{AE99A6E0-21F2-4B5D-961A-6156B9CC03EB}" type="pres">
      <dgm:prSet presAssocID="{84176468-82CD-486E-978F-3AB6A395BF14}" presName="compNode" presStyleCnt="0"/>
      <dgm:spPr/>
    </dgm:pt>
    <dgm:pt modelId="{161BEA71-D98A-4E39-8206-B4A3E10E460F}" type="pres">
      <dgm:prSet presAssocID="{84176468-82CD-486E-978F-3AB6A395BF14}" presName="bgRect" presStyleLbl="bgShp" presStyleIdx="0" presStyleCnt="3" custLinFactNeighborY="-43"/>
      <dgm:spPr/>
    </dgm:pt>
    <dgm:pt modelId="{C06F5378-A30D-4417-B131-248118B2195F}" type="pres">
      <dgm:prSet presAssocID="{84176468-82CD-486E-978F-3AB6A395BF1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D8053723-37FC-45EB-AEA1-C4C7CF5ED1F5}" type="pres">
      <dgm:prSet presAssocID="{84176468-82CD-486E-978F-3AB6A395BF14}" presName="spaceRect" presStyleCnt="0"/>
      <dgm:spPr/>
    </dgm:pt>
    <dgm:pt modelId="{A844362C-4CBC-4412-AC14-DFD152F48800}" type="pres">
      <dgm:prSet presAssocID="{84176468-82CD-486E-978F-3AB6A395BF14}" presName="parTx" presStyleLbl="revTx" presStyleIdx="0" presStyleCnt="3">
        <dgm:presLayoutVars>
          <dgm:chMax val="0"/>
          <dgm:chPref val="0"/>
        </dgm:presLayoutVars>
      </dgm:prSet>
      <dgm:spPr/>
    </dgm:pt>
    <dgm:pt modelId="{42CD9536-142D-47B2-A747-F45225C39005}" type="pres">
      <dgm:prSet presAssocID="{B9824B60-8DF9-4017-8FAA-C88C054AD765}" presName="sibTrans" presStyleCnt="0"/>
      <dgm:spPr/>
    </dgm:pt>
    <dgm:pt modelId="{AC09D956-89BA-44A6-9FB2-C28979BB57C3}" type="pres">
      <dgm:prSet presAssocID="{280ACC9B-172C-4FAD-80DA-E27A9BD104E4}" presName="compNode" presStyleCnt="0"/>
      <dgm:spPr/>
    </dgm:pt>
    <dgm:pt modelId="{63CB82EB-21FD-4180-805A-C1E0D54054DA}" type="pres">
      <dgm:prSet presAssocID="{280ACC9B-172C-4FAD-80DA-E27A9BD104E4}" presName="bgRect" presStyleLbl="bgShp" presStyleIdx="1" presStyleCnt="3"/>
      <dgm:spPr/>
    </dgm:pt>
    <dgm:pt modelId="{0F80A2FD-A227-4E4A-83E1-C5C81D1EAFAA}" type="pres">
      <dgm:prSet presAssocID="{280ACC9B-172C-4FAD-80DA-E27A9BD104E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rker"/>
        </a:ext>
      </dgm:extLst>
    </dgm:pt>
    <dgm:pt modelId="{1F707246-4F93-426A-A0A8-11D4C6350778}" type="pres">
      <dgm:prSet presAssocID="{280ACC9B-172C-4FAD-80DA-E27A9BD104E4}" presName="spaceRect" presStyleCnt="0"/>
      <dgm:spPr/>
    </dgm:pt>
    <dgm:pt modelId="{AF2BF9C7-32BB-4701-9E16-AA3502573A5A}" type="pres">
      <dgm:prSet presAssocID="{280ACC9B-172C-4FAD-80DA-E27A9BD104E4}" presName="parTx" presStyleLbl="revTx" presStyleIdx="1" presStyleCnt="3">
        <dgm:presLayoutVars>
          <dgm:chMax val="0"/>
          <dgm:chPref val="0"/>
        </dgm:presLayoutVars>
      </dgm:prSet>
      <dgm:spPr/>
    </dgm:pt>
    <dgm:pt modelId="{63834850-62FE-4B3A-BF85-62D2E8A8EDA8}" type="pres">
      <dgm:prSet presAssocID="{88C82289-9A63-4471-AA1B-ACC60D878129}" presName="sibTrans" presStyleCnt="0"/>
      <dgm:spPr/>
    </dgm:pt>
    <dgm:pt modelId="{35A3FBFE-7524-46F5-B40F-AF5DBF11514F}" type="pres">
      <dgm:prSet presAssocID="{49A1575D-4CA7-4B83-B822-883C2177C431}" presName="compNode" presStyleCnt="0"/>
      <dgm:spPr/>
    </dgm:pt>
    <dgm:pt modelId="{D84A574B-777A-4710-974C-1F098FF9972E}" type="pres">
      <dgm:prSet presAssocID="{49A1575D-4CA7-4B83-B822-883C2177C431}" presName="bgRect" presStyleLbl="bgShp" presStyleIdx="2" presStyleCnt="3"/>
      <dgm:spPr/>
    </dgm:pt>
    <dgm:pt modelId="{1F27389A-F49D-4D10-90E9-750F845779CF}" type="pres">
      <dgm:prSet presAssocID="{49A1575D-4CA7-4B83-B822-883C2177C43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0178D768-D6A8-4729-842A-A5F724B64C67}" type="pres">
      <dgm:prSet presAssocID="{49A1575D-4CA7-4B83-B822-883C2177C431}" presName="spaceRect" presStyleCnt="0"/>
      <dgm:spPr/>
    </dgm:pt>
    <dgm:pt modelId="{6B7BFAEC-36A8-4CBF-A9BA-124692B8C0C6}" type="pres">
      <dgm:prSet presAssocID="{49A1575D-4CA7-4B83-B822-883C2177C431}" presName="parTx" presStyleLbl="revTx" presStyleIdx="2" presStyleCnt="3">
        <dgm:presLayoutVars>
          <dgm:chMax val="0"/>
          <dgm:chPref val="0"/>
        </dgm:presLayoutVars>
      </dgm:prSet>
      <dgm:spPr/>
    </dgm:pt>
  </dgm:ptLst>
  <dgm:cxnLst>
    <dgm:cxn modelId="{2A7C5D32-DDF6-4901-888D-89947615D896}" type="presOf" srcId="{280ACC9B-172C-4FAD-80DA-E27A9BD104E4}" destId="{AF2BF9C7-32BB-4701-9E16-AA3502573A5A}" srcOrd="0" destOrd="0" presId="urn:microsoft.com/office/officeart/2018/2/layout/IconVerticalSolidList"/>
    <dgm:cxn modelId="{F1C85435-8947-4D88-8B9F-3C14C20B14C6}" srcId="{6AC504D6-D08C-44B4-869B-5E40DC7FCEA4}" destId="{84176468-82CD-486E-978F-3AB6A395BF14}" srcOrd="0" destOrd="0" parTransId="{F6DC90F7-7E72-45E9-9BA3-D92D39BF472F}" sibTransId="{B9824B60-8DF9-4017-8FAA-C88C054AD765}"/>
    <dgm:cxn modelId="{4F2DF343-DC28-4681-9339-912DCD21D766}" type="presOf" srcId="{6AC504D6-D08C-44B4-869B-5E40DC7FCEA4}" destId="{CB58337B-4E9A-45A0-BFCB-887F759C11D3}" srcOrd="0" destOrd="0" presId="urn:microsoft.com/office/officeart/2018/2/layout/IconVerticalSolidList"/>
    <dgm:cxn modelId="{D0D22551-6F14-489A-945D-C537A62A0757}" type="presOf" srcId="{84176468-82CD-486E-978F-3AB6A395BF14}" destId="{A844362C-4CBC-4412-AC14-DFD152F48800}" srcOrd="0" destOrd="0" presId="urn:microsoft.com/office/officeart/2018/2/layout/IconVerticalSolidList"/>
    <dgm:cxn modelId="{5DEAA1B3-AE3A-498E-8510-EF4A4E17B980}" srcId="{6AC504D6-D08C-44B4-869B-5E40DC7FCEA4}" destId="{280ACC9B-172C-4FAD-80DA-E27A9BD104E4}" srcOrd="1" destOrd="0" parTransId="{50634F34-987F-40EE-97F8-6EB206F1750D}" sibTransId="{88C82289-9A63-4471-AA1B-ACC60D878129}"/>
    <dgm:cxn modelId="{B8216DE1-9B09-4231-B7AE-4B7DEDE1A6AA}" srcId="{6AC504D6-D08C-44B4-869B-5E40DC7FCEA4}" destId="{49A1575D-4CA7-4B83-B822-883C2177C431}" srcOrd="2" destOrd="0" parTransId="{7C630314-5CB1-4AE3-A807-CF869E900A43}" sibTransId="{2B34C8D7-986F-401D-8890-9FB548589F17}"/>
    <dgm:cxn modelId="{056E7EE7-BDE6-4F8A-8EDD-99963EA64058}" type="presOf" srcId="{49A1575D-4CA7-4B83-B822-883C2177C431}" destId="{6B7BFAEC-36A8-4CBF-A9BA-124692B8C0C6}" srcOrd="0" destOrd="0" presId="urn:microsoft.com/office/officeart/2018/2/layout/IconVerticalSolidList"/>
    <dgm:cxn modelId="{D89A8A80-86DD-4B2C-908E-8614C8E57EEB}" type="presParOf" srcId="{CB58337B-4E9A-45A0-BFCB-887F759C11D3}" destId="{AE99A6E0-21F2-4B5D-961A-6156B9CC03EB}" srcOrd="0" destOrd="0" presId="urn:microsoft.com/office/officeart/2018/2/layout/IconVerticalSolidList"/>
    <dgm:cxn modelId="{484E9F9F-0C4F-4AB8-AFC9-C9302073029F}" type="presParOf" srcId="{AE99A6E0-21F2-4B5D-961A-6156B9CC03EB}" destId="{161BEA71-D98A-4E39-8206-B4A3E10E460F}" srcOrd="0" destOrd="0" presId="urn:microsoft.com/office/officeart/2018/2/layout/IconVerticalSolidList"/>
    <dgm:cxn modelId="{F674CF5C-C99C-4F88-B856-051CCBF010BA}" type="presParOf" srcId="{AE99A6E0-21F2-4B5D-961A-6156B9CC03EB}" destId="{C06F5378-A30D-4417-B131-248118B2195F}" srcOrd="1" destOrd="0" presId="urn:microsoft.com/office/officeart/2018/2/layout/IconVerticalSolidList"/>
    <dgm:cxn modelId="{F73FD878-BD0F-47BD-9BFF-D8B5F32B60AE}" type="presParOf" srcId="{AE99A6E0-21F2-4B5D-961A-6156B9CC03EB}" destId="{D8053723-37FC-45EB-AEA1-C4C7CF5ED1F5}" srcOrd="2" destOrd="0" presId="urn:microsoft.com/office/officeart/2018/2/layout/IconVerticalSolidList"/>
    <dgm:cxn modelId="{002DA817-4181-4090-A7A4-D1038534CB51}" type="presParOf" srcId="{AE99A6E0-21F2-4B5D-961A-6156B9CC03EB}" destId="{A844362C-4CBC-4412-AC14-DFD152F48800}" srcOrd="3" destOrd="0" presId="urn:microsoft.com/office/officeart/2018/2/layout/IconVerticalSolidList"/>
    <dgm:cxn modelId="{0245AFE2-6E7B-4EAC-81D3-7A5EF9FA8034}" type="presParOf" srcId="{CB58337B-4E9A-45A0-BFCB-887F759C11D3}" destId="{42CD9536-142D-47B2-A747-F45225C39005}" srcOrd="1" destOrd="0" presId="urn:microsoft.com/office/officeart/2018/2/layout/IconVerticalSolidList"/>
    <dgm:cxn modelId="{B3742D68-D1EE-4319-B511-55C134CDFFF8}" type="presParOf" srcId="{CB58337B-4E9A-45A0-BFCB-887F759C11D3}" destId="{AC09D956-89BA-44A6-9FB2-C28979BB57C3}" srcOrd="2" destOrd="0" presId="urn:microsoft.com/office/officeart/2018/2/layout/IconVerticalSolidList"/>
    <dgm:cxn modelId="{7A3A9B11-A0A4-4E29-8F1D-F5E8919DE9C9}" type="presParOf" srcId="{AC09D956-89BA-44A6-9FB2-C28979BB57C3}" destId="{63CB82EB-21FD-4180-805A-C1E0D54054DA}" srcOrd="0" destOrd="0" presId="urn:microsoft.com/office/officeart/2018/2/layout/IconVerticalSolidList"/>
    <dgm:cxn modelId="{3623210F-EF60-469D-8867-226E8BD9896E}" type="presParOf" srcId="{AC09D956-89BA-44A6-9FB2-C28979BB57C3}" destId="{0F80A2FD-A227-4E4A-83E1-C5C81D1EAFAA}" srcOrd="1" destOrd="0" presId="urn:microsoft.com/office/officeart/2018/2/layout/IconVerticalSolidList"/>
    <dgm:cxn modelId="{F214E4BF-69A8-4AC9-A17C-3F588A4A6470}" type="presParOf" srcId="{AC09D956-89BA-44A6-9FB2-C28979BB57C3}" destId="{1F707246-4F93-426A-A0A8-11D4C6350778}" srcOrd="2" destOrd="0" presId="urn:microsoft.com/office/officeart/2018/2/layout/IconVerticalSolidList"/>
    <dgm:cxn modelId="{2440207F-964C-4737-8247-C2FFCB251F80}" type="presParOf" srcId="{AC09D956-89BA-44A6-9FB2-C28979BB57C3}" destId="{AF2BF9C7-32BB-4701-9E16-AA3502573A5A}" srcOrd="3" destOrd="0" presId="urn:microsoft.com/office/officeart/2018/2/layout/IconVerticalSolidList"/>
    <dgm:cxn modelId="{A7D87589-596F-4C9E-B60E-022525FB69F6}" type="presParOf" srcId="{CB58337B-4E9A-45A0-BFCB-887F759C11D3}" destId="{63834850-62FE-4B3A-BF85-62D2E8A8EDA8}" srcOrd="3" destOrd="0" presId="urn:microsoft.com/office/officeart/2018/2/layout/IconVerticalSolidList"/>
    <dgm:cxn modelId="{21A32DA1-1707-4096-9F38-2FCCA9CA346C}" type="presParOf" srcId="{CB58337B-4E9A-45A0-BFCB-887F759C11D3}" destId="{35A3FBFE-7524-46F5-B40F-AF5DBF11514F}" srcOrd="4" destOrd="0" presId="urn:microsoft.com/office/officeart/2018/2/layout/IconVerticalSolidList"/>
    <dgm:cxn modelId="{FA05C87E-586E-4889-8CAE-076363E0B7F8}" type="presParOf" srcId="{35A3FBFE-7524-46F5-B40F-AF5DBF11514F}" destId="{D84A574B-777A-4710-974C-1F098FF9972E}" srcOrd="0" destOrd="0" presId="urn:microsoft.com/office/officeart/2018/2/layout/IconVerticalSolidList"/>
    <dgm:cxn modelId="{D69DF47E-2D17-4B4A-8876-5E65180F1E2B}" type="presParOf" srcId="{35A3FBFE-7524-46F5-B40F-AF5DBF11514F}" destId="{1F27389A-F49D-4D10-90E9-750F845779CF}" srcOrd="1" destOrd="0" presId="urn:microsoft.com/office/officeart/2018/2/layout/IconVerticalSolidList"/>
    <dgm:cxn modelId="{F39ABC52-78EE-47E5-90B6-5BC874D75FD0}" type="presParOf" srcId="{35A3FBFE-7524-46F5-B40F-AF5DBF11514F}" destId="{0178D768-D6A8-4729-842A-A5F724B64C67}" srcOrd="2" destOrd="0" presId="urn:microsoft.com/office/officeart/2018/2/layout/IconVerticalSolidList"/>
    <dgm:cxn modelId="{551FAB06-1392-455B-87A8-903212BE35C0}" type="presParOf" srcId="{35A3FBFE-7524-46F5-B40F-AF5DBF11514F}" destId="{6B7BFAEC-36A8-4CBF-A9BA-124692B8C0C6}"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A96C26-5D65-3A48-8FBC-073D75CB2D75}">
      <dsp:nvSpPr>
        <dsp:cNvPr id="0" name=""/>
        <dsp:cNvSpPr/>
      </dsp:nvSpPr>
      <dsp:spPr>
        <a:xfrm>
          <a:off x="0" y="203556"/>
          <a:ext cx="8515351" cy="1923075"/>
        </a:xfrm>
        <a:prstGeom prst="rect">
          <a:avLst/>
        </a:prstGeom>
        <a:solidFill>
          <a:schemeClr val="lt1">
            <a:alpha val="90000"/>
            <a:hueOff val="0"/>
            <a:satOff val="0"/>
            <a:lumOff val="0"/>
            <a:alphaOff val="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660886" tIns="687324" rIns="660886" bIns="142240" numCol="1" spcCol="1270" anchor="t" anchorCtr="0">
          <a:noAutofit/>
        </a:bodyPr>
        <a:lstStyle/>
        <a:p>
          <a:pPr marL="228600" lvl="1" indent="-228600" algn="l" defTabSz="889000" rtl="0">
            <a:lnSpc>
              <a:spcPct val="90000"/>
            </a:lnSpc>
            <a:spcBef>
              <a:spcPct val="0"/>
            </a:spcBef>
            <a:spcAft>
              <a:spcPct val="15000"/>
            </a:spcAft>
            <a:buNone/>
          </a:pPr>
          <a:r>
            <a:rPr lang="en-US" sz="2000" kern="1200" dirty="0"/>
            <a:t>	</a:t>
          </a:r>
          <a:r>
            <a:rPr lang="en-US" sz="2000" b="1" kern="1200" dirty="0">
              <a:latin typeface="Garamond" panose="02020404030301010803" pitchFamily="18" charset="0"/>
            </a:rPr>
            <a:t>Would have authorized </a:t>
          </a:r>
          <a:r>
            <a:rPr lang="en-US" sz="2000" b="1" i="0" u="none" kern="1200" dirty="0">
              <a:latin typeface="Garamond" panose="02020404030301010803" pitchFamily="18" charset="0"/>
            </a:rPr>
            <a:t>10 community college districts </a:t>
          </a:r>
          <a:r>
            <a:rPr lang="en-US" sz="2000" b="1" kern="1200" dirty="0">
              <a:latin typeface="Garamond" panose="02020404030301010803" pitchFamily="18" charset="0"/>
            </a:rPr>
            <a:t>to award Bachelor of Science in Nursing (BSN) degrees. Participating districts must have a nationally accredited Associate Degree in Nursing (ADN) program. </a:t>
          </a:r>
          <a:endParaRPr lang="en-US" sz="2000" b="1" kern="1200" dirty="0">
            <a:solidFill>
              <a:srgbClr val="444444"/>
            </a:solidFill>
            <a:latin typeface="Garamond" panose="02020404030301010803" pitchFamily="18" charset="0"/>
            <a:ea typeface="Calibri"/>
            <a:cs typeface="Calibri"/>
          </a:endParaRPr>
        </a:p>
      </dsp:txBody>
      <dsp:txXfrm>
        <a:off x="0" y="203556"/>
        <a:ext cx="8515351" cy="1923075"/>
      </dsp:txXfrm>
    </dsp:sp>
    <dsp:sp modelId="{7D6BE227-F352-1448-96D4-21CFAF6CD7FF}">
      <dsp:nvSpPr>
        <dsp:cNvPr id="0" name=""/>
        <dsp:cNvSpPr/>
      </dsp:nvSpPr>
      <dsp:spPr>
        <a:xfrm>
          <a:off x="211704" y="28266"/>
          <a:ext cx="8091943" cy="679837"/>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5302" tIns="0" rIns="225302" bIns="0" numCol="1" spcCol="1270" anchor="ctr" anchorCtr="0">
          <a:noAutofit/>
        </a:bodyPr>
        <a:lstStyle/>
        <a:p>
          <a:pPr marL="0" lvl="0" indent="0" algn="l" defTabSz="889000">
            <a:lnSpc>
              <a:spcPct val="90000"/>
            </a:lnSpc>
            <a:spcBef>
              <a:spcPct val="0"/>
            </a:spcBef>
            <a:spcAft>
              <a:spcPct val="35000"/>
            </a:spcAft>
            <a:buNone/>
          </a:pPr>
          <a:r>
            <a:rPr lang="en-US" sz="2000" b="0" kern="1200" dirty="0"/>
            <a:t>SB 895 (Roth): Baccalaureate Degree in Nursing Pilot Program  	     </a:t>
          </a:r>
          <a:r>
            <a:rPr lang="en-US" sz="2000" i="1" kern="1200" dirty="0"/>
            <a:t>Vetoed by the Governor </a:t>
          </a:r>
          <a:endParaRPr lang="en-US" sz="2000" b="0" i="1" kern="1200" dirty="0"/>
        </a:p>
      </dsp:txBody>
      <dsp:txXfrm>
        <a:off x="244891" y="61453"/>
        <a:ext cx="8025569" cy="613463"/>
      </dsp:txXfrm>
    </dsp:sp>
    <dsp:sp modelId="{B7576300-2937-7248-9278-918BADB6D634}">
      <dsp:nvSpPr>
        <dsp:cNvPr id="0" name=""/>
        <dsp:cNvSpPr/>
      </dsp:nvSpPr>
      <dsp:spPr>
        <a:xfrm>
          <a:off x="0" y="2482391"/>
          <a:ext cx="8515351" cy="1871100"/>
        </a:xfrm>
        <a:prstGeom prst="rect">
          <a:avLst/>
        </a:prstGeom>
        <a:solidFill>
          <a:schemeClr val="lt1">
            <a:alpha val="90000"/>
            <a:hueOff val="0"/>
            <a:satOff val="0"/>
            <a:lumOff val="0"/>
            <a:alphaOff val="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660886" tIns="687324" rIns="660886" bIns="142240" numCol="1" spcCol="1270" anchor="t" anchorCtr="0">
          <a:noAutofit/>
        </a:bodyPr>
        <a:lstStyle/>
        <a:p>
          <a:pPr marL="228600" lvl="1" indent="-228600" algn="l" defTabSz="889000" rtl="0">
            <a:lnSpc>
              <a:spcPct val="90000"/>
            </a:lnSpc>
            <a:spcBef>
              <a:spcPct val="0"/>
            </a:spcBef>
            <a:spcAft>
              <a:spcPct val="15000"/>
            </a:spcAft>
            <a:buNone/>
          </a:pPr>
          <a:r>
            <a:rPr lang="en-US" sz="2000" b="1" i="0" kern="1200" dirty="0">
              <a:latin typeface="Garamond" panose="02020404030301010803" pitchFamily="18" charset="0"/>
            </a:rPr>
            <a:t>	Would have authorized 10 community college districts to offer a Bachelor of Science in Nursing degree. The Chancellor would identify eligible community college districts based on specified criteria.</a:t>
          </a:r>
          <a:endParaRPr lang="en-US" sz="2000" b="1" i="0" kern="1200" dirty="0">
            <a:solidFill>
              <a:schemeClr val="tx1"/>
            </a:solidFill>
            <a:latin typeface="Garamond" panose="02020404030301010803" pitchFamily="18" charset="0"/>
            <a:ea typeface="Calibri"/>
            <a:cs typeface="Calibri"/>
          </a:endParaRPr>
        </a:p>
      </dsp:txBody>
      <dsp:txXfrm>
        <a:off x="0" y="2482391"/>
        <a:ext cx="8515351" cy="1871100"/>
      </dsp:txXfrm>
    </dsp:sp>
    <dsp:sp modelId="{55AC9922-09AF-A541-97C7-88A9D21B92C9}">
      <dsp:nvSpPr>
        <dsp:cNvPr id="0" name=""/>
        <dsp:cNvSpPr/>
      </dsp:nvSpPr>
      <dsp:spPr>
        <a:xfrm>
          <a:off x="212697" y="2322298"/>
          <a:ext cx="8089955" cy="664640"/>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5302" tIns="0" rIns="225302" bIns="0" numCol="1" spcCol="1270" anchor="ctr" anchorCtr="0">
          <a:noAutofit/>
        </a:bodyPr>
        <a:lstStyle/>
        <a:p>
          <a:pPr marL="0" lvl="0" indent="0" algn="l" defTabSz="889000" rtl="0">
            <a:lnSpc>
              <a:spcPct val="90000"/>
            </a:lnSpc>
            <a:spcBef>
              <a:spcPct val="0"/>
            </a:spcBef>
            <a:spcAft>
              <a:spcPct val="35000"/>
            </a:spcAft>
            <a:buNone/>
          </a:pPr>
          <a:r>
            <a:rPr lang="en-US" sz="2000" b="0" kern="1200" dirty="0"/>
            <a:t>AB 2104 (Soria): </a:t>
          </a:r>
          <a:r>
            <a:rPr lang="en-US" sz="2000" kern="1200" dirty="0"/>
            <a:t>Baccalaureate Degree in Nursing Pilot Program               	</a:t>
          </a:r>
          <a:r>
            <a:rPr lang="en-US" sz="2000" i="1" kern="1200" dirty="0"/>
            <a:t>Vetoed by the Governor </a:t>
          </a:r>
          <a:endParaRPr lang="en-US" sz="2000" b="0" kern="1200" dirty="0"/>
        </a:p>
      </dsp:txBody>
      <dsp:txXfrm>
        <a:off x="245142" y="2354743"/>
        <a:ext cx="8025065" cy="5997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A96C26-5D65-3A48-8FBC-073D75CB2D75}">
      <dsp:nvSpPr>
        <dsp:cNvPr id="0" name=""/>
        <dsp:cNvSpPr/>
      </dsp:nvSpPr>
      <dsp:spPr>
        <a:xfrm>
          <a:off x="0" y="504754"/>
          <a:ext cx="8432223" cy="1474376"/>
        </a:xfrm>
        <a:prstGeom prst="rect">
          <a:avLst/>
        </a:prstGeom>
        <a:solidFill>
          <a:schemeClr val="lt1">
            <a:alpha val="90000"/>
            <a:hueOff val="0"/>
            <a:satOff val="0"/>
            <a:lumOff val="0"/>
            <a:alphaOff val="0"/>
          </a:schemeClr>
        </a:solidFill>
        <a:ln w="25400" cap="flat" cmpd="sng" algn="ctr">
          <a:solidFill>
            <a:srgbClr val="B32300"/>
          </a:solidFill>
          <a:prstDash val="solid"/>
        </a:ln>
        <a:effectLst/>
      </dsp:spPr>
      <dsp:style>
        <a:lnRef idx="2">
          <a:scrgbClr r="0" g="0" b="0"/>
        </a:lnRef>
        <a:fillRef idx="1">
          <a:scrgbClr r="0" g="0" b="0"/>
        </a:fillRef>
        <a:effectRef idx="0">
          <a:scrgbClr r="0" g="0" b="0"/>
        </a:effectRef>
        <a:fontRef idx="minor"/>
      </dsp:style>
      <dsp:txBody>
        <a:bodyPr spcFirstLastPara="0" vert="horz" wrap="square" lIns="654434" tIns="395732" rIns="654434" bIns="142240" numCol="1" spcCol="1270" anchor="t" anchorCtr="0">
          <a:noAutofit/>
        </a:bodyPr>
        <a:lstStyle/>
        <a:p>
          <a:pPr marL="228600" lvl="1" indent="-228600" algn="l" defTabSz="889000" rtl="0">
            <a:lnSpc>
              <a:spcPct val="90000"/>
            </a:lnSpc>
            <a:spcBef>
              <a:spcPct val="0"/>
            </a:spcBef>
            <a:spcAft>
              <a:spcPct val="15000"/>
            </a:spcAft>
            <a:buNone/>
          </a:pPr>
          <a:r>
            <a:rPr lang="en-US" sz="2000" b="1" i="0" kern="1200" dirty="0">
              <a:solidFill>
                <a:srgbClr val="000000"/>
              </a:solidFill>
              <a:effectLst/>
              <a:latin typeface="Garamond" panose="02020404030301010803" pitchFamily="18" charset="0"/>
              <a:cs typeface="Calibri"/>
            </a:rPr>
            <a:t>	</a:t>
          </a:r>
          <a:r>
            <a:rPr lang="en-US" sz="2000" b="1" i="0" kern="1200" dirty="0">
              <a:solidFill>
                <a:srgbClr val="000000"/>
              </a:solidFill>
              <a:effectLst/>
              <a:latin typeface="Garamond" panose="02020404030301010803" pitchFamily="18" charset="0"/>
              <a:ea typeface="Calibri"/>
              <a:cs typeface="Calibri"/>
            </a:rPr>
            <a:t>Would have require</a:t>
          </a:r>
          <a:r>
            <a:rPr lang="en-US" sz="2000" b="1" i="0" kern="1200" dirty="0">
              <a:solidFill>
                <a:srgbClr val="000000"/>
              </a:solidFill>
              <a:effectLst/>
              <a:latin typeface="Garamond" panose="02020404030301010803" pitchFamily="18" charset="0"/>
              <a:cs typeface="Calibri"/>
            </a:rPr>
            <a:t>d</a:t>
          </a:r>
          <a:r>
            <a:rPr lang="en-US" sz="2000" b="1" i="0" kern="1200" dirty="0">
              <a:solidFill>
                <a:srgbClr val="000000"/>
              </a:solidFill>
              <a:effectLst/>
              <a:latin typeface="Garamond" panose="02020404030301010803" pitchFamily="18" charset="0"/>
              <a:ea typeface="Calibri"/>
              <a:cs typeface="Calibri"/>
            </a:rPr>
            <a:t> K-12 and community colleges to offer classified employees the right of first refusal to an open position on campus for 10 business days before </a:t>
          </a:r>
          <a:r>
            <a:rPr lang="en-US" sz="2000" b="1" kern="1200" dirty="0">
              <a:solidFill>
                <a:srgbClr val="000000"/>
              </a:solidFill>
              <a:latin typeface="Garamond" panose="02020404030301010803" pitchFamily="18" charset="0"/>
              <a:ea typeface="Calibri"/>
              <a:cs typeface="Calibri"/>
            </a:rPr>
            <a:t>the employer may offer the position to an external candidate</a:t>
          </a:r>
          <a:r>
            <a:rPr lang="en-US" sz="2000" b="1" i="0" kern="1200" dirty="0">
              <a:solidFill>
                <a:srgbClr val="000000"/>
              </a:solidFill>
              <a:effectLst/>
              <a:latin typeface="Garamond" panose="02020404030301010803" pitchFamily="18" charset="0"/>
              <a:ea typeface="Calibri"/>
              <a:cs typeface="Calibri"/>
            </a:rPr>
            <a:t>.</a:t>
          </a:r>
          <a:r>
            <a:rPr lang="en-US" sz="2000" b="1" kern="1200" dirty="0">
              <a:solidFill>
                <a:srgbClr val="000000"/>
              </a:solidFill>
              <a:latin typeface="Garamond" panose="02020404030301010803" pitchFamily="18" charset="0"/>
              <a:ea typeface="Calibri"/>
              <a:cs typeface="Calibri"/>
            </a:rPr>
            <a:t> </a:t>
          </a:r>
          <a:endParaRPr lang="en-US" sz="2000" b="1" kern="1200" dirty="0">
            <a:latin typeface="Garamond" panose="02020404030301010803" pitchFamily="18" charset="0"/>
            <a:ea typeface="Calibri"/>
            <a:cs typeface="Calibri"/>
          </a:endParaRPr>
        </a:p>
      </dsp:txBody>
      <dsp:txXfrm>
        <a:off x="0" y="504754"/>
        <a:ext cx="8432223" cy="1474376"/>
      </dsp:txXfrm>
    </dsp:sp>
    <dsp:sp modelId="{7D6BE227-F352-1448-96D4-21CFAF6CD7FF}">
      <dsp:nvSpPr>
        <dsp:cNvPr id="0" name=""/>
        <dsp:cNvSpPr/>
      </dsp:nvSpPr>
      <dsp:spPr>
        <a:xfrm>
          <a:off x="225987" y="21891"/>
          <a:ext cx="7809967" cy="762400"/>
        </a:xfrm>
        <a:prstGeom prst="roundRect">
          <a:avLst/>
        </a:prstGeom>
        <a:solidFill>
          <a:srgbClr val="B32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103" tIns="0" rIns="223103" bIns="0" numCol="1" spcCol="1270" anchor="ctr" anchorCtr="0">
          <a:noAutofit/>
        </a:bodyPr>
        <a:lstStyle/>
        <a:p>
          <a:pPr marL="0" lvl="0" indent="0" algn="ctr" defTabSz="889000">
            <a:lnSpc>
              <a:spcPct val="90000"/>
            </a:lnSpc>
            <a:spcBef>
              <a:spcPct val="0"/>
            </a:spcBef>
            <a:spcAft>
              <a:spcPct val="35000"/>
            </a:spcAft>
            <a:buNone/>
          </a:pPr>
          <a:r>
            <a:rPr lang="en-US" sz="2000" b="0" kern="1200" dirty="0"/>
            <a:t>AB 2088 (McCarty): P</a:t>
          </a:r>
          <a:r>
            <a:rPr lang="en-US" sz="2000" kern="1200" dirty="0"/>
            <a:t>art-time or full-time vacancies                               </a:t>
          </a:r>
          <a:r>
            <a:rPr lang="en-US" sz="2000" i="1" kern="1200" dirty="0"/>
            <a:t>Vetoed by the Governor </a:t>
          </a:r>
          <a:endParaRPr lang="en-US" sz="2000" b="0" kern="1200" dirty="0"/>
        </a:p>
      </dsp:txBody>
      <dsp:txXfrm>
        <a:off x="263204" y="59108"/>
        <a:ext cx="7735533" cy="687966"/>
      </dsp:txXfrm>
    </dsp:sp>
    <dsp:sp modelId="{B7576300-2937-7248-9278-918BADB6D634}">
      <dsp:nvSpPr>
        <dsp:cNvPr id="0" name=""/>
        <dsp:cNvSpPr/>
      </dsp:nvSpPr>
      <dsp:spPr>
        <a:xfrm>
          <a:off x="0" y="2657616"/>
          <a:ext cx="8432223" cy="1242546"/>
        </a:xfrm>
        <a:prstGeom prst="rect">
          <a:avLst/>
        </a:prstGeom>
        <a:solidFill>
          <a:schemeClr val="lt1">
            <a:alpha val="90000"/>
            <a:hueOff val="0"/>
            <a:satOff val="0"/>
            <a:lumOff val="0"/>
            <a:alphaOff val="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654434" tIns="395732" rIns="654434" bIns="142240" numCol="1" spcCol="1270" anchor="t" anchorCtr="0">
          <a:noAutofit/>
        </a:bodyPr>
        <a:lstStyle/>
        <a:p>
          <a:pPr marL="228600" lvl="1" indent="-228600" algn="l" defTabSz="889000" rtl="0">
            <a:lnSpc>
              <a:spcPct val="90000"/>
            </a:lnSpc>
            <a:spcBef>
              <a:spcPct val="0"/>
            </a:spcBef>
            <a:spcAft>
              <a:spcPct val="15000"/>
            </a:spcAft>
            <a:buNone/>
          </a:pPr>
          <a:r>
            <a:rPr lang="en-US" sz="2000" kern="1200" dirty="0">
              <a:solidFill>
                <a:srgbClr val="000000"/>
              </a:solidFill>
              <a:latin typeface="Garamond" panose="02020404030301010803" pitchFamily="18" charset="0"/>
              <a:ea typeface="+mn-lt"/>
              <a:cs typeface="Calibri"/>
            </a:rPr>
            <a:t>    </a:t>
          </a:r>
          <a:r>
            <a:rPr lang="en-US" sz="2000" b="1" kern="1200" dirty="0">
              <a:solidFill>
                <a:srgbClr val="000000"/>
              </a:solidFill>
              <a:latin typeface="Garamond" panose="02020404030301010803" pitchFamily="18" charset="0"/>
              <a:ea typeface="+mn-lt"/>
              <a:cs typeface="Calibri"/>
            </a:rPr>
            <a:t>Would have increased the maximum amount of instructional hours that a </a:t>
          </a:r>
          <a:r>
            <a:rPr lang="en-US" sz="2000" b="1" i="1" kern="1200" dirty="0">
              <a:solidFill>
                <a:srgbClr val="000000"/>
              </a:solidFill>
              <a:latin typeface="Garamond" panose="02020404030301010803" pitchFamily="18" charset="0"/>
              <a:ea typeface="+mn-lt"/>
              <a:cs typeface="Calibri"/>
            </a:rPr>
            <a:t>part-time</a:t>
          </a:r>
          <a:r>
            <a:rPr lang="en-US" sz="2000" b="1" kern="1200" dirty="0">
              <a:solidFill>
                <a:srgbClr val="000000"/>
              </a:solidFill>
              <a:latin typeface="Garamond" panose="02020404030301010803" pitchFamily="18" charset="0"/>
              <a:ea typeface="+mn-lt"/>
              <a:cs typeface="Calibri"/>
            </a:rPr>
            <a:t> California Community College faculty member may teach at any one community college district.</a:t>
          </a:r>
          <a:endParaRPr lang="en-US" sz="2000" b="1" kern="1200" dirty="0">
            <a:latin typeface="Garamond" panose="02020404030301010803" pitchFamily="18" charset="0"/>
            <a:cs typeface="Calibri"/>
          </a:endParaRPr>
        </a:p>
      </dsp:txBody>
      <dsp:txXfrm>
        <a:off x="0" y="2657616"/>
        <a:ext cx="8432223" cy="1242546"/>
      </dsp:txXfrm>
    </dsp:sp>
    <dsp:sp modelId="{55AC9922-09AF-A541-97C7-88A9D21B92C9}">
      <dsp:nvSpPr>
        <dsp:cNvPr id="0" name=""/>
        <dsp:cNvSpPr/>
      </dsp:nvSpPr>
      <dsp:spPr>
        <a:xfrm>
          <a:off x="217530" y="2194124"/>
          <a:ext cx="7806661" cy="753161"/>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103" tIns="0" rIns="223103" bIns="0" numCol="1" spcCol="1270" anchor="ctr" anchorCtr="0">
          <a:noAutofit/>
        </a:bodyPr>
        <a:lstStyle/>
        <a:p>
          <a:pPr marL="0" lvl="0" indent="0" algn="l" defTabSz="889000" rtl="0">
            <a:lnSpc>
              <a:spcPct val="90000"/>
            </a:lnSpc>
            <a:spcBef>
              <a:spcPct val="0"/>
            </a:spcBef>
            <a:spcAft>
              <a:spcPct val="35000"/>
            </a:spcAft>
            <a:buNone/>
          </a:pPr>
          <a:r>
            <a:rPr lang="en-US" sz="2000" b="0" kern="1200" dirty="0"/>
            <a:t>AB 2277 (Wallis): </a:t>
          </a:r>
          <a:r>
            <a:rPr lang="en-US" sz="2000" kern="1200" dirty="0">
              <a:latin typeface="Calibri Light" panose="020F0302020204030204"/>
            </a:rPr>
            <a:t>Community</a:t>
          </a:r>
          <a:r>
            <a:rPr lang="en-US" sz="2000" kern="1200" dirty="0"/>
            <a:t> colleges: part-time faculty                    </a:t>
          </a:r>
          <a:r>
            <a:rPr lang="en-US" sz="2000" kern="1200" dirty="0">
              <a:latin typeface="Calibri Light" panose="020F0302020204030204"/>
            </a:rPr>
            <a:t>      </a:t>
          </a:r>
          <a:r>
            <a:rPr lang="en-US" sz="2000" kern="1200" dirty="0"/>
            <a:t> </a:t>
          </a:r>
          <a:r>
            <a:rPr lang="en-US" sz="2000" i="1" kern="1200" dirty="0"/>
            <a:t>Vetoed by the Governor </a:t>
          </a:r>
          <a:endParaRPr lang="en-US" sz="2000" b="0" kern="1200" dirty="0"/>
        </a:p>
      </dsp:txBody>
      <dsp:txXfrm>
        <a:off x="254296" y="2230890"/>
        <a:ext cx="7733129" cy="6796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B851AF-09DF-CF4E-A5DA-FACF9524D9CE}">
      <dsp:nvSpPr>
        <dsp:cNvPr id="0" name=""/>
        <dsp:cNvSpPr/>
      </dsp:nvSpPr>
      <dsp:spPr>
        <a:xfrm>
          <a:off x="246928" y="3073"/>
          <a:ext cx="1432545" cy="85952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Board of Governors or the California Community College	</a:t>
          </a:r>
        </a:p>
      </dsp:txBody>
      <dsp:txXfrm>
        <a:off x="246928" y="3073"/>
        <a:ext cx="1432545" cy="859527"/>
      </dsp:txXfrm>
    </dsp:sp>
    <dsp:sp modelId="{CA777EA8-A076-D04E-816F-BDA951E3425A}">
      <dsp:nvSpPr>
        <dsp:cNvPr id="0" name=""/>
        <dsp:cNvSpPr/>
      </dsp:nvSpPr>
      <dsp:spPr>
        <a:xfrm>
          <a:off x="1822727" y="3073"/>
          <a:ext cx="1432545" cy="85952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Sierra Joint Community College District	</a:t>
          </a:r>
        </a:p>
      </dsp:txBody>
      <dsp:txXfrm>
        <a:off x="1822727" y="3073"/>
        <a:ext cx="1432545" cy="859527"/>
      </dsp:txXfrm>
    </dsp:sp>
    <dsp:sp modelId="{0AD294A0-D92B-E140-8F3D-DE2D4AF4096D}">
      <dsp:nvSpPr>
        <dsp:cNvPr id="0" name=""/>
        <dsp:cNvSpPr/>
      </dsp:nvSpPr>
      <dsp:spPr>
        <a:xfrm>
          <a:off x="3398527" y="3073"/>
          <a:ext cx="1432545" cy="85952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Monterey Peninsula Community College District	</a:t>
          </a:r>
        </a:p>
      </dsp:txBody>
      <dsp:txXfrm>
        <a:off x="3398527" y="3073"/>
        <a:ext cx="1432545" cy="859527"/>
      </dsp:txXfrm>
    </dsp:sp>
    <dsp:sp modelId="{CA14F084-BA08-E24A-9B06-9261997DA17E}">
      <dsp:nvSpPr>
        <dsp:cNvPr id="0" name=""/>
        <dsp:cNvSpPr/>
      </dsp:nvSpPr>
      <dsp:spPr>
        <a:xfrm>
          <a:off x="4974327" y="3073"/>
          <a:ext cx="1432545" cy="85952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Sequoias Community College District	</a:t>
          </a:r>
        </a:p>
      </dsp:txBody>
      <dsp:txXfrm>
        <a:off x="4974327" y="3073"/>
        <a:ext cx="1432545" cy="859527"/>
      </dsp:txXfrm>
    </dsp:sp>
    <dsp:sp modelId="{B362B38A-3F76-BC48-9333-2DAC2ED9115B}">
      <dsp:nvSpPr>
        <dsp:cNvPr id="0" name=""/>
        <dsp:cNvSpPr/>
      </dsp:nvSpPr>
      <dsp:spPr>
        <a:xfrm>
          <a:off x="6550126" y="3073"/>
          <a:ext cx="1432545" cy="85952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Desert Community College District	</a:t>
          </a:r>
        </a:p>
      </dsp:txBody>
      <dsp:txXfrm>
        <a:off x="6550126" y="3073"/>
        <a:ext cx="1432545" cy="859527"/>
      </dsp:txXfrm>
    </dsp:sp>
    <dsp:sp modelId="{3AC4CA3A-EE2A-9E46-84DD-0C1AE669750D}">
      <dsp:nvSpPr>
        <dsp:cNvPr id="0" name=""/>
        <dsp:cNvSpPr/>
      </dsp:nvSpPr>
      <dsp:spPr>
        <a:xfrm>
          <a:off x="246928" y="1005854"/>
          <a:ext cx="1432545" cy="85952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Palomar Community College District	</a:t>
          </a:r>
        </a:p>
      </dsp:txBody>
      <dsp:txXfrm>
        <a:off x="246928" y="1005854"/>
        <a:ext cx="1432545" cy="859527"/>
      </dsp:txXfrm>
    </dsp:sp>
    <dsp:sp modelId="{BDF838B0-8677-9E4E-BCF5-F7BEAE358E0A}">
      <dsp:nvSpPr>
        <dsp:cNvPr id="0" name=""/>
        <dsp:cNvSpPr/>
      </dsp:nvSpPr>
      <dsp:spPr>
        <a:xfrm>
          <a:off x="1822727" y="1005854"/>
          <a:ext cx="1432545" cy="85952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Contra Costa Community College District	</a:t>
          </a:r>
        </a:p>
      </dsp:txBody>
      <dsp:txXfrm>
        <a:off x="1822727" y="1005854"/>
        <a:ext cx="1432545" cy="859527"/>
      </dsp:txXfrm>
    </dsp:sp>
    <dsp:sp modelId="{F03A39FF-1CA3-6A4C-A606-4B38D97E9A0D}">
      <dsp:nvSpPr>
        <dsp:cNvPr id="0" name=""/>
        <dsp:cNvSpPr/>
      </dsp:nvSpPr>
      <dsp:spPr>
        <a:xfrm>
          <a:off x="3398527" y="1005854"/>
          <a:ext cx="1432545" cy="85952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San Mateo Community College District	</a:t>
          </a:r>
        </a:p>
      </dsp:txBody>
      <dsp:txXfrm>
        <a:off x="3398527" y="1005854"/>
        <a:ext cx="1432545" cy="859527"/>
      </dsp:txXfrm>
    </dsp:sp>
    <dsp:sp modelId="{00DDB2E8-D8C6-0B4A-A803-3C8B624220AD}">
      <dsp:nvSpPr>
        <dsp:cNvPr id="0" name=""/>
        <dsp:cNvSpPr/>
      </dsp:nvSpPr>
      <dsp:spPr>
        <a:xfrm>
          <a:off x="4974327" y="1005854"/>
          <a:ext cx="1432545" cy="85952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Peralta Community College District	</a:t>
          </a:r>
        </a:p>
      </dsp:txBody>
      <dsp:txXfrm>
        <a:off x="4974327" y="1005854"/>
        <a:ext cx="1432545" cy="859527"/>
      </dsp:txXfrm>
    </dsp:sp>
    <dsp:sp modelId="{927AA31A-DC19-0747-A955-DE6E6D80D7B3}">
      <dsp:nvSpPr>
        <dsp:cNvPr id="0" name=""/>
        <dsp:cNvSpPr/>
      </dsp:nvSpPr>
      <dsp:spPr>
        <a:xfrm>
          <a:off x="6550126" y="1005854"/>
          <a:ext cx="1432545" cy="85952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Shasta-Tehama Trinity Joint Community College District	</a:t>
          </a:r>
        </a:p>
      </dsp:txBody>
      <dsp:txXfrm>
        <a:off x="6550126" y="1005854"/>
        <a:ext cx="1432545" cy="859527"/>
      </dsp:txXfrm>
    </dsp:sp>
    <dsp:sp modelId="{69084946-3C41-4E41-8DF6-4FFE18AA1B65}">
      <dsp:nvSpPr>
        <dsp:cNvPr id="0" name=""/>
        <dsp:cNvSpPr/>
      </dsp:nvSpPr>
      <dsp:spPr>
        <a:xfrm>
          <a:off x="246928" y="2008636"/>
          <a:ext cx="1432545" cy="85952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Butte-Glenn Community College District	</a:t>
          </a:r>
        </a:p>
      </dsp:txBody>
      <dsp:txXfrm>
        <a:off x="246928" y="2008636"/>
        <a:ext cx="1432545" cy="859527"/>
      </dsp:txXfrm>
    </dsp:sp>
    <dsp:sp modelId="{FF44A0B5-E3D7-F347-BCCA-1881FD9AC401}">
      <dsp:nvSpPr>
        <dsp:cNvPr id="0" name=""/>
        <dsp:cNvSpPr/>
      </dsp:nvSpPr>
      <dsp:spPr>
        <a:xfrm>
          <a:off x="1822727" y="2008636"/>
          <a:ext cx="1432545" cy="85952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Yuba Community College District	</a:t>
          </a:r>
        </a:p>
      </dsp:txBody>
      <dsp:txXfrm>
        <a:off x="1822727" y="2008636"/>
        <a:ext cx="1432545" cy="859527"/>
      </dsp:txXfrm>
    </dsp:sp>
    <dsp:sp modelId="{BB04B121-2C1A-5C41-AA1B-D01EFC191BC3}">
      <dsp:nvSpPr>
        <dsp:cNvPr id="0" name=""/>
        <dsp:cNvSpPr/>
      </dsp:nvSpPr>
      <dsp:spPr>
        <a:xfrm>
          <a:off x="3398527" y="2008636"/>
          <a:ext cx="1432545" cy="85952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Los Rios Community College District	</a:t>
          </a:r>
        </a:p>
      </dsp:txBody>
      <dsp:txXfrm>
        <a:off x="3398527" y="2008636"/>
        <a:ext cx="1432545" cy="859527"/>
      </dsp:txXfrm>
    </dsp:sp>
    <dsp:sp modelId="{81CDE3C7-4E67-A341-8667-439618A1BD67}">
      <dsp:nvSpPr>
        <dsp:cNvPr id="0" name=""/>
        <dsp:cNvSpPr/>
      </dsp:nvSpPr>
      <dsp:spPr>
        <a:xfrm>
          <a:off x="4974327" y="2008636"/>
          <a:ext cx="1432545" cy="85952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Mt. San Jacinto Community College District	</a:t>
          </a:r>
        </a:p>
      </dsp:txBody>
      <dsp:txXfrm>
        <a:off x="4974327" y="2008636"/>
        <a:ext cx="1432545" cy="859527"/>
      </dsp:txXfrm>
    </dsp:sp>
    <dsp:sp modelId="{FEBF7D96-BDAF-1A4E-BE1F-11065E8D5182}">
      <dsp:nvSpPr>
        <dsp:cNvPr id="0" name=""/>
        <dsp:cNvSpPr/>
      </dsp:nvSpPr>
      <dsp:spPr>
        <a:xfrm>
          <a:off x="6550126" y="2008636"/>
          <a:ext cx="1432545" cy="85952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San Diego Community College District	</a:t>
          </a:r>
        </a:p>
      </dsp:txBody>
      <dsp:txXfrm>
        <a:off x="6550126" y="2008636"/>
        <a:ext cx="1432545" cy="859527"/>
      </dsp:txXfrm>
    </dsp:sp>
    <dsp:sp modelId="{3384F5B8-BFE3-CF43-A912-06C57F9EB695}">
      <dsp:nvSpPr>
        <dsp:cNvPr id="0" name=""/>
        <dsp:cNvSpPr/>
      </dsp:nvSpPr>
      <dsp:spPr>
        <a:xfrm>
          <a:off x="246928" y="3011418"/>
          <a:ext cx="1432545" cy="85952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Cerritos Community College District 	</a:t>
          </a:r>
        </a:p>
      </dsp:txBody>
      <dsp:txXfrm>
        <a:off x="246928" y="3011418"/>
        <a:ext cx="1432545" cy="859527"/>
      </dsp:txXfrm>
    </dsp:sp>
    <dsp:sp modelId="{27DD54C0-2DFC-9446-8853-3EF4907075B9}">
      <dsp:nvSpPr>
        <dsp:cNvPr id="0" name=""/>
        <dsp:cNvSpPr/>
      </dsp:nvSpPr>
      <dsp:spPr>
        <a:xfrm>
          <a:off x="1822727" y="3011418"/>
          <a:ext cx="1432545" cy="85952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Los Angeles Community College District	</a:t>
          </a:r>
        </a:p>
      </dsp:txBody>
      <dsp:txXfrm>
        <a:off x="1822727" y="3011418"/>
        <a:ext cx="1432545" cy="859527"/>
      </dsp:txXfrm>
    </dsp:sp>
    <dsp:sp modelId="{FC1DE6F6-2DDC-FD49-A087-61505CAE3906}">
      <dsp:nvSpPr>
        <dsp:cNvPr id="0" name=""/>
        <dsp:cNvSpPr/>
      </dsp:nvSpPr>
      <dsp:spPr>
        <a:xfrm>
          <a:off x="3398527" y="3011418"/>
          <a:ext cx="1432545" cy="85952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San Joaquin Delta Community College District	</a:t>
          </a:r>
        </a:p>
      </dsp:txBody>
      <dsp:txXfrm>
        <a:off x="3398527" y="3011418"/>
        <a:ext cx="1432545" cy="859527"/>
      </dsp:txXfrm>
    </dsp:sp>
    <dsp:sp modelId="{C0A76673-386B-8841-A9E5-67B344974500}">
      <dsp:nvSpPr>
        <dsp:cNvPr id="0" name=""/>
        <dsp:cNvSpPr/>
      </dsp:nvSpPr>
      <dsp:spPr>
        <a:xfrm>
          <a:off x="4974327" y="3011418"/>
          <a:ext cx="1432545" cy="85952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Mt. San Antonio Community College District	</a:t>
          </a:r>
        </a:p>
      </dsp:txBody>
      <dsp:txXfrm>
        <a:off x="4974327" y="3011418"/>
        <a:ext cx="1432545" cy="859527"/>
      </dsp:txXfrm>
    </dsp:sp>
    <dsp:sp modelId="{BCF3D652-FA23-F847-B307-494A6FDB033C}">
      <dsp:nvSpPr>
        <dsp:cNvPr id="0" name=""/>
        <dsp:cNvSpPr/>
      </dsp:nvSpPr>
      <dsp:spPr>
        <a:xfrm>
          <a:off x="6550126" y="3011418"/>
          <a:ext cx="1432545" cy="85952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Foothill-Deanza Community College District	</a:t>
          </a:r>
        </a:p>
      </dsp:txBody>
      <dsp:txXfrm>
        <a:off x="6550126" y="3011418"/>
        <a:ext cx="1432545" cy="859527"/>
      </dsp:txXfrm>
    </dsp:sp>
    <dsp:sp modelId="{809165B1-F5A9-7E44-8B62-0665CB2CE150}">
      <dsp:nvSpPr>
        <dsp:cNvPr id="0" name=""/>
        <dsp:cNvSpPr/>
      </dsp:nvSpPr>
      <dsp:spPr>
        <a:xfrm>
          <a:off x="1034827" y="4014199"/>
          <a:ext cx="1432545" cy="85952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Yosemite Community College District	</a:t>
          </a:r>
        </a:p>
      </dsp:txBody>
      <dsp:txXfrm>
        <a:off x="1034827" y="4014199"/>
        <a:ext cx="1432545" cy="859527"/>
      </dsp:txXfrm>
    </dsp:sp>
    <dsp:sp modelId="{52970E5E-2FC6-FA42-8AFC-CAAFF4C461CB}">
      <dsp:nvSpPr>
        <dsp:cNvPr id="0" name=""/>
        <dsp:cNvSpPr/>
      </dsp:nvSpPr>
      <dsp:spPr>
        <a:xfrm>
          <a:off x="2610627" y="4014199"/>
          <a:ext cx="1432545" cy="85952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Pasadena Area Community College District	</a:t>
          </a:r>
        </a:p>
      </dsp:txBody>
      <dsp:txXfrm>
        <a:off x="2610627" y="4014199"/>
        <a:ext cx="1432545" cy="859527"/>
      </dsp:txXfrm>
    </dsp:sp>
    <dsp:sp modelId="{0B4267BA-EE44-3445-B03D-62F484305393}">
      <dsp:nvSpPr>
        <dsp:cNvPr id="0" name=""/>
        <dsp:cNvSpPr/>
      </dsp:nvSpPr>
      <dsp:spPr>
        <a:xfrm>
          <a:off x="4186427" y="4014199"/>
          <a:ext cx="1432545" cy="85952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Santa Clarita Community College District	</a:t>
          </a:r>
        </a:p>
      </dsp:txBody>
      <dsp:txXfrm>
        <a:off x="4186427" y="4014199"/>
        <a:ext cx="1432545" cy="859527"/>
      </dsp:txXfrm>
    </dsp:sp>
    <dsp:sp modelId="{E1707C7D-CFD5-394E-9302-0545511483C1}">
      <dsp:nvSpPr>
        <dsp:cNvPr id="0" name=""/>
        <dsp:cNvSpPr/>
      </dsp:nvSpPr>
      <dsp:spPr>
        <a:xfrm>
          <a:off x="5762226" y="4014199"/>
          <a:ext cx="1432545" cy="85952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Long Beach Community College District	</a:t>
          </a:r>
        </a:p>
      </dsp:txBody>
      <dsp:txXfrm>
        <a:off x="5762226" y="4014199"/>
        <a:ext cx="1432545" cy="8595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E32E9F-4A17-BE43-AB82-63F10820E09D}">
      <dsp:nvSpPr>
        <dsp:cNvPr id="0" name=""/>
        <dsp:cNvSpPr/>
      </dsp:nvSpPr>
      <dsp:spPr>
        <a:xfrm>
          <a:off x="0" y="2046"/>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0E840FE6-868A-1B40-A4B1-5DA7299DE06E}">
      <dsp:nvSpPr>
        <dsp:cNvPr id="0" name=""/>
        <dsp:cNvSpPr/>
      </dsp:nvSpPr>
      <dsp:spPr>
        <a:xfrm>
          <a:off x="0" y="2046"/>
          <a:ext cx="8229600" cy="1395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just" defTabSz="1333500">
            <a:lnSpc>
              <a:spcPct val="90000"/>
            </a:lnSpc>
            <a:spcBef>
              <a:spcPct val="0"/>
            </a:spcBef>
            <a:spcAft>
              <a:spcPct val="35000"/>
            </a:spcAft>
            <a:buNone/>
          </a:pPr>
          <a:r>
            <a:rPr lang="en-US" sz="3000" b="0" kern="1200" dirty="0">
              <a:latin typeface="Garamond" panose="02020404030301010803" pitchFamily="18" charset="0"/>
            </a:rPr>
            <a:t>This bill requires all higher education institutions to update their annual sexual violence and sexual harassment training for students. </a:t>
          </a:r>
        </a:p>
      </dsp:txBody>
      <dsp:txXfrm>
        <a:off x="0" y="2046"/>
        <a:ext cx="8229600" cy="1395635"/>
      </dsp:txXfrm>
    </dsp:sp>
    <dsp:sp modelId="{7EB88179-8D4A-994D-A179-4D70CD87A2B6}">
      <dsp:nvSpPr>
        <dsp:cNvPr id="0" name=""/>
        <dsp:cNvSpPr/>
      </dsp:nvSpPr>
      <dsp:spPr>
        <a:xfrm>
          <a:off x="0" y="1397682"/>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5C590CAC-2874-7441-AE3E-E37FA31EA364}">
      <dsp:nvSpPr>
        <dsp:cNvPr id="0" name=""/>
        <dsp:cNvSpPr/>
      </dsp:nvSpPr>
      <dsp:spPr>
        <a:xfrm>
          <a:off x="0" y="1397682"/>
          <a:ext cx="8229600" cy="1395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just" defTabSz="1333500">
            <a:lnSpc>
              <a:spcPct val="90000"/>
            </a:lnSpc>
            <a:spcBef>
              <a:spcPct val="0"/>
            </a:spcBef>
            <a:spcAft>
              <a:spcPct val="35000"/>
            </a:spcAft>
            <a:buNone/>
          </a:pPr>
          <a:r>
            <a:rPr lang="en-US" sz="3000" b="0" kern="1200" dirty="0">
              <a:latin typeface="Garamond" panose="02020404030301010803" pitchFamily="18" charset="0"/>
            </a:rPr>
            <a:t>To include additional topics, including how to recognize if someone is at risk of drug-facilitated sexual assault.</a:t>
          </a:r>
        </a:p>
      </dsp:txBody>
      <dsp:txXfrm>
        <a:off x="0" y="1397682"/>
        <a:ext cx="8229600" cy="1395635"/>
      </dsp:txXfrm>
    </dsp:sp>
    <dsp:sp modelId="{BCF1C469-5798-9C43-BFDF-5624FF8E104E}">
      <dsp:nvSpPr>
        <dsp:cNvPr id="0" name=""/>
        <dsp:cNvSpPr/>
      </dsp:nvSpPr>
      <dsp:spPr>
        <a:xfrm>
          <a:off x="0" y="2793317"/>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279A64B5-4F87-2D43-B349-844005CC138C}">
      <dsp:nvSpPr>
        <dsp:cNvPr id="0" name=""/>
        <dsp:cNvSpPr/>
      </dsp:nvSpPr>
      <dsp:spPr>
        <a:xfrm>
          <a:off x="0" y="2793317"/>
          <a:ext cx="8229600" cy="1395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solidFill>
                <a:srgbClr val="0070C0"/>
              </a:solidFill>
              <a:latin typeface="Garamond" panose="02020404030301010803" pitchFamily="18" charset="0"/>
            </a:rPr>
            <a:t>Signed into law</a:t>
          </a:r>
        </a:p>
      </dsp:txBody>
      <dsp:txXfrm>
        <a:off x="0" y="2793317"/>
        <a:ext cx="8229600" cy="13956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EB3272-40EC-D841-A9FF-8F53EB25FF29}">
      <dsp:nvSpPr>
        <dsp:cNvPr id="0" name=""/>
        <dsp:cNvSpPr/>
      </dsp:nvSpPr>
      <dsp:spPr>
        <a:xfrm rot="10800000">
          <a:off x="1971151" y="3359"/>
          <a:ext cx="6084726" cy="1754130"/>
        </a:xfrm>
        <a:prstGeom prst="homePlate">
          <a:avLst/>
        </a:prstGeom>
        <a:no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73523"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Garamond" panose="02020404030301010803" pitchFamily="18" charset="0"/>
            </a:rPr>
            <a:t>House Resolution (H.R.) 1</a:t>
          </a:r>
          <a:r>
            <a:rPr lang="en-US" sz="2400" b="1" i="0" kern="1200" dirty="0">
              <a:latin typeface="Garamond" panose="02020404030301010803" pitchFamily="18" charset="0"/>
            </a:rPr>
            <a:t> – </a:t>
          </a:r>
          <a:r>
            <a:rPr lang="en-US" sz="2400" b="1" kern="1200" dirty="0">
              <a:latin typeface="Garamond" panose="02020404030301010803" pitchFamily="18" charset="0"/>
            </a:rPr>
            <a:t>Standing Rules, including reducing the bill introduction limit from 50 to 35 for the 2-year Session</a:t>
          </a:r>
          <a:r>
            <a:rPr lang="en-US" sz="2400" kern="1200" dirty="0"/>
            <a:t>. </a:t>
          </a:r>
        </a:p>
      </dsp:txBody>
      <dsp:txXfrm rot="10800000">
        <a:off x="2409683" y="3359"/>
        <a:ext cx="5646194" cy="1754130"/>
      </dsp:txXfrm>
    </dsp:sp>
    <dsp:sp modelId="{10FE94F5-B7B1-D645-B9BA-FF1224190F85}">
      <dsp:nvSpPr>
        <dsp:cNvPr id="0" name=""/>
        <dsp:cNvSpPr/>
      </dsp:nvSpPr>
      <dsp:spPr>
        <a:xfrm>
          <a:off x="1094086" y="3359"/>
          <a:ext cx="1754130" cy="1754130"/>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dsp:style>
    </dsp:sp>
    <dsp:sp modelId="{016C89EE-8DCA-A74B-A041-E9E5DBD9E89B}">
      <dsp:nvSpPr>
        <dsp:cNvPr id="0" name=""/>
        <dsp:cNvSpPr/>
      </dsp:nvSpPr>
      <dsp:spPr>
        <a:xfrm rot="10800000">
          <a:off x="1971151" y="2281110"/>
          <a:ext cx="6084726" cy="1754130"/>
        </a:xfrm>
        <a:prstGeom prst="homePlate">
          <a:avLst/>
        </a:prstGeom>
        <a:no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73523"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b="1" i="0" kern="1200" dirty="0">
              <a:latin typeface="Garamond" panose="02020404030301010803" pitchFamily="18" charset="0"/>
            </a:rPr>
            <a:t>Senate Resolution (S.R.) 4 – Standing Rules, including reducing the bill introduction limit from 40 to 35 bills for the 2-year Session. </a:t>
          </a:r>
          <a:endParaRPr lang="en-US" sz="2400" b="1" kern="1200" dirty="0">
            <a:latin typeface="Garamond" panose="02020404030301010803" pitchFamily="18" charset="0"/>
          </a:endParaRPr>
        </a:p>
      </dsp:txBody>
      <dsp:txXfrm rot="10800000">
        <a:off x="2409683" y="2281110"/>
        <a:ext cx="5646194" cy="1754130"/>
      </dsp:txXfrm>
    </dsp:sp>
    <dsp:sp modelId="{7932CCD8-FCE2-BB40-84D4-BB61D48BD376}">
      <dsp:nvSpPr>
        <dsp:cNvPr id="0" name=""/>
        <dsp:cNvSpPr/>
      </dsp:nvSpPr>
      <dsp:spPr>
        <a:xfrm>
          <a:off x="1094086" y="2281110"/>
          <a:ext cx="1754130" cy="1754130"/>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254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85447C-C510-D747-BD9B-95AAC6AFB50C}">
      <dsp:nvSpPr>
        <dsp:cNvPr id="0" name=""/>
        <dsp:cNvSpPr/>
      </dsp:nvSpPr>
      <dsp:spPr>
        <a:xfrm>
          <a:off x="0" y="0"/>
          <a:ext cx="940938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03B573-2858-414B-89ED-09C78AE55C87}">
      <dsp:nvSpPr>
        <dsp:cNvPr id="0" name=""/>
        <dsp:cNvSpPr/>
      </dsp:nvSpPr>
      <dsp:spPr>
        <a:xfrm>
          <a:off x="0" y="0"/>
          <a:ext cx="1881877" cy="125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dirty="0">
              <a:solidFill>
                <a:srgbClr val="0E1F43"/>
              </a:solidFill>
              <a:latin typeface="Garamond" panose="02020404030301010803" pitchFamily="18" charset="0"/>
            </a:rPr>
            <a:t>*AB 1818 (Jackson) Homeless Students: Parking</a:t>
          </a:r>
        </a:p>
      </dsp:txBody>
      <dsp:txXfrm>
        <a:off x="0" y="0"/>
        <a:ext cx="1881877" cy="1255468"/>
      </dsp:txXfrm>
    </dsp:sp>
    <dsp:sp modelId="{02CA2485-9020-CF41-A94B-C68CD284CD49}">
      <dsp:nvSpPr>
        <dsp:cNvPr id="0" name=""/>
        <dsp:cNvSpPr/>
      </dsp:nvSpPr>
      <dsp:spPr>
        <a:xfrm>
          <a:off x="2023017" y="57011"/>
          <a:ext cx="7386368" cy="1140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Garamond" panose="02020404030301010803" pitchFamily="18" charset="0"/>
            </a:rPr>
            <a:t>Requires 20 CCC and 5 CSU campuses to develop a safe parking lot pilot program, allowing overnight parking by a homeless student if the student uses their vehicle as housing.  </a:t>
          </a:r>
          <a:r>
            <a:rPr lang="en-US" sz="1800" b="1" kern="1200" dirty="0">
              <a:solidFill>
                <a:srgbClr val="C00000"/>
              </a:solidFill>
              <a:latin typeface="Garamond" panose="02020404030301010803" pitchFamily="18" charset="0"/>
            </a:rPr>
            <a:t>*AB 90 (Jackson) </a:t>
          </a:r>
          <a:r>
            <a:rPr lang="en-US" sz="1800" b="1" i="0" kern="1200" dirty="0">
              <a:solidFill>
                <a:srgbClr val="C00000"/>
              </a:solidFill>
              <a:latin typeface="Garamond" panose="02020404030301010803" pitchFamily="18" charset="0"/>
            </a:rPr>
            <a:t>overnight student parking Introduced on January 6, 2025.</a:t>
          </a:r>
          <a:endParaRPr lang="en-US" sz="1800" b="1" kern="1200" dirty="0">
            <a:solidFill>
              <a:srgbClr val="C00000"/>
            </a:solidFill>
            <a:latin typeface="Garamond" panose="02020404030301010803" pitchFamily="18" charset="0"/>
          </a:endParaRPr>
        </a:p>
      </dsp:txBody>
      <dsp:txXfrm>
        <a:off x="2023017" y="57011"/>
        <a:ext cx="7386368" cy="1140220"/>
      </dsp:txXfrm>
    </dsp:sp>
    <dsp:sp modelId="{44682010-6908-5440-AADC-482B216C2E75}">
      <dsp:nvSpPr>
        <dsp:cNvPr id="0" name=""/>
        <dsp:cNvSpPr/>
      </dsp:nvSpPr>
      <dsp:spPr>
        <a:xfrm>
          <a:off x="1881877" y="1197231"/>
          <a:ext cx="7527508"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051F4C-1329-694A-8ED8-955E3DBB2F12}">
      <dsp:nvSpPr>
        <dsp:cNvPr id="0" name=""/>
        <dsp:cNvSpPr/>
      </dsp:nvSpPr>
      <dsp:spPr>
        <a:xfrm>
          <a:off x="0" y="1255468"/>
          <a:ext cx="940938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709370-FD60-3746-963C-B9720C89F506}">
      <dsp:nvSpPr>
        <dsp:cNvPr id="0" name=""/>
        <dsp:cNvSpPr/>
      </dsp:nvSpPr>
      <dsp:spPr>
        <a:xfrm>
          <a:off x="0" y="1255468"/>
          <a:ext cx="1881877" cy="125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dirty="0">
              <a:solidFill>
                <a:srgbClr val="0E1F43"/>
              </a:solidFill>
              <a:latin typeface="Garamond" panose="02020404030301010803" pitchFamily="18" charset="0"/>
            </a:rPr>
            <a:t>AB 1160 (Pacheco) Student Debt Collection</a:t>
          </a:r>
        </a:p>
      </dsp:txBody>
      <dsp:txXfrm>
        <a:off x="0" y="1255468"/>
        <a:ext cx="1881877" cy="1255468"/>
      </dsp:txXfrm>
    </dsp:sp>
    <dsp:sp modelId="{4C2DCCF8-801F-344E-9353-54FE95F7D70D}">
      <dsp:nvSpPr>
        <dsp:cNvPr id="0" name=""/>
        <dsp:cNvSpPr/>
      </dsp:nvSpPr>
      <dsp:spPr>
        <a:xfrm>
          <a:off x="1955358" y="1231592"/>
          <a:ext cx="7386368" cy="1140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Garamond" panose="02020404030301010803" pitchFamily="18" charset="0"/>
            </a:rPr>
            <a:t>Requires all higher education institutions to grant a one-time exemption from an enrollment or registration hold on a current or former student on the grounds that the student owes an institutional debt. This bill would also limit lost funds from being recouped through the Chancellor’s Office Tax Offset Program (COTOP).</a:t>
          </a:r>
        </a:p>
      </dsp:txBody>
      <dsp:txXfrm>
        <a:off x="1955358" y="1231592"/>
        <a:ext cx="7386368" cy="1140220"/>
      </dsp:txXfrm>
    </dsp:sp>
    <dsp:sp modelId="{1E12C81A-34A2-FC43-AF83-8467BF1276D0}">
      <dsp:nvSpPr>
        <dsp:cNvPr id="0" name=""/>
        <dsp:cNvSpPr/>
      </dsp:nvSpPr>
      <dsp:spPr>
        <a:xfrm>
          <a:off x="1881877" y="2452699"/>
          <a:ext cx="7527508"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4CD99E-3C8E-2448-9E47-DF9F556EEC04}">
      <dsp:nvSpPr>
        <dsp:cNvPr id="0" name=""/>
        <dsp:cNvSpPr/>
      </dsp:nvSpPr>
      <dsp:spPr>
        <a:xfrm>
          <a:off x="0" y="2510936"/>
          <a:ext cx="940938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06D4E9-846A-FE49-A4C8-8562F0D25456}">
      <dsp:nvSpPr>
        <dsp:cNvPr id="0" name=""/>
        <dsp:cNvSpPr/>
      </dsp:nvSpPr>
      <dsp:spPr>
        <a:xfrm>
          <a:off x="0" y="2510936"/>
          <a:ext cx="1881877" cy="125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dirty="0">
              <a:solidFill>
                <a:srgbClr val="0E1F43"/>
              </a:solidFill>
              <a:latin typeface="Garamond" panose="02020404030301010803" pitchFamily="18" charset="0"/>
            </a:rPr>
            <a:t>SB 1388 (Archuleta) Education Finance: Reserves</a:t>
          </a:r>
        </a:p>
      </dsp:txBody>
      <dsp:txXfrm>
        <a:off x="0" y="2510936"/>
        <a:ext cx="1881877" cy="1255468"/>
      </dsp:txXfrm>
    </dsp:sp>
    <dsp:sp modelId="{2B581659-EB5A-984A-ABE7-C1F95EE2EA43}">
      <dsp:nvSpPr>
        <dsp:cNvPr id="0" name=""/>
        <dsp:cNvSpPr/>
      </dsp:nvSpPr>
      <dsp:spPr>
        <a:xfrm>
          <a:off x="2023017" y="2567948"/>
          <a:ext cx="7386368" cy="1140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Garamond" panose="02020404030301010803" pitchFamily="18" charset="0"/>
            </a:rPr>
            <a:t>Caps community college district reserves at an annual rate of 16.7%, unless a district participates in the part-time faculty health insurance program, the part-time faculty office hours program, and at least 75% of all credit instruction hours are taught by full-time faculty.</a:t>
          </a:r>
        </a:p>
      </dsp:txBody>
      <dsp:txXfrm>
        <a:off x="2023017" y="2567948"/>
        <a:ext cx="7386368" cy="1140220"/>
      </dsp:txXfrm>
    </dsp:sp>
    <dsp:sp modelId="{6F282B2D-045D-2A4E-82A9-C09935DFD32C}">
      <dsp:nvSpPr>
        <dsp:cNvPr id="0" name=""/>
        <dsp:cNvSpPr/>
      </dsp:nvSpPr>
      <dsp:spPr>
        <a:xfrm>
          <a:off x="1881877" y="3708168"/>
          <a:ext cx="7527508"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91BC30-86F6-A44C-9328-FFF852D0B7EC}">
      <dsp:nvSpPr>
        <dsp:cNvPr id="0" name=""/>
        <dsp:cNvSpPr/>
      </dsp:nvSpPr>
      <dsp:spPr>
        <a:xfrm>
          <a:off x="0" y="3766405"/>
          <a:ext cx="940938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B869C3-FD7A-A343-A18E-A63B0EF04449}">
      <dsp:nvSpPr>
        <dsp:cNvPr id="0" name=""/>
        <dsp:cNvSpPr/>
      </dsp:nvSpPr>
      <dsp:spPr>
        <a:xfrm>
          <a:off x="0" y="3766405"/>
          <a:ext cx="1881877" cy="125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dirty="0">
              <a:solidFill>
                <a:srgbClr val="0E1F43"/>
              </a:solidFill>
              <a:latin typeface="Garamond" panose="02020404030301010803" pitchFamily="18" charset="0"/>
            </a:rPr>
            <a:t>AB 2277 (Wallis) Part-time instructional hours</a:t>
          </a:r>
        </a:p>
      </dsp:txBody>
      <dsp:txXfrm>
        <a:off x="0" y="3766405"/>
        <a:ext cx="1881877" cy="1255468"/>
      </dsp:txXfrm>
    </dsp:sp>
    <dsp:sp modelId="{6665B161-5BA1-4A4B-9E40-0D6B84C87784}">
      <dsp:nvSpPr>
        <dsp:cNvPr id="0" name=""/>
        <dsp:cNvSpPr/>
      </dsp:nvSpPr>
      <dsp:spPr>
        <a:xfrm>
          <a:off x="2023017" y="3823416"/>
          <a:ext cx="7386368" cy="1140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Garamond" panose="02020404030301010803" pitchFamily="18" charset="0"/>
            </a:rPr>
            <a:t>Increases the maximum amount of instructional hours that a part-time California Community College (CCC) faculty member may teach at any one community college district.</a:t>
          </a:r>
        </a:p>
      </dsp:txBody>
      <dsp:txXfrm>
        <a:off x="2023017" y="3823416"/>
        <a:ext cx="7386368" cy="1140220"/>
      </dsp:txXfrm>
    </dsp:sp>
    <dsp:sp modelId="{B949455F-4011-0947-97A7-F32DAE964701}">
      <dsp:nvSpPr>
        <dsp:cNvPr id="0" name=""/>
        <dsp:cNvSpPr/>
      </dsp:nvSpPr>
      <dsp:spPr>
        <a:xfrm>
          <a:off x="1881877" y="4963636"/>
          <a:ext cx="7527508"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F0CCDE-7863-4AE9-9392-1F0E85F6B848}">
      <dsp:nvSpPr>
        <dsp:cNvPr id="0" name=""/>
        <dsp:cNvSpPr/>
      </dsp:nvSpPr>
      <dsp:spPr>
        <a:xfrm>
          <a:off x="0" y="1774"/>
          <a:ext cx="5486400" cy="75625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9A76E5-927B-4640-A7CC-1ACD6E4D147E}">
      <dsp:nvSpPr>
        <dsp:cNvPr id="0" name=""/>
        <dsp:cNvSpPr/>
      </dsp:nvSpPr>
      <dsp:spPr>
        <a:xfrm>
          <a:off x="228767" y="171932"/>
          <a:ext cx="415940" cy="41594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0C91FC0-25E7-43D4-A6BE-B94E5D19BA13}">
      <dsp:nvSpPr>
        <dsp:cNvPr id="0" name=""/>
        <dsp:cNvSpPr/>
      </dsp:nvSpPr>
      <dsp:spPr>
        <a:xfrm>
          <a:off x="873474" y="1774"/>
          <a:ext cx="4612925" cy="756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37" tIns="80037" rIns="80037" bIns="80037" numCol="1" spcCol="1270" anchor="ctr" anchorCtr="0">
          <a:noAutofit/>
        </a:bodyPr>
        <a:lstStyle/>
        <a:p>
          <a:pPr marL="0" lvl="0" indent="0" algn="l" defTabSz="755650">
            <a:lnSpc>
              <a:spcPct val="90000"/>
            </a:lnSpc>
            <a:spcBef>
              <a:spcPct val="0"/>
            </a:spcBef>
            <a:spcAft>
              <a:spcPct val="35000"/>
            </a:spcAft>
            <a:buNone/>
          </a:pPr>
          <a:r>
            <a:rPr lang="en-US" sz="1700" kern="1200" dirty="0"/>
            <a:t>The Governor’s budget proposes a 2.43% cost-of-living adjustment worth $230.39 million</a:t>
          </a:r>
        </a:p>
      </dsp:txBody>
      <dsp:txXfrm>
        <a:off x="873474" y="1774"/>
        <a:ext cx="4612925" cy="756255"/>
      </dsp:txXfrm>
    </dsp:sp>
    <dsp:sp modelId="{72D5BEAF-ED4A-4493-9255-1C06C5D3F7C2}">
      <dsp:nvSpPr>
        <dsp:cNvPr id="0" name=""/>
        <dsp:cNvSpPr/>
      </dsp:nvSpPr>
      <dsp:spPr>
        <a:xfrm>
          <a:off x="0" y="947093"/>
          <a:ext cx="5486400" cy="75625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903EFC-E49F-4D04-9D39-D665AA1E5241}">
      <dsp:nvSpPr>
        <dsp:cNvPr id="0" name=""/>
        <dsp:cNvSpPr/>
      </dsp:nvSpPr>
      <dsp:spPr>
        <a:xfrm>
          <a:off x="228767" y="1117251"/>
          <a:ext cx="415940" cy="41594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EE28FEC-31A6-4AFE-8C57-5A37CD9CB354}">
      <dsp:nvSpPr>
        <dsp:cNvPr id="0" name=""/>
        <dsp:cNvSpPr/>
      </dsp:nvSpPr>
      <dsp:spPr>
        <a:xfrm>
          <a:off x="873474" y="947093"/>
          <a:ext cx="4612925" cy="756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37" tIns="80037" rIns="80037" bIns="80037" numCol="1" spcCol="1270" anchor="ctr" anchorCtr="0">
          <a:noAutofit/>
        </a:bodyPr>
        <a:lstStyle/>
        <a:p>
          <a:pPr marL="0" lvl="0" indent="0" algn="l" defTabSz="755650">
            <a:lnSpc>
              <a:spcPct val="90000"/>
            </a:lnSpc>
            <a:spcBef>
              <a:spcPct val="0"/>
            </a:spcBef>
            <a:spcAft>
              <a:spcPct val="35000"/>
            </a:spcAft>
            <a:buNone/>
          </a:pPr>
          <a:r>
            <a:rPr lang="en-US" sz="1700" kern="1200" dirty="0"/>
            <a:t>Funds 0.5% for enrollment growth worth $30.44 million</a:t>
          </a:r>
        </a:p>
      </dsp:txBody>
      <dsp:txXfrm>
        <a:off x="873474" y="947093"/>
        <a:ext cx="4612925" cy="756255"/>
      </dsp:txXfrm>
    </dsp:sp>
    <dsp:sp modelId="{57FF9A3A-2AA8-4EE6-B194-3C224D60E50F}">
      <dsp:nvSpPr>
        <dsp:cNvPr id="0" name=""/>
        <dsp:cNvSpPr/>
      </dsp:nvSpPr>
      <dsp:spPr>
        <a:xfrm>
          <a:off x="0" y="1892412"/>
          <a:ext cx="5486400" cy="75625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BF31ED-89DF-49D5-A831-900EFDCCB9C5}">
      <dsp:nvSpPr>
        <dsp:cNvPr id="0" name=""/>
        <dsp:cNvSpPr/>
      </dsp:nvSpPr>
      <dsp:spPr>
        <a:xfrm>
          <a:off x="228767" y="2062570"/>
          <a:ext cx="415940" cy="41594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B6ED17B-9E76-4450-B325-AB02C7FD58A3}">
      <dsp:nvSpPr>
        <dsp:cNvPr id="0" name=""/>
        <dsp:cNvSpPr/>
      </dsp:nvSpPr>
      <dsp:spPr>
        <a:xfrm>
          <a:off x="873474" y="1892412"/>
          <a:ext cx="4612925" cy="756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37" tIns="80037" rIns="80037" bIns="80037" numCol="1" spcCol="1270" anchor="ctr" anchorCtr="0">
          <a:noAutofit/>
        </a:bodyPr>
        <a:lstStyle/>
        <a:p>
          <a:pPr marL="0" lvl="0" indent="0" algn="l" defTabSz="755650">
            <a:lnSpc>
              <a:spcPct val="90000"/>
            </a:lnSpc>
            <a:spcBef>
              <a:spcPct val="0"/>
            </a:spcBef>
            <a:spcAft>
              <a:spcPct val="35000"/>
            </a:spcAft>
            <a:buNone/>
          </a:pPr>
          <a:r>
            <a:rPr lang="en-US" sz="1700" kern="1200" dirty="0"/>
            <a:t>Select categoricals and adult ed would also receive a 2.43% COLA worth $28.9 million</a:t>
          </a:r>
        </a:p>
      </dsp:txBody>
      <dsp:txXfrm>
        <a:off x="873474" y="1892412"/>
        <a:ext cx="4612925" cy="756255"/>
      </dsp:txXfrm>
    </dsp:sp>
    <dsp:sp modelId="{A80B1671-7EF5-418B-9DC3-64EF28D51290}">
      <dsp:nvSpPr>
        <dsp:cNvPr id="0" name=""/>
        <dsp:cNvSpPr/>
      </dsp:nvSpPr>
      <dsp:spPr>
        <a:xfrm>
          <a:off x="0" y="2837731"/>
          <a:ext cx="5486400" cy="75625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ECAFE6-51CE-45B4-95B1-73856FA10BD9}">
      <dsp:nvSpPr>
        <dsp:cNvPr id="0" name=""/>
        <dsp:cNvSpPr/>
      </dsp:nvSpPr>
      <dsp:spPr>
        <a:xfrm>
          <a:off x="228767" y="3007889"/>
          <a:ext cx="415940" cy="41594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F24D1B3-F216-47F8-B95B-66C7CAB4F220}">
      <dsp:nvSpPr>
        <dsp:cNvPr id="0" name=""/>
        <dsp:cNvSpPr/>
      </dsp:nvSpPr>
      <dsp:spPr>
        <a:xfrm>
          <a:off x="873474" y="2837731"/>
          <a:ext cx="4612925" cy="756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37" tIns="80037" rIns="80037" bIns="80037" numCol="1" spcCol="1270" anchor="ctr" anchorCtr="0">
          <a:noAutofit/>
        </a:bodyPr>
        <a:lstStyle/>
        <a:p>
          <a:pPr marL="0" lvl="0" indent="0" algn="l" defTabSz="755650">
            <a:lnSpc>
              <a:spcPct val="90000"/>
            </a:lnSpc>
            <a:spcBef>
              <a:spcPct val="0"/>
            </a:spcBef>
            <a:spcAft>
              <a:spcPct val="35000"/>
            </a:spcAft>
            <a:buNone/>
          </a:pPr>
          <a:r>
            <a:rPr lang="en-US" sz="1700" kern="1200" dirty="0"/>
            <a:t>$30 million for the expansion of the Rising Scholars Network </a:t>
          </a:r>
        </a:p>
      </dsp:txBody>
      <dsp:txXfrm>
        <a:off x="873474" y="2837731"/>
        <a:ext cx="4612925" cy="756255"/>
      </dsp:txXfrm>
    </dsp:sp>
    <dsp:sp modelId="{7F4297B7-59DE-4F78-81C6-61F9FBCEF8F7}">
      <dsp:nvSpPr>
        <dsp:cNvPr id="0" name=""/>
        <dsp:cNvSpPr/>
      </dsp:nvSpPr>
      <dsp:spPr>
        <a:xfrm>
          <a:off x="0" y="3783050"/>
          <a:ext cx="5486400" cy="75625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BE4C52-69C2-44D2-B0A5-9A10080C9BB6}">
      <dsp:nvSpPr>
        <dsp:cNvPr id="0" name=""/>
        <dsp:cNvSpPr/>
      </dsp:nvSpPr>
      <dsp:spPr>
        <a:xfrm>
          <a:off x="228767" y="3953208"/>
          <a:ext cx="415940" cy="41594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C7AB71F-F770-4C39-947B-1B9B05195E00}">
      <dsp:nvSpPr>
        <dsp:cNvPr id="0" name=""/>
        <dsp:cNvSpPr/>
      </dsp:nvSpPr>
      <dsp:spPr>
        <a:xfrm>
          <a:off x="873474" y="3783050"/>
          <a:ext cx="4612925" cy="756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37" tIns="80037" rIns="80037" bIns="80037" numCol="1" spcCol="1270" anchor="ctr" anchorCtr="0">
          <a:noAutofit/>
        </a:bodyPr>
        <a:lstStyle/>
        <a:p>
          <a:pPr marL="0" lvl="0" indent="0" algn="l" defTabSz="755650">
            <a:lnSpc>
              <a:spcPct val="90000"/>
            </a:lnSpc>
            <a:spcBef>
              <a:spcPct val="0"/>
            </a:spcBef>
            <a:spcAft>
              <a:spcPct val="35000"/>
            </a:spcAft>
            <a:buNone/>
          </a:pPr>
          <a:r>
            <a:rPr lang="en-US" sz="1700" kern="1200" dirty="0"/>
            <a:t>$7 million for credit for prior learning and career passport</a:t>
          </a:r>
        </a:p>
      </dsp:txBody>
      <dsp:txXfrm>
        <a:off x="873474" y="3783050"/>
        <a:ext cx="4612925" cy="756255"/>
      </dsp:txXfrm>
    </dsp:sp>
    <dsp:sp modelId="{C81FA907-5F1D-4FFA-A75C-6AC7D3E67918}">
      <dsp:nvSpPr>
        <dsp:cNvPr id="0" name=""/>
        <dsp:cNvSpPr/>
      </dsp:nvSpPr>
      <dsp:spPr>
        <a:xfrm>
          <a:off x="0" y="4728369"/>
          <a:ext cx="5486400" cy="75625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4C7835-3FED-4FF2-B359-12360ECB5745}">
      <dsp:nvSpPr>
        <dsp:cNvPr id="0" name=""/>
        <dsp:cNvSpPr/>
      </dsp:nvSpPr>
      <dsp:spPr>
        <a:xfrm>
          <a:off x="228767" y="4898527"/>
          <a:ext cx="415940" cy="41594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4E3AA5F-9EB7-494E-BBD2-C4278F674E36}">
      <dsp:nvSpPr>
        <dsp:cNvPr id="0" name=""/>
        <dsp:cNvSpPr/>
      </dsp:nvSpPr>
      <dsp:spPr>
        <a:xfrm>
          <a:off x="873474" y="4728369"/>
          <a:ext cx="4612925" cy="756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37" tIns="80037" rIns="80037" bIns="80037" numCol="1" spcCol="1270" anchor="ctr" anchorCtr="0">
          <a:noAutofit/>
        </a:bodyPr>
        <a:lstStyle/>
        <a:p>
          <a:pPr marL="0" lvl="0" indent="0" algn="l" defTabSz="755650">
            <a:lnSpc>
              <a:spcPct val="90000"/>
            </a:lnSpc>
            <a:spcBef>
              <a:spcPct val="0"/>
            </a:spcBef>
            <a:spcAft>
              <a:spcPct val="35000"/>
            </a:spcAft>
            <a:buNone/>
          </a:pPr>
          <a:r>
            <a:rPr lang="en-US" sz="1700" kern="1200" dirty="0"/>
            <a:t>$29 million for the Statewide Common Data Platform </a:t>
          </a:r>
        </a:p>
      </dsp:txBody>
      <dsp:txXfrm>
        <a:off x="873474" y="4728369"/>
        <a:ext cx="4612925" cy="75625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1BEA71-D98A-4E39-8206-B4A3E10E460F}">
      <dsp:nvSpPr>
        <dsp:cNvPr id="0" name=""/>
        <dsp:cNvSpPr/>
      </dsp:nvSpPr>
      <dsp:spPr>
        <a:xfrm>
          <a:off x="0" y="0"/>
          <a:ext cx="5486400" cy="156716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6F5378-A30D-4417-B131-248118B2195F}">
      <dsp:nvSpPr>
        <dsp:cNvPr id="0" name=""/>
        <dsp:cNvSpPr/>
      </dsp:nvSpPr>
      <dsp:spPr>
        <a:xfrm>
          <a:off x="474065" y="353280"/>
          <a:ext cx="861938" cy="8619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844362C-4CBC-4412-AC14-DFD152F48800}">
      <dsp:nvSpPr>
        <dsp:cNvPr id="0" name=""/>
        <dsp:cNvSpPr/>
      </dsp:nvSpPr>
      <dsp:spPr>
        <a:xfrm>
          <a:off x="1810069" y="669"/>
          <a:ext cx="3676330" cy="1567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858" tIns="165858" rIns="165858" bIns="165858"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Garamond" panose="02020404030301010803" pitchFamily="18" charset="0"/>
            </a:rPr>
            <a:t>$168 million for Statewide Technology Transformation </a:t>
          </a:r>
        </a:p>
      </dsp:txBody>
      <dsp:txXfrm>
        <a:off x="1810069" y="669"/>
        <a:ext cx="3676330" cy="1567160"/>
      </dsp:txXfrm>
    </dsp:sp>
    <dsp:sp modelId="{63CB82EB-21FD-4180-805A-C1E0D54054DA}">
      <dsp:nvSpPr>
        <dsp:cNvPr id="0" name=""/>
        <dsp:cNvSpPr/>
      </dsp:nvSpPr>
      <dsp:spPr>
        <a:xfrm>
          <a:off x="0" y="1959619"/>
          <a:ext cx="5486400" cy="156716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80A2FD-A227-4E4A-83E1-C5C81D1EAFAA}">
      <dsp:nvSpPr>
        <dsp:cNvPr id="0" name=""/>
        <dsp:cNvSpPr/>
      </dsp:nvSpPr>
      <dsp:spPr>
        <a:xfrm>
          <a:off x="474065" y="2312230"/>
          <a:ext cx="861938" cy="8619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F2BF9C7-32BB-4701-9E16-AA3502573A5A}">
      <dsp:nvSpPr>
        <dsp:cNvPr id="0" name=""/>
        <dsp:cNvSpPr/>
      </dsp:nvSpPr>
      <dsp:spPr>
        <a:xfrm>
          <a:off x="1810069" y="1959619"/>
          <a:ext cx="3676330" cy="1567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858" tIns="165858" rIns="165858" bIns="165858"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Garamond" panose="02020404030301010803" pitchFamily="18" charset="0"/>
            </a:rPr>
            <a:t>$133.5 million for the Statewide Common Data Platform </a:t>
          </a:r>
        </a:p>
      </dsp:txBody>
      <dsp:txXfrm>
        <a:off x="1810069" y="1959619"/>
        <a:ext cx="3676330" cy="1567160"/>
      </dsp:txXfrm>
    </dsp:sp>
    <dsp:sp modelId="{D84A574B-777A-4710-974C-1F098FF9972E}">
      <dsp:nvSpPr>
        <dsp:cNvPr id="0" name=""/>
        <dsp:cNvSpPr/>
      </dsp:nvSpPr>
      <dsp:spPr>
        <a:xfrm>
          <a:off x="0" y="3918570"/>
          <a:ext cx="5486400" cy="156716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27389A-F49D-4D10-90E9-750F845779CF}">
      <dsp:nvSpPr>
        <dsp:cNvPr id="0" name=""/>
        <dsp:cNvSpPr/>
      </dsp:nvSpPr>
      <dsp:spPr>
        <a:xfrm>
          <a:off x="474065" y="4271181"/>
          <a:ext cx="861938" cy="86193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B7BFAEC-36A8-4CBF-A9BA-124692B8C0C6}">
      <dsp:nvSpPr>
        <dsp:cNvPr id="0" name=""/>
        <dsp:cNvSpPr/>
      </dsp:nvSpPr>
      <dsp:spPr>
        <a:xfrm>
          <a:off x="1810069" y="3918570"/>
          <a:ext cx="3676330" cy="1567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858" tIns="165858" rIns="165858" bIns="165858"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Garamond" panose="02020404030301010803" pitchFamily="18" charset="0"/>
            </a:rPr>
            <a:t>$93 million credit for prior learning and career passport</a:t>
          </a:r>
        </a:p>
      </dsp:txBody>
      <dsp:txXfrm>
        <a:off x="1810069" y="3918570"/>
        <a:ext cx="3676330" cy="156716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dirty="0"/>
          </a:p>
        </p:txBody>
      </p:sp>
      <p:sp>
        <p:nvSpPr>
          <p:cNvPr id="102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dirty="0"/>
          </a:p>
        </p:txBody>
      </p:sp>
      <p:sp>
        <p:nvSpPr>
          <p:cNvPr id="7270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dirty="0"/>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350CD2D-2F52-4F27-AF49-A1B4FB17291E}"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50CD2D-2F52-4F27-AF49-A1B4FB17291E}" type="slidenum">
              <a:rPr lang="en-US" smtClean="0"/>
              <a:pPr>
                <a:defRPr/>
              </a:pPr>
              <a:t>2</a:t>
            </a:fld>
            <a:endParaRPr lang="en-US" dirty="0"/>
          </a:p>
        </p:txBody>
      </p:sp>
    </p:spTree>
    <p:extLst>
      <p:ext uri="{BB962C8B-B14F-4D97-AF65-F5344CB8AC3E}">
        <p14:creationId xmlns:p14="http://schemas.microsoft.com/office/powerpoint/2010/main" val="1381182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50CD2D-2F52-4F27-AF49-A1B4FB17291E}" type="slidenum">
              <a:rPr lang="en-US" smtClean="0"/>
              <a:pPr>
                <a:defRPr/>
              </a:pPr>
              <a:t>15</a:t>
            </a:fld>
            <a:endParaRPr lang="en-US" dirty="0"/>
          </a:p>
        </p:txBody>
      </p:sp>
    </p:spTree>
    <p:extLst>
      <p:ext uri="{BB962C8B-B14F-4D97-AF65-F5344CB8AC3E}">
        <p14:creationId xmlns:p14="http://schemas.microsoft.com/office/powerpoint/2010/main" val="2909329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50CD2D-2F52-4F27-AF49-A1B4FB17291E}" type="slidenum">
              <a:rPr lang="en-US" smtClean="0"/>
              <a:pPr>
                <a:defRPr/>
              </a:pPr>
              <a:t>16</a:t>
            </a:fld>
            <a:endParaRPr lang="en-US" dirty="0"/>
          </a:p>
        </p:txBody>
      </p:sp>
    </p:spTree>
    <p:extLst>
      <p:ext uri="{BB962C8B-B14F-4D97-AF65-F5344CB8AC3E}">
        <p14:creationId xmlns:p14="http://schemas.microsoft.com/office/powerpoint/2010/main" val="2330853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63500" marR="0">
              <a:lnSpc>
                <a:spcPts val="1300"/>
              </a:lnSpc>
              <a:spcBef>
                <a:spcPts val="0"/>
              </a:spcBef>
              <a:spcAft>
                <a:spcPts val="0"/>
              </a:spcAft>
              <a:tabLst>
                <a:tab pos="4826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200"/>
              </a:spcAft>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224E491-C1F6-9243-AB0E-CF08E03E684B}" type="slidenum">
              <a:rPr lang="en-US" smtClean="0"/>
              <a:t>19</a:t>
            </a:fld>
            <a:endParaRPr lang="en-US" dirty="0"/>
          </a:p>
        </p:txBody>
      </p:sp>
    </p:spTree>
    <p:extLst>
      <p:ext uri="{BB962C8B-B14F-4D97-AF65-F5344CB8AC3E}">
        <p14:creationId xmlns:p14="http://schemas.microsoft.com/office/powerpoint/2010/main" val="3078075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24E491-C1F6-9243-AB0E-CF08E03E684B}" type="slidenum">
              <a:rPr lang="en-US" smtClean="0"/>
              <a:t>22</a:t>
            </a:fld>
            <a:endParaRPr lang="en-US" dirty="0"/>
          </a:p>
        </p:txBody>
      </p:sp>
    </p:spTree>
    <p:extLst>
      <p:ext uri="{BB962C8B-B14F-4D97-AF65-F5344CB8AC3E}">
        <p14:creationId xmlns:p14="http://schemas.microsoft.com/office/powerpoint/2010/main" val="2700658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24E491-C1F6-9243-AB0E-CF08E03E684B}" type="slidenum">
              <a:rPr lang="en-US" smtClean="0"/>
              <a:t>23</a:t>
            </a:fld>
            <a:endParaRPr lang="en-US" dirty="0"/>
          </a:p>
        </p:txBody>
      </p:sp>
    </p:spTree>
    <p:extLst>
      <p:ext uri="{BB962C8B-B14F-4D97-AF65-F5344CB8AC3E}">
        <p14:creationId xmlns:p14="http://schemas.microsoft.com/office/powerpoint/2010/main" val="2434223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50CD2D-2F52-4F27-AF49-A1B4FB17291E}" type="slidenum">
              <a:rPr lang="en-US" smtClean="0"/>
              <a:pPr>
                <a:defRPr/>
              </a:pPr>
              <a:t>25</a:t>
            </a:fld>
            <a:endParaRPr lang="en-US" dirty="0"/>
          </a:p>
        </p:txBody>
      </p:sp>
    </p:spTree>
    <p:extLst>
      <p:ext uri="{BB962C8B-B14F-4D97-AF65-F5344CB8AC3E}">
        <p14:creationId xmlns:p14="http://schemas.microsoft.com/office/powerpoint/2010/main" val="2891235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24E491-C1F6-9243-AB0E-CF08E03E684B}" type="slidenum">
              <a:rPr lang="en-US" smtClean="0"/>
              <a:t>26</a:t>
            </a:fld>
            <a:endParaRPr lang="en-US" dirty="0"/>
          </a:p>
        </p:txBody>
      </p:sp>
    </p:spTree>
    <p:extLst>
      <p:ext uri="{BB962C8B-B14F-4D97-AF65-F5344CB8AC3E}">
        <p14:creationId xmlns:p14="http://schemas.microsoft.com/office/powerpoint/2010/main" val="2450474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50CD2D-2F52-4F27-AF49-A1B4FB17291E}" type="slidenum">
              <a:rPr lang="en-US" smtClean="0"/>
              <a:pPr>
                <a:defRPr/>
              </a:pPr>
              <a:t>28</a:t>
            </a:fld>
            <a:endParaRPr lang="en-US" dirty="0"/>
          </a:p>
        </p:txBody>
      </p:sp>
    </p:spTree>
    <p:extLst>
      <p:ext uri="{BB962C8B-B14F-4D97-AF65-F5344CB8AC3E}">
        <p14:creationId xmlns:p14="http://schemas.microsoft.com/office/powerpoint/2010/main" val="3619773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24E491-C1F6-9243-AB0E-CF08E03E684B}" type="slidenum">
              <a:rPr lang="en-US" smtClean="0"/>
              <a:t>44</a:t>
            </a:fld>
            <a:endParaRPr lang="en-US" dirty="0"/>
          </a:p>
        </p:txBody>
      </p:sp>
    </p:spTree>
    <p:extLst>
      <p:ext uri="{BB962C8B-B14F-4D97-AF65-F5344CB8AC3E}">
        <p14:creationId xmlns:p14="http://schemas.microsoft.com/office/powerpoint/2010/main" val="1550976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FE9EF-D370-A4D6-1EAC-659CFD0725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DCA73D-3151-B044-4CB5-1381C8DF57E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5DE1680-46F9-D0AD-BAFC-B19D87C78C54}"/>
              </a:ext>
            </a:extLst>
          </p:cNvPr>
          <p:cNvSpPr>
            <a:spLocks noGrp="1"/>
          </p:cNvSpPr>
          <p:nvPr>
            <p:ph type="body" idx="1"/>
          </p:nvPr>
        </p:nvSpPr>
        <p:spPr/>
        <p:txBody>
          <a:bodyPr/>
          <a:lstStyle/>
          <a:p>
            <a:r>
              <a:rPr lang="en-US" dirty="0"/>
              <a:t>Notes: </a:t>
            </a:r>
          </a:p>
          <a:p>
            <a:r>
              <a:rPr lang="en-US" sz="2400" dirty="0"/>
              <a:t>Out of the incoming senators, we want to highlight</a:t>
            </a:r>
          </a:p>
          <a:p>
            <a:endParaRPr lang="en-US" sz="2400" dirty="0"/>
          </a:p>
          <a:p>
            <a:r>
              <a:rPr lang="en-US" sz="2000" b="1" dirty="0"/>
              <a:t>Senator-elect Christopher Cabaldon (SD 3)- Dodd’s seat</a:t>
            </a:r>
          </a:p>
          <a:p>
            <a:r>
              <a:rPr lang="en-US" sz="2000" dirty="0"/>
              <a:t>Community Colleges: Diablo Valley College, Napa Valley College, Santa Rosa Junior College, Woodland Community College, Solano Community College, Los Medanos Community College, </a:t>
            </a:r>
          </a:p>
          <a:p>
            <a:endParaRPr lang="en-US" sz="2000" i="1" dirty="0"/>
          </a:p>
          <a:p>
            <a:r>
              <a:rPr lang="en-US" sz="2000" i="1" dirty="0"/>
              <a:t>Past Experience:</a:t>
            </a:r>
          </a:p>
          <a:p>
            <a:pPr marL="1257300" lvl="2" indent="-342900">
              <a:buFontTx/>
              <a:buChar char="-"/>
            </a:pPr>
            <a:r>
              <a:rPr lang="en-US" sz="2000" dirty="0"/>
              <a:t>Mayor of West Sacramento </a:t>
            </a:r>
          </a:p>
          <a:p>
            <a:pPr marL="1257300" lvl="2" indent="-342900">
              <a:buFontTx/>
              <a:buChar char="-"/>
            </a:pPr>
            <a:r>
              <a:rPr lang="en-US" sz="2000" dirty="0"/>
              <a:t>Vice Chancellor for Policy, Planning, and External Affairs for the California Community Colleges </a:t>
            </a:r>
          </a:p>
          <a:p>
            <a:pPr marL="1257300" lvl="2" indent="-342900">
              <a:buFontTx/>
              <a:buChar char="-"/>
            </a:pPr>
            <a:r>
              <a:rPr lang="en-US" sz="2000" dirty="0"/>
              <a:t>Chief of State for State Assemblymember </a:t>
            </a:r>
          </a:p>
          <a:p>
            <a:pPr marL="1257300" lvl="2" indent="-342900">
              <a:buFontTx/>
              <a:buChar char="-"/>
            </a:pPr>
            <a:r>
              <a:rPr lang="en-US" sz="2000" dirty="0"/>
              <a:t>Staff Director for the Assembly Committee on Higher Education</a:t>
            </a:r>
          </a:p>
          <a:p>
            <a:endParaRPr lang="en-US" sz="2400" dirty="0"/>
          </a:p>
          <a:p>
            <a:r>
              <a:rPr lang="en-US" sz="2000" b="1" dirty="0"/>
              <a:t>Senator-elect Sasha Renee Perez (SD 25) – Portantino’s seat</a:t>
            </a:r>
          </a:p>
          <a:p>
            <a:r>
              <a:rPr lang="en-US" sz="2000" dirty="0"/>
              <a:t>Community colleges: Pasadena City College, Glendale Community College, Rio Hondo Community College, Citrus College</a:t>
            </a:r>
          </a:p>
          <a:p>
            <a:pPr marL="800100" lvl="1" indent="-342900">
              <a:buFontTx/>
              <a:buChar char="-"/>
            </a:pPr>
            <a:endParaRPr lang="en-US" sz="2000" dirty="0"/>
          </a:p>
          <a:p>
            <a:r>
              <a:rPr lang="en-US" sz="2000" i="1" dirty="0"/>
              <a:t>Past Experience:</a:t>
            </a:r>
          </a:p>
          <a:p>
            <a:pPr marL="342900" indent="-342900">
              <a:buFontTx/>
              <a:buChar char="-"/>
            </a:pPr>
            <a:r>
              <a:rPr lang="en-US" sz="2000" dirty="0"/>
              <a:t>Mayor of City of Alhambra </a:t>
            </a:r>
          </a:p>
          <a:p>
            <a:pPr marL="342900" indent="-342900">
              <a:buFontTx/>
              <a:buChar char="-"/>
            </a:pPr>
            <a:r>
              <a:rPr lang="en-US" sz="2000" dirty="0"/>
              <a:t>Education Consultant</a:t>
            </a:r>
          </a:p>
          <a:p>
            <a:pPr marL="342900" indent="-342900">
              <a:buFontTx/>
              <a:buChar char="-"/>
            </a:pPr>
            <a:r>
              <a:rPr lang="en-US" sz="2000" dirty="0"/>
              <a:t>Education Commissioner with California 100 Initiative</a:t>
            </a:r>
          </a:p>
          <a:p>
            <a:pPr marL="342900" indent="-342900">
              <a:buFontTx/>
              <a:buChar char="-"/>
            </a:pPr>
            <a:r>
              <a:rPr lang="en-US" sz="2000" dirty="0"/>
              <a:t>Director of Public Affairs with the Campaign for College Opportunity</a:t>
            </a:r>
          </a:p>
          <a:p>
            <a:pPr marL="342900" indent="-342900">
              <a:buFontTx/>
              <a:buChar char="-"/>
            </a:pPr>
            <a:endParaRPr lang="en-US" sz="2400" dirty="0"/>
          </a:p>
          <a:p>
            <a:pPr marL="342900" indent="-342900">
              <a:buFontTx/>
              <a:buChar char="-"/>
            </a:pPr>
            <a:endParaRPr lang="en-US" sz="2400" dirty="0"/>
          </a:p>
          <a:p>
            <a:pPr marL="171450" indent="-171450">
              <a:buFontTx/>
              <a:buChar char="-"/>
            </a:pPr>
            <a:endParaRPr lang="en-US" dirty="0"/>
          </a:p>
        </p:txBody>
      </p:sp>
      <p:sp>
        <p:nvSpPr>
          <p:cNvPr id="4" name="Slide Number Placeholder 3">
            <a:extLst>
              <a:ext uri="{FF2B5EF4-FFF2-40B4-BE49-F238E27FC236}">
                <a16:creationId xmlns:a16="http://schemas.microsoft.com/office/drawing/2014/main" id="{2F273F49-F2BE-E2CF-7A47-79C33C249BA6}"/>
              </a:ext>
            </a:extLst>
          </p:cNvPr>
          <p:cNvSpPr>
            <a:spLocks noGrp="1"/>
          </p:cNvSpPr>
          <p:nvPr>
            <p:ph type="sldNum" sz="quarter" idx="5"/>
          </p:nvPr>
        </p:nvSpPr>
        <p:spPr/>
        <p:txBody>
          <a:bodyPr/>
          <a:lstStyle/>
          <a:p>
            <a:fld id="{8A010E5C-1D7F-EA40-A75F-026A7A8C6B40}" type="slidenum">
              <a:rPr lang="en-US" smtClean="0"/>
              <a:t>45</a:t>
            </a:fld>
            <a:endParaRPr lang="en-US" dirty="0"/>
          </a:p>
        </p:txBody>
      </p:sp>
    </p:spTree>
    <p:extLst>
      <p:ext uri="{BB962C8B-B14F-4D97-AF65-F5344CB8AC3E}">
        <p14:creationId xmlns:p14="http://schemas.microsoft.com/office/powerpoint/2010/main" val="1575519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ea typeface="Calibri"/>
                <a:cs typeface="Calibri"/>
              </a:rPr>
              <a:t>NG</a:t>
            </a:r>
          </a:p>
        </p:txBody>
      </p:sp>
      <p:sp>
        <p:nvSpPr>
          <p:cNvPr id="4" name="Slide Number Placeholder 3"/>
          <p:cNvSpPr>
            <a:spLocks noGrp="1"/>
          </p:cNvSpPr>
          <p:nvPr>
            <p:ph type="sldNum" sz="quarter" idx="5"/>
          </p:nvPr>
        </p:nvSpPr>
        <p:spPr/>
        <p:txBody>
          <a:bodyPr/>
          <a:lstStyle/>
          <a:p>
            <a:fld id="{B224E491-C1F6-9243-AB0E-CF08E03E684B}" type="slidenum">
              <a:rPr lang="en-US" smtClean="0"/>
              <a:t>4</a:t>
            </a:fld>
            <a:endParaRPr lang="en-US" dirty="0"/>
          </a:p>
        </p:txBody>
      </p:sp>
    </p:spTree>
    <p:extLst>
      <p:ext uri="{BB962C8B-B14F-4D97-AF65-F5344CB8AC3E}">
        <p14:creationId xmlns:p14="http://schemas.microsoft.com/office/powerpoint/2010/main" val="16849678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E2204-B829-39D8-2983-3842C0046D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603C84-DACD-95DE-366F-EA047E211E3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D177D58-B1BD-5D94-852A-470420311C6F}"/>
              </a:ext>
            </a:extLst>
          </p:cNvPr>
          <p:cNvSpPr>
            <a:spLocks noGrp="1"/>
          </p:cNvSpPr>
          <p:nvPr>
            <p:ph type="body" idx="1"/>
          </p:nvPr>
        </p:nvSpPr>
        <p:spPr/>
        <p:txBody>
          <a:bodyPr/>
          <a:lstStyle/>
          <a:p>
            <a:r>
              <a:rPr lang="en-US" dirty="0"/>
              <a:t>Notes: </a:t>
            </a:r>
          </a:p>
          <a:p>
            <a:r>
              <a:rPr lang="en-US" sz="2400" dirty="0"/>
              <a:t>Out of the incoming assemblymembers, we want to highlight: </a:t>
            </a:r>
          </a:p>
          <a:p>
            <a:pPr marL="342900" indent="-342900">
              <a:buFontTx/>
              <a:buChar char="-"/>
            </a:pPr>
            <a:r>
              <a:rPr lang="en-US" sz="2400" dirty="0"/>
              <a:t>Patrick Ahrens </a:t>
            </a:r>
          </a:p>
          <a:p>
            <a:endParaRPr lang="en-US" sz="2400" dirty="0"/>
          </a:p>
          <a:p>
            <a:pPr marL="0" indent="0">
              <a:buFontTx/>
              <a:buNone/>
            </a:pPr>
            <a:r>
              <a:rPr lang="en-US" sz="2400" dirty="0"/>
              <a:t>Past Experience: </a:t>
            </a:r>
          </a:p>
          <a:p>
            <a:pPr marL="342900" indent="-342900">
              <a:buFontTx/>
              <a:buChar char="-"/>
            </a:pPr>
            <a:r>
              <a:rPr lang="en-US" sz="2400" dirty="0"/>
              <a:t>President of the Foothill De Anza College Board of Trustees </a:t>
            </a:r>
          </a:p>
          <a:p>
            <a:pPr marL="342900" indent="-342900">
              <a:buFontTx/>
              <a:buChar char="-"/>
            </a:pPr>
            <a:r>
              <a:rPr lang="en-US" sz="2400" dirty="0"/>
              <a:t>District Director for Asm. Evan Low </a:t>
            </a:r>
          </a:p>
          <a:p>
            <a:pPr marL="342900" indent="-342900">
              <a:buFontTx/>
              <a:buChar char="-"/>
            </a:pPr>
            <a:endParaRPr lang="en-US" sz="2400" dirty="0"/>
          </a:p>
          <a:p>
            <a:pPr marL="0" indent="0">
              <a:buFontTx/>
              <a:buNone/>
            </a:pPr>
            <a:r>
              <a:rPr lang="en-US" sz="2400" dirty="0"/>
              <a:t>Education</a:t>
            </a:r>
          </a:p>
          <a:p>
            <a:pPr marL="342900" indent="-342900">
              <a:buFontTx/>
              <a:buChar char="-"/>
            </a:pPr>
            <a:r>
              <a:rPr lang="en-US" sz="2400" dirty="0"/>
              <a:t>De Anza College Alumn</a:t>
            </a: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9DBABB15-C797-58B1-FC38-2DD740436361}"/>
              </a:ext>
            </a:extLst>
          </p:cNvPr>
          <p:cNvSpPr>
            <a:spLocks noGrp="1"/>
          </p:cNvSpPr>
          <p:nvPr>
            <p:ph type="sldNum" sz="quarter" idx="5"/>
          </p:nvPr>
        </p:nvSpPr>
        <p:spPr/>
        <p:txBody>
          <a:bodyPr/>
          <a:lstStyle/>
          <a:p>
            <a:fld id="{8A010E5C-1D7F-EA40-A75F-026A7A8C6B40}" type="slidenum">
              <a:rPr lang="en-US" smtClean="0"/>
              <a:t>46</a:t>
            </a:fld>
            <a:endParaRPr lang="en-US" dirty="0"/>
          </a:p>
        </p:txBody>
      </p:sp>
    </p:spTree>
    <p:extLst>
      <p:ext uri="{BB962C8B-B14F-4D97-AF65-F5344CB8AC3E}">
        <p14:creationId xmlns:p14="http://schemas.microsoft.com/office/powerpoint/2010/main" val="589920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dirty="0">
                <a:effectLst/>
                <a:latin typeface="-apple-system"/>
              </a:rPr>
              <a:t>The Assembly adopted:</a:t>
            </a:r>
            <a:br>
              <a:rPr lang="en-US" b="0" i="0" dirty="0">
                <a:effectLst/>
                <a:latin typeface="-apple-system"/>
              </a:rPr>
            </a:br>
            <a:r>
              <a:rPr lang="en-US" b="0" i="0" dirty="0">
                <a:effectLst/>
                <a:latin typeface="-apple-system"/>
              </a:rPr>
              <a:t>HR 1 – Standing Rules, including reducing the bill introduction limit from 50 to 35 bills for the 2-year Session.</a:t>
            </a:r>
            <a:br>
              <a:rPr lang="en-US" b="0" i="0" dirty="0">
                <a:effectLst/>
                <a:latin typeface="-apple-system"/>
              </a:rPr>
            </a:br>
            <a:r>
              <a:rPr lang="en-US" b="0" i="0" dirty="0">
                <a:effectLst/>
                <a:latin typeface="-apple-system"/>
              </a:rPr>
              <a:t>HR 2 – Chief Clerk and Chief Sgt. at Arms were elected</a:t>
            </a:r>
            <a:br>
              <a:rPr lang="en-US" b="0" i="0" dirty="0">
                <a:effectLst/>
                <a:latin typeface="-apple-system"/>
              </a:rPr>
            </a:br>
            <a:r>
              <a:rPr lang="en-US" b="0" i="0" dirty="0">
                <a:effectLst/>
                <a:latin typeface="-apple-system"/>
              </a:rPr>
              <a:t>HR 3 – Assembly organized and notified the Senate</a:t>
            </a:r>
            <a:br>
              <a:rPr lang="en-US" b="0" i="0" dirty="0">
                <a:effectLst/>
                <a:latin typeface="-apple-system"/>
              </a:rPr>
            </a:br>
            <a:r>
              <a:rPr lang="en-US" b="0" i="0" dirty="0">
                <a:effectLst/>
                <a:latin typeface="-apple-system"/>
              </a:rPr>
              <a:t>They also adopted SCR 2 – Legislative Counsel Jenkins was elected; SCR 1 – adoption of Joint Rules</a:t>
            </a:r>
            <a:br>
              <a:rPr lang="en-US" b="0" i="0" dirty="0">
                <a:effectLst/>
                <a:latin typeface="-apple-system"/>
              </a:rPr>
            </a:br>
            <a:r>
              <a:rPr lang="en-US" b="0" i="0" dirty="0">
                <a:effectLst/>
                <a:latin typeface="-apple-system"/>
              </a:rPr>
              <a:t>At 2pm, the Assembly convened the First Extraordinary Session.</a:t>
            </a:r>
            <a:br>
              <a:rPr lang="en-US" b="0" i="0" dirty="0">
                <a:effectLst/>
                <a:latin typeface="-apple-system"/>
              </a:rPr>
            </a:br>
            <a:r>
              <a:rPr lang="en-US" b="0" i="0" dirty="0">
                <a:effectLst/>
                <a:latin typeface="-apple-system"/>
              </a:rPr>
              <a:t>The Assembly adjourned at 2:15pm until Monday, January 6, 2025, at 1pm</a:t>
            </a:r>
          </a:p>
          <a:p>
            <a:endParaRPr lang="en-US" b="0" i="0" dirty="0">
              <a:effectLst/>
              <a:latin typeface="-apple-system"/>
            </a:endParaRPr>
          </a:p>
          <a:p>
            <a:r>
              <a:rPr lang="en-US" b="0" i="0" dirty="0">
                <a:effectLst/>
                <a:latin typeface="-apple-system"/>
              </a:rPr>
              <a:t>The Senate adopted:</a:t>
            </a:r>
            <a:br>
              <a:rPr lang="en-US" b="0" i="0" dirty="0">
                <a:effectLst/>
                <a:latin typeface="-apple-system"/>
              </a:rPr>
            </a:br>
            <a:r>
              <a:rPr lang="en-US" b="0" i="0" dirty="0">
                <a:effectLst/>
                <a:latin typeface="-apple-system"/>
              </a:rPr>
              <a:t>SR 1 – concerning holdover Senators</a:t>
            </a:r>
            <a:br>
              <a:rPr lang="en-US" b="0" i="0" dirty="0">
                <a:effectLst/>
                <a:latin typeface="-apple-system"/>
              </a:rPr>
            </a:br>
            <a:r>
              <a:rPr lang="en-US" b="0" i="0" dirty="0">
                <a:effectLst/>
                <a:latin typeface="-apple-system"/>
              </a:rPr>
              <a:t>SR 2 – Senator McGuire elected PT, and Senate Secretary and Chief Sgt at Arms were elected</a:t>
            </a:r>
            <a:br>
              <a:rPr lang="en-US" b="0" i="0" dirty="0">
                <a:effectLst/>
                <a:latin typeface="-apple-system"/>
              </a:rPr>
            </a:br>
            <a:r>
              <a:rPr lang="en-US" b="0" i="0" dirty="0">
                <a:effectLst/>
                <a:latin typeface="-apple-system"/>
              </a:rPr>
              <a:t>SR 3 – 5 members of Rules Committee were elected, but PT said their members are likely to change when he announced committee assignments in January</a:t>
            </a:r>
            <a:br>
              <a:rPr lang="en-US" b="0" i="0" dirty="0">
                <a:effectLst/>
                <a:latin typeface="-apple-system"/>
              </a:rPr>
            </a:br>
            <a:r>
              <a:rPr lang="en-US" b="0" i="0" dirty="0">
                <a:effectLst/>
                <a:latin typeface="-apple-system"/>
              </a:rPr>
              <a:t>SR 4 – Standing Rules, including reducing the bill introduction limit from 40 to 35 bills for the 2-year Session. And budget trailer bills are not subject to SR 29.10.</a:t>
            </a:r>
            <a:br>
              <a:rPr lang="en-US" b="0" i="0" dirty="0">
                <a:effectLst/>
                <a:latin typeface="-apple-system"/>
              </a:rPr>
            </a:br>
            <a:r>
              <a:rPr lang="en-US" b="0" i="0" dirty="0">
                <a:effectLst/>
                <a:latin typeface="-apple-system"/>
              </a:rPr>
              <a:t>SCR 1 – Joint Rules</a:t>
            </a:r>
            <a:br>
              <a:rPr lang="en-US" b="0" i="0" dirty="0">
                <a:effectLst/>
                <a:latin typeface="-apple-system"/>
              </a:rPr>
            </a:br>
            <a:r>
              <a:rPr lang="en-US" b="0" i="0" dirty="0">
                <a:effectLst/>
                <a:latin typeface="-apple-system"/>
              </a:rPr>
              <a:t>SCR 2 – Election of Legislative Counsel</a:t>
            </a:r>
            <a:br>
              <a:rPr lang="en-US" b="0" i="0" dirty="0">
                <a:effectLst/>
                <a:latin typeface="-apple-system"/>
              </a:rPr>
            </a:br>
            <a:r>
              <a:rPr lang="en-US" b="0" i="0" dirty="0">
                <a:effectLst/>
                <a:latin typeface="-apple-system"/>
              </a:rPr>
              <a:t>SR 5 – Senate organized and notified GGN</a:t>
            </a:r>
            <a:br>
              <a:rPr lang="en-US" b="0" i="0" dirty="0">
                <a:effectLst/>
                <a:latin typeface="-apple-system"/>
              </a:rPr>
            </a:br>
            <a:r>
              <a:rPr lang="en-US" b="0" i="0" dirty="0">
                <a:effectLst/>
                <a:latin typeface="-apple-system"/>
              </a:rPr>
              <a:t>SR 6 – Senate organized and notified the Assembly</a:t>
            </a:r>
            <a:br>
              <a:rPr lang="en-US" b="0" i="0" dirty="0">
                <a:effectLst/>
                <a:latin typeface="-apple-system"/>
              </a:rPr>
            </a:br>
            <a:r>
              <a:rPr lang="en-US" b="0" i="0" dirty="0">
                <a:effectLst/>
                <a:latin typeface="-apple-system"/>
              </a:rPr>
              <a:t>At 1:15pm, the Senate convened the First Extraordinary Session.</a:t>
            </a:r>
            <a:br>
              <a:rPr lang="en-US" b="0" i="0" dirty="0">
                <a:effectLst/>
                <a:latin typeface="-apple-system"/>
              </a:rPr>
            </a:br>
            <a:r>
              <a:rPr lang="en-US" b="0" i="0" dirty="0">
                <a:effectLst/>
                <a:latin typeface="-apple-system"/>
              </a:rPr>
              <a:t>The Senate adjourned at 140pm until Monday, January 6, 2025 at 2pm</a:t>
            </a:r>
            <a:endParaRPr lang="en-US" dirty="0"/>
          </a:p>
        </p:txBody>
      </p:sp>
      <p:sp>
        <p:nvSpPr>
          <p:cNvPr id="4" name="Slide Number Placeholder 3"/>
          <p:cNvSpPr>
            <a:spLocks noGrp="1"/>
          </p:cNvSpPr>
          <p:nvPr>
            <p:ph type="sldNum" sz="quarter" idx="5"/>
          </p:nvPr>
        </p:nvSpPr>
        <p:spPr/>
        <p:txBody>
          <a:bodyPr/>
          <a:lstStyle/>
          <a:p>
            <a:fld id="{B224E491-C1F6-9243-AB0E-CF08E03E684B}" type="slidenum">
              <a:rPr lang="en-US" smtClean="0"/>
              <a:t>47</a:t>
            </a:fld>
            <a:endParaRPr lang="en-US" dirty="0"/>
          </a:p>
        </p:txBody>
      </p:sp>
    </p:spTree>
    <p:extLst>
      <p:ext uri="{BB962C8B-B14F-4D97-AF65-F5344CB8AC3E}">
        <p14:creationId xmlns:p14="http://schemas.microsoft.com/office/powerpoint/2010/main" val="98215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86870-C7CC-5A30-B9EC-82C2E5AF33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52E884-CBAE-0B4B-B4D3-AFE156A87B7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69D8FC0-BD96-94B5-CD6F-428876B6F7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7C4FE3-1D4B-AF45-0972-E5E0F1B64CB7}"/>
              </a:ext>
            </a:extLst>
          </p:cNvPr>
          <p:cNvSpPr>
            <a:spLocks noGrp="1"/>
          </p:cNvSpPr>
          <p:nvPr>
            <p:ph type="sldNum" sz="quarter" idx="5"/>
          </p:nvPr>
        </p:nvSpPr>
        <p:spPr/>
        <p:txBody>
          <a:bodyPr/>
          <a:lstStyle/>
          <a:p>
            <a:fld id="{B224E491-C1F6-9243-AB0E-CF08E03E684B}" type="slidenum">
              <a:rPr lang="en-US" smtClean="0"/>
              <a:t>48</a:t>
            </a:fld>
            <a:endParaRPr lang="en-US" dirty="0"/>
          </a:p>
        </p:txBody>
      </p:sp>
    </p:spTree>
    <p:extLst>
      <p:ext uri="{BB962C8B-B14F-4D97-AF65-F5344CB8AC3E}">
        <p14:creationId xmlns:p14="http://schemas.microsoft.com/office/powerpoint/2010/main" val="16273527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50CD2D-2F52-4F27-AF49-A1B4FB17291E}" type="slidenum">
              <a:rPr lang="en-US" smtClean="0"/>
              <a:pPr>
                <a:defRPr/>
              </a:pPr>
              <a:t>50</a:t>
            </a:fld>
            <a:endParaRPr lang="en-US" dirty="0"/>
          </a:p>
        </p:txBody>
      </p:sp>
    </p:spTree>
    <p:extLst>
      <p:ext uri="{BB962C8B-B14F-4D97-AF65-F5344CB8AC3E}">
        <p14:creationId xmlns:p14="http://schemas.microsoft.com/office/powerpoint/2010/main" val="3356234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50CD2D-2F52-4F27-AF49-A1B4FB17291E}" type="slidenum">
              <a:rPr lang="en-US" smtClean="0"/>
              <a:pPr>
                <a:defRPr/>
              </a:pPr>
              <a:t>51</a:t>
            </a:fld>
            <a:endParaRPr lang="en-US" dirty="0"/>
          </a:p>
        </p:txBody>
      </p:sp>
    </p:spTree>
    <p:extLst>
      <p:ext uri="{BB962C8B-B14F-4D97-AF65-F5344CB8AC3E}">
        <p14:creationId xmlns:p14="http://schemas.microsoft.com/office/powerpoint/2010/main" val="23666619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24E491-C1F6-9243-AB0E-CF08E03E684B}" type="slidenum">
              <a:rPr lang="en-US" smtClean="0"/>
              <a:t>53</a:t>
            </a:fld>
            <a:endParaRPr lang="en-US" dirty="0"/>
          </a:p>
        </p:txBody>
      </p:sp>
    </p:spTree>
    <p:extLst>
      <p:ext uri="{BB962C8B-B14F-4D97-AF65-F5344CB8AC3E}">
        <p14:creationId xmlns:p14="http://schemas.microsoft.com/office/powerpoint/2010/main" val="1146169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a:defRPr/>
            </a:pPr>
            <a:fld id="{4350CD2D-2F52-4F27-AF49-A1B4FB17291E}" type="slidenum">
              <a:rPr lang="en-US" smtClean="0"/>
              <a:pPr>
                <a:defRPr/>
              </a:pPr>
              <a:t>5</a:t>
            </a:fld>
            <a:endParaRPr lang="en-US" dirty="0"/>
          </a:p>
        </p:txBody>
      </p:sp>
    </p:spTree>
    <p:extLst>
      <p:ext uri="{BB962C8B-B14F-4D97-AF65-F5344CB8AC3E}">
        <p14:creationId xmlns:p14="http://schemas.microsoft.com/office/powerpoint/2010/main" val="3872367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5476D-9ABB-E5E3-F592-EE18F68092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C02C62-AC51-ED48-2AE1-18E25C30745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C776E01-3407-1C8E-5828-0C23C68E78F1}"/>
              </a:ext>
            </a:extLst>
          </p:cNvPr>
          <p:cNvSpPr>
            <a:spLocks noGrp="1"/>
          </p:cNvSpPr>
          <p:nvPr>
            <p:ph type="body" idx="1"/>
          </p:nvPr>
        </p:nvSpPr>
        <p:spPr/>
        <p:txBody>
          <a:bodyPr/>
          <a:lstStyle/>
          <a:p>
            <a:r>
              <a:rPr lang="en-US" dirty="0">
                <a:ea typeface="Calibri"/>
                <a:cs typeface="Calibri"/>
              </a:rPr>
              <a:t>NG</a:t>
            </a:r>
            <a:endParaRPr lang="en-US" dirty="0"/>
          </a:p>
        </p:txBody>
      </p:sp>
      <p:sp>
        <p:nvSpPr>
          <p:cNvPr id="4" name="Slide Number Placeholder 3">
            <a:extLst>
              <a:ext uri="{FF2B5EF4-FFF2-40B4-BE49-F238E27FC236}">
                <a16:creationId xmlns:a16="http://schemas.microsoft.com/office/drawing/2014/main" id="{0205E1F3-1692-2DEE-D477-140F29F5604E}"/>
              </a:ext>
            </a:extLst>
          </p:cNvPr>
          <p:cNvSpPr>
            <a:spLocks noGrp="1"/>
          </p:cNvSpPr>
          <p:nvPr>
            <p:ph type="sldNum" sz="quarter" idx="5"/>
          </p:nvPr>
        </p:nvSpPr>
        <p:spPr/>
        <p:txBody>
          <a:bodyPr/>
          <a:lstStyle/>
          <a:p>
            <a:fld id="{B224E491-C1F6-9243-AB0E-CF08E03E684B}" type="slidenum">
              <a:rPr lang="en-US" smtClean="0"/>
              <a:t>6</a:t>
            </a:fld>
            <a:endParaRPr lang="en-US" dirty="0"/>
          </a:p>
        </p:txBody>
      </p:sp>
    </p:spTree>
    <p:extLst>
      <p:ext uri="{BB962C8B-B14F-4D97-AF65-F5344CB8AC3E}">
        <p14:creationId xmlns:p14="http://schemas.microsoft.com/office/powerpoint/2010/main" val="1212116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B224E491-C1F6-9243-AB0E-CF08E03E684B}" type="slidenum">
              <a:rPr lang="en-US" smtClean="0"/>
              <a:t>7</a:t>
            </a:fld>
            <a:endParaRPr lang="en-US" dirty="0"/>
          </a:p>
        </p:txBody>
      </p:sp>
    </p:spTree>
    <p:extLst>
      <p:ext uri="{BB962C8B-B14F-4D97-AF65-F5344CB8AC3E}">
        <p14:creationId xmlns:p14="http://schemas.microsoft.com/office/powerpoint/2010/main" val="772872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B224E491-C1F6-9243-AB0E-CF08E03E684B}" type="slidenum">
              <a:rPr lang="en-US" smtClean="0"/>
              <a:t>8</a:t>
            </a:fld>
            <a:endParaRPr lang="en-US" dirty="0"/>
          </a:p>
        </p:txBody>
      </p:sp>
    </p:spTree>
    <p:extLst>
      <p:ext uri="{BB962C8B-B14F-4D97-AF65-F5344CB8AC3E}">
        <p14:creationId xmlns:p14="http://schemas.microsoft.com/office/powerpoint/2010/main" val="986288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KP</a:t>
            </a:r>
          </a:p>
        </p:txBody>
      </p:sp>
      <p:sp>
        <p:nvSpPr>
          <p:cNvPr id="4" name="Slide Number Placeholder 3"/>
          <p:cNvSpPr>
            <a:spLocks noGrp="1"/>
          </p:cNvSpPr>
          <p:nvPr>
            <p:ph type="sldNum" sz="quarter" idx="5"/>
          </p:nvPr>
        </p:nvSpPr>
        <p:spPr/>
        <p:txBody>
          <a:bodyPr/>
          <a:lstStyle/>
          <a:p>
            <a:fld id="{B224E491-C1F6-9243-AB0E-CF08E03E684B}" type="slidenum">
              <a:rPr lang="en-US" smtClean="0"/>
              <a:t>9</a:t>
            </a:fld>
            <a:endParaRPr lang="en-US" dirty="0"/>
          </a:p>
        </p:txBody>
      </p:sp>
    </p:spTree>
    <p:extLst>
      <p:ext uri="{BB962C8B-B14F-4D97-AF65-F5344CB8AC3E}">
        <p14:creationId xmlns:p14="http://schemas.microsoft.com/office/powerpoint/2010/main" val="1355227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50CD2D-2F52-4F27-AF49-A1B4FB17291E}" type="slidenum">
              <a:rPr lang="en-US" smtClean="0"/>
              <a:pPr>
                <a:defRPr/>
              </a:pPr>
              <a:t>10</a:t>
            </a:fld>
            <a:endParaRPr lang="en-US" dirty="0"/>
          </a:p>
        </p:txBody>
      </p:sp>
    </p:spTree>
    <p:extLst>
      <p:ext uri="{BB962C8B-B14F-4D97-AF65-F5344CB8AC3E}">
        <p14:creationId xmlns:p14="http://schemas.microsoft.com/office/powerpoint/2010/main" val="2334849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24E491-C1F6-9243-AB0E-CF08E03E684B}" type="slidenum">
              <a:rPr lang="en-US" smtClean="0"/>
              <a:t>14</a:t>
            </a:fld>
            <a:endParaRPr lang="en-US" dirty="0"/>
          </a:p>
        </p:txBody>
      </p:sp>
    </p:spTree>
    <p:extLst>
      <p:ext uri="{BB962C8B-B14F-4D97-AF65-F5344CB8AC3E}">
        <p14:creationId xmlns:p14="http://schemas.microsoft.com/office/powerpoint/2010/main" val="34720286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Subtitle 2"/>
          <p:cNvSpPr>
            <a:spLocks noGrp="1"/>
          </p:cNvSpPr>
          <p:nvPr>
            <p:ph type="subTitle" idx="1"/>
          </p:nvPr>
        </p:nvSpPr>
        <p:spPr>
          <a:xfrm>
            <a:off x="1473200" y="5334000"/>
            <a:ext cx="9245600" cy="609600"/>
          </a:xfrm>
        </p:spPr>
        <p:txBody>
          <a:bodyPr anchor="ctr"/>
          <a:lstStyle>
            <a:lvl1pPr marL="0" indent="0" algn="ctr">
              <a:buNone/>
              <a:defRPr sz="2000" b="1">
                <a:solidFill>
                  <a:schemeClr val="bg1"/>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4A12C-FF4B-7A00-735F-6EA0418D9C55}"/>
              </a:ext>
            </a:extLst>
          </p:cNvPr>
          <p:cNvSpPr>
            <a:spLocks noGrp="1"/>
          </p:cNvSpPr>
          <p:nvPr>
            <p:ph type="title"/>
          </p:nvPr>
        </p:nvSpPr>
        <p:spPr>
          <a:xfrm>
            <a:off x="609600" y="152400"/>
            <a:ext cx="10972800" cy="830262"/>
          </a:xfrm>
        </p:spPr>
        <p:txBody>
          <a:bodyPr/>
          <a:lstStyle>
            <a:lvl1pPr>
              <a:defRPr sz="3500" b="1">
                <a:solidFill>
                  <a:srgbClr val="AA182C"/>
                </a:solidFill>
              </a:defRPr>
            </a:lvl1pPr>
          </a:lstStyle>
          <a:p>
            <a:r>
              <a:rPr lang="en-US" dirty="0"/>
              <a:t>Click to edit Master title style</a:t>
            </a:r>
          </a:p>
        </p:txBody>
      </p:sp>
      <p:sp>
        <p:nvSpPr>
          <p:cNvPr id="4" name="TextBox 3">
            <a:extLst>
              <a:ext uri="{FF2B5EF4-FFF2-40B4-BE49-F238E27FC236}">
                <a16:creationId xmlns:a16="http://schemas.microsoft.com/office/drawing/2014/main" id="{90E151BD-3170-B93F-901E-F93533206D71}"/>
              </a:ext>
            </a:extLst>
          </p:cNvPr>
          <p:cNvSpPr txBox="1"/>
          <p:nvPr userDrawn="1"/>
        </p:nvSpPr>
        <p:spPr>
          <a:xfrm>
            <a:off x="9144000" y="6504804"/>
            <a:ext cx="2540000" cy="246221"/>
          </a:xfrm>
          <a:prstGeom prst="rect">
            <a:avLst/>
          </a:prstGeom>
          <a:noFill/>
        </p:spPr>
        <p:txBody>
          <a:bodyPr wrap="square" rtlCol="0">
            <a:spAutoFit/>
          </a:bodyPr>
          <a:lstStyle/>
          <a:p>
            <a:pPr algn="r"/>
            <a:r>
              <a:rPr lang="en-US" sz="1000" dirty="0">
                <a:solidFill>
                  <a:srgbClr val="AA182C"/>
                </a:solidFill>
                <a:latin typeface="Calibri" panose="020F0502020204030204" pitchFamily="34" charset="0"/>
                <a:cs typeface="Calibri" panose="020F0502020204030204" pitchFamily="34" charset="0"/>
              </a:rPr>
              <a:t>SWACC Annual Conference</a:t>
            </a:r>
          </a:p>
        </p:txBody>
      </p:sp>
    </p:spTree>
    <p:extLst>
      <p:ext uri="{BB962C8B-B14F-4D97-AF65-F5344CB8AC3E}">
        <p14:creationId xmlns:p14="http://schemas.microsoft.com/office/powerpoint/2010/main" val="541753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0378F-AE80-5E4E-6ABF-3639CE4AEB25}"/>
              </a:ext>
            </a:extLst>
          </p:cNvPr>
          <p:cNvSpPr>
            <a:spLocks noGrp="1"/>
          </p:cNvSpPr>
          <p:nvPr>
            <p:ph type="title"/>
          </p:nvPr>
        </p:nvSpPr>
        <p:spPr>
          <a:xfrm>
            <a:off x="609600" y="533400"/>
            <a:ext cx="4165600" cy="1905000"/>
          </a:xfrm>
        </p:spPr>
        <p:txBody>
          <a:bodyPr/>
          <a:lstStyle>
            <a:lvl1pPr>
              <a:defRPr sz="3500" b="1">
                <a:solidFill>
                  <a:srgbClr val="AA182C"/>
                </a:solidFill>
              </a:defRPr>
            </a:lvl1pPr>
          </a:lstStyle>
          <a:p>
            <a:r>
              <a:rPr lang="en-US" dirty="0"/>
              <a:t>Click to edit Master title style</a:t>
            </a:r>
          </a:p>
        </p:txBody>
      </p:sp>
      <p:sp>
        <p:nvSpPr>
          <p:cNvPr id="7" name="Content Placeholder 3">
            <a:extLst>
              <a:ext uri="{FF2B5EF4-FFF2-40B4-BE49-F238E27FC236}">
                <a16:creationId xmlns:a16="http://schemas.microsoft.com/office/drawing/2014/main" id="{495AD494-53B5-B4C4-B8A8-BE024B802EBA}"/>
              </a:ext>
            </a:extLst>
          </p:cNvPr>
          <p:cNvSpPr>
            <a:spLocks noGrp="1"/>
          </p:cNvSpPr>
          <p:nvPr>
            <p:ph sz="half" idx="10"/>
          </p:nvPr>
        </p:nvSpPr>
        <p:spPr>
          <a:xfrm>
            <a:off x="609600" y="2743200"/>
            <a:ext cx="4165600" cy="3276600"/>
          </a:xfrm>
        </p:spPr>
        <p:txBody>
          <a:bodyPr/>
          <a:lstStyle>
            <a:lvl1pPr>
              <a:defRPr sz="2000">
                <a:solidFill>
                  <a:schemeClr val="tx1"/>
                </a:solidFill>
              </a:defRPr>
            </a:lvl1pPr>
            <a:lvl2pPr>
              <a:defRPr sz="1700">
                <a:solidFill>
                  <a:schemeClr val="tx1"/>
                </a:solidFill>
              </a:defRPr>
            </a:lvl2pPr>
            <a:lvl3pPr>
              <a:defRPr sz="1700">
                <a:solidFill>
                  <a:schemeClr val="tx1"/>
                </a:solidFill>
              </a:defRPr>
            </a:lvl3pPr>
            <a:lvl4pPr>
              <a:defRPr sz="1700">
                <a:solidFill>
                  <a:schemeClr val="tx1"/>
                </a:solidFill>
              </a:defRPr>
            </a:lvl4pPr>
            <a:lvl5pPr>
              <a:defRPr sz="17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A47FB3F5-0F76-66CC-29F6-3D5EF27A0E8C}"/>
              </a:ext>
            </a:extLst>
          </p:cNvPr>
          <p:cNvSpPr>
            <a:spLocks noGrp="1"/>
          </p:cNvSpPr>
          <p:nvPr>
            <p:ph idx="1"/>
          </p:nvPr>
        </p:nvSpPr>
        <p:spPr>
          <a:xfrm>
            <a:off x="5181600" y="533400"/>
            <a:ext cx="6400800" cy="5486400"/>
          </a:xfrm>
        </p:spPr>
        <p:txBody>
          <a:bodyPr/>
          <a:lstStyle>
            <a:lvl1pPr>
              <a:defRPr sz="2600"/>
            </a:lvl1pPr>
            <a:lvl2pPr>
              <a:defRPr sz="22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287809DF-4E4B-B25F-65FD-3876AED280EA}"/>
              </a:ext>
            </a:extLst>
          </p:cNvPr>
          <p:cNvSpPr txBox="1"/>
          <p:nvPr userDrawn="1"/>
        </p:nvSpPr>
        <p:spPr>
          <a:xfrm>
            <a:off x="9144000" y="6504804"/>
            <a:ext cx="2540000" cy="246221"/>
          </a:xfrm>
          <a:prstGeom prst="rect">
            <a:avLst/>
          </a:prstGeom>
          <a:noFill/>
        </p:spPr>
        <p:txBody>
          <a:bodyPr wrap="square" rtlCol="0">
            <a:spAutoFit/>
          </a:bodyPr>
          <a:lstStyle/>
          <a:p>
            <a:pPr algn="r"/>
            <a:r>
              <a:rPr lang="en-US" sz="1000" dirty="0">
                <a:solidFill>
                  <a:srgbClr val="AA182C"/>
                </a:solidFill>
                <a:latin typeface="Calibri" panose="020F0502020204030204" pitchFamily="34" charset="0"/>
                <a:cs typeface="Calibri" panose="020F0502020204030204" pitchFamily="34" charset="0"/>
              </a:rPr>
              <a:t>SWACC Annual Conference</a:t>
            </a:r>
          </a:p>
        </p:txBody>
      </p:sp>
    </p:spTree>
    <p:extLst>
      <p:ext uri="{BB962C8B-B14F-4D97-AF65-F5344CB8AC3E}">
        <p14:creationId xmlns:p14="http://schemas.microsoft.com/office/powerpoint/2010/main" val="3904156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4B12C-F0FF-7040-BF0C-E04AC5C16B97}"/>
              </a:ext>
            </a:extLst>
          </p:cNvPr>
          <p:cNvSpPr>
            <a:spLocks noGrp="1"/>
          </p:cNvSpPr>
          <p:nvPr>
            <p:ph type="title"/>
          </p:nvPr>
        </p:nvSpPr>
        <p:spPr>
          <a:xfrm>
            <a:off x="836612" y="187325"/>
            <a:ext cx="3932237" cy="1600200"/>
          </a:xfrm>
        </p:spPr>
        <p:txBody>
          <a:bodyPr anchor="b"/>
          <a:lstStyle>
            <a:lvl1pPr>
              <a:defRPr sz="240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41647B0B-557B-444C-AD8A-5C11AFDEA04D}"/>
              </a:ext>
            </a:extLst>
          </p:cNvPr>
          <p:cNvSpPr>
            <a:spLocks noGrp="1"/>
          </p:cNvSpPr>
          <p:nvPr>
            <p:ph type="pic" idx="1"/>
          </p:nvPr>
        </p:nvSpPr>
        <p:spPr>
          <a:xfrm>
            <a:off x="5183188" y="98742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a:extLst>
              <a:ext uri="{FF2B5EF4-FFF2-40B4-BE49-F238E27FC236}">
                <a16:creationId xmlns:a16="http://schemas.microsoft.com/office/drawing/2014/main" id="{0F557BBF-3DB0-8843-8113-15207A7D7EC6}"/>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3706066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5B74D9BA-2A26-29A6-4679-B7F5D656455A}"/>
              </a:ext>
            </a:extLst>
          </p:cNvPr>
          <p:cNvSpPr>
            <a:spLocks noGrp="1"/>
          </p:cNvSpPr>
          <p:nvPr>
            <p:ph type="subTitle" idx="1"/>
          </p:nvPr>
        </p:nvSpPr>
        <p:spPr>
          <a:xfrm>
            <a:off x="1473200" y="5334000"/>
            <a:ext cx="9245600" cy="609600"/>
          </a:xfrm>
        </p:spPr>
        <p:txBody>
          <a:bodyPr anchor="ctr"/>
          <a:lstStyle>
            <a:lvl1pPr marL="0" indent="0" algn="ctr">
              <a:buNone/>
              <a:defRPr sz="2000" b="1">
                <a:solidFill>
                  <a:srgbClr val="FFE3A9"/>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893644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19D2967-2DAD-4983-BE01-3B587C112865}"/>
              </a:ext>
            </a:extLst>
          </p:cNvPr>
          <p:cNvSpPr txBox="1"/>
          <p:nvPr userDrawn="1"/>
        </p:nvSpPr>
        <p:spPr>
          <a:xfrm>
            <a:off x="406400" y="6294054"/>
            <a:ext cx="609600" cy="276999"/>
          </a:xfrm>
          <a:prstGeom prst="rect">
            <a:avLst/>
          </a:prstGeom>
          <a:noFill/>
        </p:spPr>
        <p:txBody>
          <a:bodyPr wrap="square" rtlCol="0">
            <a:spAutoFit/>
          </a:bodyPr>
          <a:lstStyle/>
          <a:p>
            <a:pPr algn="ctr"/>
            <a:fld id="{D679CADF-E5EA-428E-A169-E3885E0B7908}" type="slidenum">
              <a:rPr lang="en-US" sz="1200" smtClean="0">
                <a:solidFill>
                  <a:schemeClr val="bg1"/>
                </a:solidFill>
              </a:rPr>
              <a:pPr algn="ctr"/>
              <a:t>‹#›</a:t>
            </a:fld>
            <a:endParaRPr lang="en-US" sz="1200" dirty="0">
              <a:solidFill>
                <a:schemeClr val="bg1"/>
              </a:solidFill>
            </a:endParaRPr>
          </a:p>
        </p:txBody>
      </p:sp>
      <p:sp>
        <p:nvSpPr>
          <p:cNvPr id="6" name="Title 1">
            <a:extLst>
              <a:ext uri="{FF2B5EF4-FFF2-40B4-BE49-F238E27FC236}">
                <a16:creationId xmlns:a16="http://schemas.microsoft.com/office/drawing/2014/main" id="{DD62E14E-1CFC-4095-8C68-F23D7FB80584}"/>
              </a:ext>
            </a:extLst>
          </p:cNvPr>
          <p:cNvSpPr>
            <a:spLocks noGrp="1"/>
          </p:cNvSpPr>
          <p:nvPr>
            <p:ph type="title"/>
          </p:nvPr>
        </p:nvSpPr>
        <p:spPr>
          <a:xfrm>
            <a:off x="609600" y="0"/>
            <a:ext cx="10972800" cy="830262"/>
          </a:xfrm>
        </p:spPr>
        <p:txBody>
          <a:bodyPr/>
          <a:lstStyle>
            <a:lvl1pPr>
              <a:defRPr sz="3500" b="1">
                <a:solidFill>
                  <a:schemeClr val="bg1"/>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198685E4-90F3-4BCF-B86F-B115C8BEA801}"/>
              </a:ext>
            </a:extLst>
          </p:cNvPr>
          <p:cNvSpPr>
            <a:spLocks noGrp="1"/>
          </p:cNvSpPr>
          <p:nvPr>
            <p:ph idx="1"/>
          </p:nvPr>
        </p:nvSpPr>
        <p:spPr>
          <a:xfrm>
            <a:off x="609600" y="1981200"/>
            <a:ext cx="10972800" cy="4191000"/>
          </a:xfrm>
        </p:spPr>
        <p:txBody>
          <a:bodyPr/>
          <a:lstStyle>
            <a:lvl1pPr>
              <a:defRPr sz="2600"/>
            </a:lvl1pPr>
            <a:lvl2pPr>
              <a:defRPr sz="22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a:extLst>
              <a:ext uri="{FF2B5EF4-FFF2-40B4-BE49-F238E27FC236}">
                <a16:creationId xmlns:a16="http://schemas.microsoft.com/office/drawing/2014/main" id="{C227B58E-D737-FA5C-DC8F-B71D2956B7B2}"/>
              </a:ext>
            </a:extLst>
          </p:cNvPr>
          <p:cNvSpPr txBox="1"/>
          <p:nvPr userDrawn="1"/>
        </p:nvSpPr>
        <p:spPr>
          <a:xfrm>
            <a:off x="9144000" y="6504804"/>
            <a:ext cx="2540000" cy="246221"/>
          </a:xfrm>
          <a:prstGeom prst="rect">
            <a:avLst/>
          </a:prstGeom>
          <a:noFill/>
        </p:spPr>
        <p:txBody>
          <a:bodyPr wrap="square" rtlCol="0">
            <a:spAutoFit/>
          </a:bodyPr>
          <a:lstStyle/>
          <a:p>
            <a:pPr algn="r"/>
            <a:r>
              <a:rPr lang="en-US" sz="1000" dirty="0">
                <a:solidFill>
                  <a:srgbClr val="AA182C"/>
                </a:solidFill>
                <a:latin typeface="Calibri" panose="020F0502020204030204" pitchFamily="34" charset="0"/>
                <a:cs typeface="Calibri" panose="020F0502020204030204" pitchFamily="34" charset="0"/>
              </a:rPr>
              <a:t>SWACC Annual Conference</a:t>
            </a:r>
          </a:p>
        </p:txBody>
      </p:sp>
    </p:spTree>
    <p:extLst>
      <p:ext uri="{BB962C8B-B14F-4D97-AF65-F5344CB8AC3E}">
        <p14:creationId xmlns:p14="http://schemas.microsoft.com/office/powerpoint/2010/main" val="3382591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500" b="1">
                <a:solidFill>
                  <a:srgbClr val="AA182C"/>
                </a:solidFill>
              </a:defRPr>
            </a:lvl1pPr>
          </a:lstStyle>
          <a:p>
            <a:r>
              <a:rPr lang="en-US" dirty="0"/>
              <a:t>Click to edit Master title style</a:t>
            </a:r>
          </a:p>
        </p:txBody>
      </p:sp>
      <p:sp>
        <p:nvSpPr>
          <p:cNvPr id="3" name="Content Placeholder 2"/>
          <p:cNvSpPr>
            <a:spLocks noGrp="1"/>
          </p:cNvSpPr>
          <p:nvPr>
            <p:ph idx="1"/>
          </p:nvPr>
        </p:nvSpPr>
        <p:spPr>
          <a:xfrm>
            <a:off x="609600" y="1143000"/>
            <a:ext cx="10972800" cy="4343400"/>
          </a:xfrm>
        </p:spPr>
        <p:txBody>
          <a:bodyPr/>
          <a:lstStyle>
            <a:lvl1pPr>
              <a:defRPr sz="2600"/>
            </a:lvl1pPr>
            <a:lvl2pPr>
              <a:defRPr sz="22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A9FD8E9D-07D5-33F8-95FD-29BD90844224}"/>
              </a:ext>
            </a:extLst>
          </p:cNvPr>
          <p:cNvSpPr txBox="1"/>
          <p:nvPr userDrawn="1"/>
        </p:nvSpPr>
        <p:spPr>
          <a:xfrm>
            <a:off x="9144000" y="6504804"/>
            <a:ext cx="2540000" cy="246221"/>
          </a:xfrm>
          <a:prstGeom prst="rect">
            <a:avLst/>
          </a:prstGeom>
          <a:noFill/>
        </p:spPr>
        <p:txBody>
          <a:bodyPr wrap="square" rtlCol="0">
            <a:spAutoFit/>
          </a:bodyPr>
          <a:lstStyle/>
          <a:p>
            <a:pPr algn="r"/>
            <a:r>
              <a:rPr lang="en-US" sz="1000" dirty="0">
                <a:solidFill>
                  <a:schemeClr val="bg1"/>
                </a:solidFill>
                <a:latin typeface="Calibri" panose="020F0502020204030204" pitchFamily="34" charset="0"/>
                <a:cs typeface="Calibri" panose="020F0502020204030204" pitchFamily="34" charset="0"/>
              </a:rPr>
              <a:t>SWACC Annual Conference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500" b="1">
                <a:solidFill>
                  <a:srgbClr val="AA182C"/>
                </a:solidFill>
              </a:defRPr>
            </a:lvl1pPr>
          </a:lstStyle>
          <a:p>
            <a:r>
              <a:rPr lang="en-US" dirty="0"/>
              <a:t>Click to edit Master title style</a:t>
            </a:r>
          </a:p>
        </p:txBody>
      </p:sp>
      <p:sp>
        <p:nvSpPr>
          <p:cNvPr id="3" name="Content Placeholder 2"/>
          <p:cNvSpPr>
            <a:spLocks noGrp="1"/>
          </p:cNvSpPr>
          <p:nvPr>
            <p:ph sz="half" idx="1"/>
          </p:nvPr>
        </p:nvSpPr>
        <p:spPr>
          <a:xfrm>
            <a:off x="609600" y="1143000"/>
            <a:ext cx="5384800" cy="4343400"/>
          </a:xfrm>
        </p:spPr>
        <p:txBody>
          <a:bodyPr/>
          <a:lstStyle>
            <a:lvl1pPr>
              <a:defRPr sz="2000"/>
            </a:lvl1pPr>
            <a:lvl2pPr>
              <a:defRPr sz="1700"/>
            </a:lvl2pPr>
            <a:lvl3pPr>
              <a:defRPr sz="1700"/>
            </a:lvl3pPr>
            <a:lvl4pPr>
              <a:defRPr sz="1700"/>
            </a:lvl4pPr>
            <a:lvl5pPr>
              <a:defRPr sz="17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143000"/>
            <a:ext cx="5384800" cy="4343400"/>
          </a:xfrm>
        </p:spPr>
        <p:txBody>
          <a:bodyPr/>
          <a:lstStyle>
            <a:lvl1pPr>
              <a:defRPr sz="2000"/>
            </a:lvl1pPr>
            <a:lvl2pPr>
              <a:defRPr sz="1700"/>
            </a:lvl2pPr>
            <a:lvl3pPr>
              <a:defRPr sz="1700"/>
            </a:lvl3pPr>
            <a:lvl4pPr>
              <a:defRPr sz="1700"/>
            </a:lvl4pPr>
            <a:lvl5pPr>
              <a:defRPr sz="17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01B26E23-330D-EEE1-441D-5BD6382953AD}"/>
              </a:ext>
            </a:extLst>
          </p:cNvPr>
          <p:cNvSpPr txBox="1"/>
          <p:nvPr userDrawn="1"/>
        </p:nvSpPr>
        <p:spPr>
          <a:xfrm>
            <a:off x="9144000" y="6504804"/>
            <a:ext cx="2540000" cy="246221"/>
          </a:xfrm>
          <a:prstGeom prst="rect">
            <a:avLst/>
          </a:prstGeom>
          <a:noFill/>
        </p:spPr>
        <p:txBody>
          <a:bodyPr wrap="square" rtlCol="0">
            <a:spAutoFit/>
          </a:bodyPr>
          <a:lstStyle/>
          <a:p>
            <a:pPr algn="r"/>
            <a:r>
              <a:rPr lang="en-US" sz="1000" dirty="0">
                <a:solidFill>
                  <a:schemeClr val="bg1"/>
                </a:solidFill>
                <a:latin typeface="Calibri" panose="020F0502020204030204" pitchFamily="34" charset="0"/>
                <a:cs typeface="Calibri" panose="020F0502020204030204" pitchFamily="34" charset="0"/>
              </a:rPr>
              <a:t>SWACC Annual Conference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4165600" cy="1905000"/>
          </a:xfrm>
        </p:spPr>
        <p:txBody>
          <a:bodyPr/>
          <a:lstStyle>
            <a:lvl1pPr>
              <a:defRPr sz="3500" b="1">
                <a:solidFill>
                  <a:srgbClr val="FFE3A9"/>
                </a:solidFill>
              </a:defRPr>
            </a:lvl1pPr>
          </a:lstStyle>
          <a:p>
            <a:r>
              <a:rPr lang="en-US" dirty="0"/>
              <a:t>Click to edit Master title style</a:t>
            </a:r>
          </a:p>
        </p:txBody>
      </p:sp>
      <p:sp>
        <p:nvSpPr>
          <p:cNvPr id="4" name="Content Placeholder 3"/>
          <p:cNvSpPr>
            <a:spLocks noGrp="1"/>
          </p:cNvSpPr>
          <p:nvPr>
            <p:ph sz="half" idx="2"/>
          </p:nvPr>
        </p:nvSpPr>
        <p:spPr>
          <a:xfrm>
            <a:off x="7010400" y="533400"/>
            <a:ext cx="4572000" cy="5638800"/>
          </a:xfrm>
        </p:spPr>
        <p:txBody>
          <a:bodyPr/>
          <a:lstStyle>
            <a:lvl1pPr>
              <a:defRPr sz="2000"/>
            </a:lvl1pPr>
            <a:lvl2pPr>
              <a:defRPr sz="1700"/>
            </a:lvl2pPr>
            <a:lvl3pPr>
              <a:defRPr sz="1700"/>
            </a:lvl3pPr>
            <a:lvl4pPr>
              <a:defRPr sz="1700"/>
            </a:lvl4pPr>
            <a:lvl5pPr>
              <a:defRPr sz="17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3">
            <a:extLst>
              <a:ext uri="{FF2B5EF4-FFF2-40B4-BE49-F238E27FC236}">
                <a16:creationId xmlns:a16="http://schemas.microsoft.com/office/drawing/2014/main" id="{080503EE-6504-88A3-5FF1-141873071E96}"/>
              </a:ext>
            </a:extLst>
          </p:cNvPr>
          <p:cNvSpPr>
            <a:spLocks noGrp="1"/>
          </p:cNvSpPr>
          <p:nvPr>
            <p:ph sz="half" idx="10"/>
          </p:nvPr>
        </p:nvSpPr>
        <p:spPr>
          <a:xfrm>
            <a:off x="609600" y="2743200"/>
            <a:ext cx="4165600" cy="3429000"/>
          </a:xfrm>
        </p:spPr>
        <p:txBody>
          <a:bodyPr/>
          <a:lstStyle>
            <a:lvl1pPr>
              <a:defRPr sz="2000">
                <a:solidFill>
                  <a:schemeClr val="bg1"/>
                </a:solidFill>
              </a:defRPr>
            </a:lvl1pPr>
            <a:lvl2pPr>
              <a:defRPr sz="1700">
                <a:solidFill>
                  <a:schemeClr val="bg1"/>
                </a:solidFill>
              </a:defRPr>
            </a:lvl2pPr>
            <a:lvl3pPr>
              <a:defRPr sz="1700">
                <a:solidFill>
                  <a:schemeClr val="bg1"/>
                </a:solidFill>
              </a:defRPr>
            </a:lvl3pPr>
            <a:lvl4pPr>
              <a:defRPr sz="1700">
                <a:solidFill>
                  <a:schemeClr val="bg1"/>
                </a:solidFill>
              </a:defRPr>
            </a:lvl4pPr>
            <a:lvl5pPr>
              <a:defRPr sz="17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B173F6D3-7945-B3D3-2D22-49B09602B952}"/>
              </a:ext>
            </a:extLst>
          </p:cNvPr>
          <p:cNvSpPr txBox="1"/>
          <p:nvPr userDrawn="1"/>
        </p:nvSpPr>
        <p:spPr>
          <a:xfrm>
            <a:off x="9144000" y="6504804"/>
            <a:ext cx="2540000" cy="246221"/>
          </a:xfrm>
          <a:prstGeom prst="rect">
            <a:avLst/>
          </a:prstGeom>
          <a:noFill/>
        </p:spPr>
        <p:txBody>
          <a:bodyPr wrap="square" rtlCol="0">
            <a:spAutoFit/>
          </a:bodyPr>
          <a:lstStyle/>
          <a:p>
            <a:pPr algn="r"/>
            <a:r>
              <a:rPr lang="en-US" sz="1000" dirty="0">
                <a:solidFill>
                  <a:srgbClr val="AA182C"/>
                </a:solidFill>
                <a:latin typeface="Calibri" panose="020F0502020204030204" pitchFamily="34" charset="0"/>
                <a:cs typeface="Calibri" panose="020F0502020204030204" pitchFamily="34" charset="0"/>
              </a:rPr>
              <a:t>SWACC Annual Conference</a:t>
            </a:r>
          </a:p>
        </p:txBody>
      </p:sp>
    </p:spTree>
    <p:extLst>
      <p:ext uri="{BB962C8B-B14F-4D97-AF65-F5344CB8AC3E}">
        <p14:creationId xmlns:p14="http://schemas.microsoft.com/office/powerpoint/2010/main" val="2744698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3BF5E-AF75-C64A-A450-601C4F4F2D43}"/>
              </a:ext>
            </a:extLst>
          </p:cNvPr>
          <p:cNvSpPr>
            <a:spLocks noGrp="1"/>
          </p:cNvSpPr>
          <p:nvPr>
            <p:ph type="title"/>
          </p:nvPr>
        </p:nvSpPr>
        <p:spPr>
          <a:xfrm>
            <a:off x="609600" y="2895600"/>
            <a:ext cx="10972800" cy="830262"/>
          </a:xfrm>
        </p:spPr>
        <p:txBody>
          <a:bodyPr/>
          <a:lstStyle>
            <a:lvl1pPr algn="ctr">
              <a:defRPr sz="4000" b="1">
                <a:solidFill>
                  <a:schemeClr val="bg1"/>
                </a:solidFill>
              </a:defRPr>
            </a:lvl1pPr>
          </a:lstStyle>
          <a:p>
            <a:r>
              <a:rPr lang="en-US" dirty="0"/>
              <a:t>Click to edit Master title style</a:t>
            </a:r>
          </a:p>
        </p:txBody>
      </p:sp>
      <p:sp>
        <p:nvSpPr>
          <p:cNvPr id="8" name="TextBox 7">
            <a:extLst>
              <a:ext uri="{FF2B5EF4-FFF2-40B4-BE49-F238E27FC236}">
                <a16:creationId xmlns:a16="http://schemas.microsoft.com/office/drawing/2014/main" id="{A7ED3F4E-B789-3F5C-D052-F8759BAAB27F}"/>
              </a:ext>
            </a:extLst>
          </p:cNvPr>
          <p:cNvSpPr txBox="1"/>
          <p:nvPr userDrawn="1"/>
        </p:nvSpPr>
        <p:spPr>
          <a:xfrm>
            <a:off x="9144000" y="6504804"/>
            <a:ext cx="2540000" cy="246221"/>
          </a:xfrm>
          <a:prstGeom prst="rect">
            <a:avLst/>
          </a:prstGeom>
          <a:noFill/>
        </p:spPr>
        <p:txBody>
          <a:bodyPr wrap="square" rtlCol="0">
            <a:spAutoFit/>
          </a:bodyPr>
          <a:lstStyle/>
          <a:p>
            <a:pPr algn="r"/>
            <a:r>
              <a:rPr lang="en-US" sz="1000" dirty="0">
                <a:solidFill>
                  <a:srgbClr val="AA182C"/>
                </a:solidFill>
                <a:latin typeface="Calibri" panose="020F0502020204030204" pitchFamily="34" charset="0"/>
                <a:cs typeface="Calibri" panose="020F0502020204030204" pitchFamily="34" charset="0"/>
              </a:rPr>
              <a:t>SWACC Annual Conference</a:t>
            </a:r>
          </a:p>
        </p:txBody>
      </p:sp>
    </p:spTree>
    <p:extLst>
      <p:ext uri="{BB962C8B-B14F-4D97-AF65-F5344CB8AC3E}">
        <p14:creationId xmlns:p14="http://schemas.microsoft.com/office/powerpoint/2010/main" val="2438233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B42FB22-1922-217F-2484-29C015A28FC3}"/>
              </a:ext>
            </a:extLst>
          </p:cNvPr>
          <p:cNvSpPr>
            <a:spLocks noGrp="1"/>
          </p:cNvSpPr>
          <p:nvPr>
            <p:ph type="title"/>
          </p:nvPr>
        </p:nvSpPr>
        <p:spPr>
          <a:xfrm>
            <a:off x="609600" y="152400"/>
            <a:ext cx="10972800" cy="830262"/>
          </a:xfrm>
        </p:spPr>
        <p:txBody>
          <a:bodyPr/>
          <a:lstStyle>
            <a:lvl1pPr>
              <a:defRPr sz="3500" b="1">
                <a:solidFill>
                  <a:srgbClr val="AA182C"/>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3A0DDFFA-CF86-7CC2-4368-5BCA14A87D8C}"/>
              </a:ext>
            </a:extLst>
          </p:cNvPr>
          <p:cNvSpPr>
            <a:spLocks noGrp="1"/>
          </p:cNvSpPr>
          <p:nvPr>
            <p:ph idx="1"/>
          </p:nvPr>
        </p:nvSpPr>
        <p:spPr>
          <a:xfrm>
            <a:off x="609600" y="1143000"/>
            <a:ext cx="10972800" cy="4876800"/>
          </a:xfrm>
        </p:spPr>
        <p:txBody>
          <a:bodyPr/>
          <a:lstStyle>
            <a:lvl1pPr>
              <a:defRPr sz="2600"/>
            </a:lvl1pPr>
            <a:lvl2pPr>
              <a:defRPr sz="22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Box 2">
            <a:extLst>
              <a:ext uri="{FF2B5EF4-FFF2-40B4-BE49-F238E27FC236}">
                <a16:creationId xmlns:a16="http://schemas.microsoft.com/office/drawing/2014/main" id="{51272EDE-AB4F-3E67-F5AA-1900A805F905}"/>
              </a:ext>
            </a:extLst>
          </p:cNvPr>
          <p:cNvSpPr txBox="1"/>
          <p:nvPr userDrawn="1"/>
        </p:nvSpPr>
        <p:spPr>
          <a:xfrm>
            <a:off x="9144000" y="6504804"/>
            <a:ext cx="2540000" cy="246221"/>
          </a:xfrm>
          <a:prstGeom prst="rect">
            <a:avLst/>
          </a:prstGeom>
          <a:noFill/>
        </p:spPr>
        <p:txBody>
          <a:bodyPr wrap="square" rtlCol="0">
            <a:spAutoFit/>
          </a:bodyPr>
          <a:lstStyle/>
          <a:p>
            <a:pPr algn="r"/>
            <a:r>
              <a:rPr lang="en-US" sz="1000" dirty="0">
                <a:solidFill>
                  <a:srgbClr val="AA182C"/>
                </a:solidFill>
                <a:latin typeface="Calibri" panose="020F0502020204030204" pitchFamily="34" charset="0"/>
                <a:cs typeface="Calibri" panose="020F0502020204030204" pitchFamily="34" charset="0"/>
              </a:rPr>
              <a:t>SWACC Annual Conference</a:t>
            </a:r>
          </a:p>
        </p:txBody>
      </p:sp>
    </p:spTree>
    <p:extLst>
      <p:ext uri="{BB962C8B-B14F-4D97-AF65-F5344CB8AC3E}">
        <p14:creationId xmlns:p14="http://schemas.microsoft.com/office/powerpoint/2010/main" val="269245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5F7C5-3F1D-390A-8EBE-67E0EF0997AD}"/>
              </a:ext>
            </a:extLst>
          </p:cNvPr>
          <p:cNvSpPr>
            <a:spLocks noGrp="1"/>
          </p:cNvSpPr>
          <p:nvPr>
            <p:ph type="title"/>
          </p:nvPr>
        </p:nvSpPr>
        <p:spPr>
          <a:xfrm>
            <a:off x="609600" y="152400"/>
            <a:ext cx="10972800" cy="830262"/>
          </a:xfrm>
        </p:spPr>
        <p:txBody>
          <a:bodyPr/>
          <a:lstStyle>
            <a:lvl1pPr>
              <a:defRPr sz="3500" b="1">
                <a:solidFill>
                  <a:srgbClr val="AA182C"/>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4EE2F429-7B53-5627-4E6F-9396DB8B63B2}"/>
              </a:ext>
            </a:extLst>
          </p:cNvPr>
          <p:cNvSpPr>
            <a:spLocks noGrp="1"/>
          </p:cNvSpPr>
          <p:nvPr>
            <p:ph sz="half" idx="1"/>
          </p:nvPr>
        </p:nvSpPr>
        <p:spPr>
          <a:xfrm>
            <a:off x="609600" y="1143000"/>
            <a:ext cx="5384800" cy="4876800"/>
          </a:xfrm>
        </p:spPr>
        <p:txBody>
          <a:bodyPr/>
          <a:lstStyle>
            <a:lvl1pPr>
              <a:defRPr sz="2000"/>
            </a:lvl1pPr>
            <a:lvl2pPr>
              <a:defRPr sz="1700"/>
            </a:lvl2pPr>
            <a:lvl3pPr>
              <a:defRPr sz="1700"/>
            </a:lvl3pPr>
            <a:lvl4pPr>
              <a:defRPr sz="1700"/>
            </a:lvl4pPr>
            <a:lvl5pPr>
              <a:defRPr sz="17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6E229112-BFB7-E664-E3B6-36C14E104294}"/>
              </a:ext>
            </a:extLst>
          </p:cNvPr>
          <p:cNvSpPr>
            <a:spLocks noGrp="1"/>
          </p:cNvSpPr>
          <p:nvPr>
            <p:ph sz="half" idx="2"/>
          </p:nvPr>
        </p:nvSpPr>
        <p:spPr>
          <a:xfrm>
            <a:off x="6197600" y="1143000"/>
            <a:ext cx="5384800" cy="4876800"/>
          </a:xfrm>
        </p:spPr>
        <p:txBody>
          <a:bodyPr/>
          <a:lstStyle>
            <a:lvl1pPr>
              <a:defRPr sz="2000"/>
            </a:lvl1pPr>
            <a:lvl2pPr>
              <a:defRPr sz="1700"/>
            </a:lvl2pPr>
            <a:lvl3pPr>
              <a:defRPr sz="1700"/>
            </a:lvl3pPr>
            <a:lvl4pPr>
              <a:defRPr sz="1700"/>
            </a:lvl4pPr>
            <a:lvl5pPr>
              <a:defRPr sz="17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118630D0-968E-8319-AD2C-190C6648BC08}"/>
              </a:ext>
            </a:extLst>
          </p:cNvPr>
          <p:cNvSpPr txBox="1"/>
          <p:nvPr userDrawn="1"/>
        </p:nvSpPr>
        <p:spPr>
          <a:xfrm>
            <a:off x="9144000" y="6504804"/>
            <a:ext cx="2540000" cy="246221"/>
          </a:xfrm>
          <a:prstGeom prst="rect">
            <a:avLst/>
          </a:prstGeom>
          <a:noFill/>
        </p:spPr>
        <p:txBody>
          <a:bodyPr wrap="square" rtlCol="0">
            <a:spAutoFit/>
          </a:bodyPr>
          <a:lstStyle/>
          <a:p>
            <a:pPr algn="r"/>
            <a:r>
              <a:rPr lang="en-US" sz="1000" dirty="0">
                <a:solidFill>
                  <a:srgbClr val="AA182C"/>
                </a:solidFill>
                <a:latin typeface="Calibri" panose="020F0502020204030204" pitchFamily="34" charset="0"/>
                <a:cs typeface="Calibri" panose="020F0502020204030204" pitchFamily="34" charset="0"/>
              </a:rPr>
              <a:t>SWACC Annual Conference</a:t>
            </a:r>
          </a:p>
        </p:txBody>
      </p:sp>
    </p:spTree>
    <p:extLst>
      <p:ext uri="{BB962C8B-B14F-4D97-AF65-F5344CB8AC3E}">
        <p14:creationId xmlns:p14="http://schemas.microsoft.com/office/powerpoint/2010/main" val="1410480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152400"/>
            <a:ext cx="10972800" cy="8302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09600" y="11430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83" r:id="rId1"/>
    <p:sldLayoutId id="2147483686" r:id="rId2"/>
    <p:sldLayoutId id="2147483684" r:id="rId3"/>
    <p:sldLayoutId id="2147483673" r:id="rId4"/>
    <p:sldLayoutId id="2147483675" r:id="rId5"/>
    <p:sldLayoutId id="2147483688" r:id="rId6"/>
    <p:sldLayoutId id="2147483687" r:id="rId7"/>
    <p:sldLayoutId id="2147483691" r:id="rId8"/>
    <p:sldLayoutId id="2147483690" r:id="rId9"/>
    <p:sldLayoutId id="2147483692" r:id="rId10"/>
    <p:sldLayoutId id="2147483689" r:id="rId11"/>
    <p:sldLayoutId id="2147483697" r:id="rId12"/>
  </p:sldLayoutIdLst>
  <p:txStyles>
    <p:titleStyle>
      <a:lvl1pPr algn="l" rtl="0" eaLnBrk="0" fontAlgn="base" hangingPunct="0">
        <a:spcBef>
          <a:spcPct val="0"/>
        </a:spcBef>
        <a:spcAft>
          <a:spcPct val="0"/>
        </a:spcAft>
        <a:defRPr sz="3600">
          <a:solidFill>
            <a:schemeClr val="tx1"/>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600">
          <a:solidFill>
            <a:srgbClr val="791730"/>
          </a:solidFill>
          <a:latin typeface="Arial" charset="0"/>
        </a:defRPr>
      </a:lvl2pPr>
      <a:lvl3pPr algn="l" rtl="0" eaLnBrk="0" fontAlgn="base" hangingPunct="0">
        <a:spcBef>
          <a:spcPct val="0"/>
        </a:spcBef>
        <a:spcAft>
          <a:spcPct val="0"/>
        </a:spcAft>
        <a:defRPr sz="3600">
          <a:solidFill>
            <a:srgbClr val="791730"/>
          </a:solidFill>
          <a:latin typeface="Arial" charset="0"/>
        </a:defRPr>
      </a:lvl3pPr>
      <a:lvl4pPr algn="l" rtl="0" eaLnBrk="0" fontAlgn="base" hangingPunct="0">
        <a:spcBef>
          <a:spcPct val="0"/>
        </a:spcBef>
        <a:spcAft>
          <a:spcPct val="0"/>
        </a:spcAft>
        <a:defRPr sz="3600">
          <a:solidFill>
            <a:srgbClr val="791730"/>
          </a:solidFill>
          <a:latin typeface="Arial" charset="0"/>
        </a:defRPr>
      </a:lvl4pPr>
      <a:lvl5pPr algn="l" rtl="0" eaLnBrk="0" fontAlgn="base" hangingPunct="0">
        <a:spcBef>
          <a:spcPct val="0"/>
        </a:spcBef>
        <a:spcAft>
          <a:spcPct val="0"/>
        </a:spcAft>
        <a:defRPr sz="3600">
          <a:solidFill>
            <a:srgbClr val="791730"/>
          </a:solidFill>
          <a:latin typeface="Arial" charset="0"/>
        </a:defRPr>
      </a:lvl5pPr>
      <a:lvl6pPr marL="457200" algn="l" rtl="0" fontAlgn="base">
        <a:spcBef>
          <a:spcPct val="0"/>
        </a:spcBef>
        <a:spcAft>
          <a:spcPct val="0"/>
        </a:spcAft>
        <a:defRPr sz="3600">
          <a:solidFill>
            <a:srgbClr val="791730"/>
          </a:solidFill>
          <a:latin typeface="Arial" charset="0"/>
        </a:defRPr>
      </a:lvl6pPr>
      <a:lvl7pPr marL="914400" algn="l" rtl="0" fontAlgn="base">
        <a:spcBef>
          <a:spcPct val="0"/>
        </a:spcBef>
        <a:spcAft>
          <a:spcPct val="0"/>
        </a:spcAft>
        <a:defRPr sz="3600">
          <a:solidFill>
            <a:srgbClr val="791730"/>
          </a:solidFill>
          <a:latin typeface="Arial" charset="0"/>
        </a:defRPr>
      </a:lvl7pPr>
      <a:lvl8pPr marL="1371600" algn="l" rtl="0" fontAlgn="base">
        <a:spcBef>
          <a:spcPct val="0"/>
        </a:spcBef>
        <a:spcAft>
          <a:spcPct val="0"/>
        </a:spcAft>
        <a:defRPr sz="3600">
          <a:solidFill>
            <a:srgbClr val="791730"/>
          </a:solidFill>
          <a:latin typeface="Arial" charset="0"/>
        </a:defRPr>
      </a:lvl8pPr>
      <a:lvl9pPr marL="1828800" algn="l" rtl="0" fontAlgn="base">
        <a:spcBef>
          <a:spcPct val="0"/>
        </a:spcBef>
        <a:spcAft>
          <a:spcPct val="0"/>
        </a:spcAft>
        <a:defRPr sz="3600">
          <a:solidFill>
            <a:srgbClr val="791730"/>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lumMod val="95000"/>
              <a:lumOff val="5000"/>
            </a:schemeClr>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a:solidFill>
            <a:schemeClr val="tx1">
              <a:lumMod val="95000"/>
              <a:lumOff val="5000"/>
            </a:schemeClr>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000">
          <a:solidFill>
            <a:schemeClr val="tx1">
              <a:lumMod val="95000"/>
              <a:lumOff val="5000"/>
            </a:schemeClr>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lumMod val="95000"/>
              <a:lumOff val="5000"/>
            </a:schemeClr>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lumMod val="95000"/>
              <a:lumOff val="5000"/>
            </a:schemeClr>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2000">
          <a:solidFill>
            <a:schemeClr val="bg2"/>
          </a:solidFill>
          <a:latin typeface="+mn-lt"/>
        </a:defRPr>
      </a:lvl6pPr>
      <a:lvl7pPr marL="2971800" indent="-228600" algn="l" rtl="0" fontAlgn="base">
        <a:spcBef>
          <a:spcPct val="20000"/>
        </a:spcBef>
        <a:spcAft>
          <a:spcPct val="0"/>
        </a:spcAft>
        <a:buChar char="»"/>
        <a:defRPr sz="2000">
          <a:solidFill>
            <a:schemeClr val="bg2"/>
          </a:solidFill>
          <a:latin typeface="+mn-lt"/>
        </a:defRPr>
      </a:lvl7pPr>
      <a:lvl8pPr marL="3429000" indent="-228600" algn="l" rtl="0" fontAlgn="base">
        <a:spcBef>
          <a:spcPct val="20000"/>
        </a:spcBef>
        <a:spcAft>
          <a:spcPct val="0"/>
        </a:spcAft>
        <a:buChar char="»"/>
        <a:defRPr sz="2000">
          <a:solidFill>
            <a:schemeClr val="bg2"/>
          </a:solidFill>
          <a:latin typeface="+mn-lt"/>
        </a:defRPr>
      </a:lvl8pPr>
      <a:lvl9pPr marL="3886200" indent="-228600" algn="l" rtl="0" fontAlgn="base">
        <a:spcBef>
          <a:spcPct val="20000"/>
        </a:spcBef>
        <a:spcAft>
          <a:spcPct val="0"/>
        </a:spcAft>
        <a:buChar char="»"/>
        <a:defRPr sz="20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3" Type="http://schemas.openxmlformats.org/officeDocument/2006/relationships/image" Target="../media/image20.png"/><Relationship Id="rId18" Type="http://schemas.openxmlformats.org/officeDocument/2006/relationships/image" Target="../media/image25.png"/><Relationship Id="rId26" Type="http://schemas.openxmlformats.org/officeDocument/2006/relationships/image" Target="../media/image33.jpeg"/><Relationship Id="rId39" Type="http://schemas.openxmlformats.org/officeDocument/2006/relationships/image" Target="../media/image46.png"/><Relationship Id="rId21" Type="http://schemas.openxmlformats.org/officeDocument/2006/relationships/image" Target="../media/image28.png"/><Relationship Id="rId34" Type="http://schemas.openxmlformats.org/officeDocument/2006/relationships/image" Target="../media/image41.jpeg"/><Relationship Id="rId42" Type="http://schemas.openxmlformats.org/officeDocument/2006/relationships/image" Target="../media/image49.jpeg"/><Relationship Id="rId47" Type="http://schemas.openxmlformats.org/officeDocument/2006/relationships/image" Target="../media/image54.jpeg"/><Relationship Id="rId50" Type="http://schemas.openxmlformats.org/officeDocument/2006/relationships/image" Target="../media/image57.png"/><Relationship Id="rId7" Type="http://schemas.openxmlformats.org/officeDocument/2006/relationships/image" Target="../media/image14.jpeg"/><Relationship Id="rId2" Type="http://schemas.openxmlformats.org/officeDocument/2006/relationships/notesSlide" Target="../notesSlides/notesSlide9.xml"/><Relationship Id="rId16" Type="http://schemas.openxmlformats.org/officeDocument/2006/relationships/image" Target="../media/image23.jpeg"/><Relationship Id="rId29" Type="http://schemas.openxmlformats.org/officeDocument/2006/relationships/image" Target="../media/image36.png"/><Relationship Id="rId11" Type="http://schemas.openxmlformats.org/officeDocument/2006/relationships/image" Target="../media/image18.jpeg"/><Relationship Id="rId24" Type="http://schemas.openxmlformats.org/officeDocument/2006/relationships/image" Target="../media/image31.jpeg"/><Relationship Id="rId32" Type="http://schemas.openxmlformats.org/officeDocument/2006/relationships/image" Target="../media/image39.jpeg"/><Relationship Id="rId37" Type="http://schemas.openxmlformats.org/officeDocument/2006/relationships/image" Target="../media/image44.png"/><Relationship Id="rId40" Type="http://schemas.openxmlformats.org/officeDocument/2006/relationships/image" Target="../media/image47.png"/><Relationship Id="rId45" Type="http://schemas.openxmlformats.org/officeDocument/2006/relationships/image" Target="../media/image52.jpeg"/><Relationship Id="rId53" Type="http://schemas.openxmlformats.org/officeDocument/2006/relationships/image" Target="../media/image60.jpeg"/><Relationship Id="rId5" Type="http://schemas.openxmlformats.org/officeDocument/2006/relationships/image" Target="../media/image12.jpeg"/><Relationship Id="rId10" Type="http://schemas.openxmlformats.org/officeDocument/2006/relationships/image" Target="../media/image17.jpeg"/><Relationship Id="rId19" Type="http://schemas.openxmlformats.org/officeDocument/2006/relationships/image" Target="../media/image26.png"/><Relationship Id="rId31" Type="http://schemas.openxmlformats.org/officeDocument/2006/relationships/image" Target="../media/image38.png"/><Relationship Id="rId44" Type="http://schemas.openxmlformats.org/officeDocument/2006/relationships/image" Target="../media/image51.png"/><Relationship Id="rId52" Type="http://schemas.openxmlformats.org/officeDocument/2006/relationships/image" Target="../media/image59.jpe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9.png"/><Relationship Id="rId27" Type="http://schemas.openxmlformats.org/officeDocument/2006/relationships/image" Target="../media/image34.png"/><Relationship Id="rId30" Type="http://schemas.openxmlformats.org/officeDocument/2006/relationships/image" Target="../media/image37.jpeg"/><Relationship Id="rId35" Type="http://schemas.openxmlformats.org/officeDocument/2006/relationships/image" Target="../media/image42.jpeg"/><Relationship Id="rId43" Type="http://schemas.openxmlformats.org/officeDocument/2006/relationships/image" Target="../media/image50.png"/><Relationship Id="rId48" Type="http://schemas.openxmlformats.org/officeDocument/2006/relationships/image" Target="../media/image55.gif"/><Relationship Id="rId8" Type="http://schemas.openxmlformats.org/officeDocument/2006/relationships/image" Target="../media/image15.jpeg"/><Relationship Id="rId51" Type="http://schemas.openxmlformats.org/officeDocument/2006/relationships/image" Target="../media/image58.jpeg"/><Relationship Id="rId3" Type="http://schemas.openxmlformats.org/officeDocument/2006/relationships/image" Target="../media/image10.jpg"/><Relationship Id="rId12" Type="http://schemas.openxmlformats.org/officeDocument/2006/relationships/image" Target="../media/image19.png"/><Relationship Id="rId17" Type="http://schemas.openxmlformats.org/officeDocument/2006/relationships/image" Target="../media/image24.jpeg"/><Relationship Id="rId25" Type="http://schemas.openxmlformats.org/officeDocument/2006/relationships/image" Target="../media/image32.jpeg"/><Relationship Id="rId33" Type="http://schemas.openxmlformats.org/officeDocument/2006/relationships/image" Target="../media/image40.gif"/><Relationship Id="rId38" Type="http://schemas.openxmlformats.org/officeDocument/2006/relationships/image" Target="../media/image45.png"/><Relationship Id="rId46" Type="http://schemas.openxmlformats.org/officeDocument/2006/relationships/image" Target="../media/image53.png"/><Relationship Id="rId20" Type="http://schemas.openxmlformats.org/officeDocument/2006/relationships/image" Target="../media/image27.png"/><Relationship Id="rId41" Type="http://schemas.openxmlformats.org/officeDocument/2006/relationships/image" Target="../media/image48.gif"/><Relationship Id="rId1" Type="http://schemas.openxmlformats.org/officeDocument/2006/relationships/slideLayout" Target="../slideLayouts/slideLayout3.xml"/><Relationship Id="rId6" Type="http://schemas.openxmlformats.org/officeDocument/2006/relationships/image" Target="../media/image13.jpg"/><Relationship Id="rId15" Type="http://schemas.openxmlformats.org/officeDocument/2006/relationships/image" Target="../media/image22.jpeg"/><Relationship Id="rId23" Type="http://schemas.openxmlformats.org/officeDocument/2006/relationships/image" Target="../media/image30.png"/><Relationship Id="rId28" Type="http://schemas.openxmlformats.org/officeDocument/2006/relationships/image" Target="../media/image35.png"/><Relationship Id="rId36" Type="http://schemas.openxmlformats.org/officeDocument/2006/relationships/image" Target="../media/image43.jpeg"/><Relationship Id="rId49" Type="http://schemas.openxmlformats.org/officeDocument/2006/relationships/image" Target="../media/image5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hyperlink" Target="https://pxhere.com/en/photo/1060004" TargetMode="External"/></Relationships>
</file>

<file path=ppt/slides/_rels/slide20.xml.rels><?xml version="1.0" encoding="UTF-8" standalone="yes"?>
<Relationships xmlns="http://schemas.openxmlformats.org/package/2006/relationships"><Relationship Id="rId2" Type="http://schemas.openxmlformats.org/officeDocument/2006/relationships/hyperlink" Target="https://adfmedialegalfiles.blob.core.windows.net/files/TennesseeAppellateOpinion.pdf"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67.png"/><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73.png"/><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hyperlink" Target="https://courses.lumenlearning.com/kingsboroughcuny-collegesuccess/chapter/class-attendance/" TargetMode="External"/><Relationship Id="rId7" Type="http://schemas.openxmlformats.org/officeDocument/2006/relationships/diagramColors" Target="../diagrams/colors7.xml"/><Relationship Id="rId2" Type="http://schemas.openxmlformats.org/officeDocument/2006/relationships/image" Target="../media/image77.jpeg"/><Relationship Id="rId1" Type="http://schemas.openxmlformats.org/officeDocument/2006/relationships/slideLayout" Target="../slideLayouts/slideLayout11.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57.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hyperlink" Target="https://susannetedrick.com/what-is-cloud-computing-and-how-can-it-help-your-business/" TargetMode="External"/><Relationship Id="rId7" Type="http://schemas.openxmlformats.org/officeDocument/2006/relationships/diagramColors" Target="../diagrams/colors8.xml"/><Relationship Id="rId2" Type="http://schemas.openxmlformats.org/officeDocument/2006/relationships/image" Target="../media/image90.jpeg"/><Relationship Id="rId1" Type="http://schemas.openxmlformats.org/officeDocument/2006/relationships/slideLayout" Target="../slideLayouts/slideLayout11.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0CEDF8F-CD26-B8F4-5591-01B52B883486}"/>
              </a:ext>
            </a:extLst>
          </p:cNvPr>
          <p:cNvSpPr>
            <a:spLocks noGrp="1"/>
          </p:cNvSpPr>
          <p:nvPr>
            <p:ph type="subTitle" idx="1"/>
          </p:nvPr>
        </p:nvSpPr>
        <p:spPr>
          <a:xfrm>
            <a:off x="2133600" y="5334000"/>
            <a:ext cx="7924800" cy="609600"/>
          </a:xfrm>
        </p:spPr>
        <p:txBody>
          <a:bodyPr/>
          <a:lstStyle/>
          <a:p>
            <a:r>
              <a:rPr lang="en-US" sz="3200" dirty="0">
                <a:latin typeface="Garamond" panose="02020404030301010803" pitchFamily="18" charset="0"/>
              </a:rPr>
              <a:t>Legislative Update: Here We Go Again</a:t>
            </a:r>
          </a:p>
        </p:txBody>
      </p:sp>
    </p:spTree>
    <p:extLst>
      <p:ext uri="{BB962C8B-B14F-4D97-AF65-F5344CB8AC3E}">
        <p14:creationId xmlns:p14="http://schemas.microsoft.com/office/powerpoint/2010/main" val="614576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D69964-C2FE-61B5-FF72-64E20E94C495}"/>
              </a:ext>
            </a:extLst>
          </p:cNvPr>
          <p:cNvSpPr>
            <a:spLocks noGrp="1"/>
          </p:cNvSpPr>
          <p:nvPr>
            <p:ph type="title"/>
          </p:nvPr>
        </p:nvSpPr>
        <p:spPr>
          <a:xfrm>
            <a:off x="1295400" y="465138"/>
            <a:ext cx="10287000" cy="830262"/>
          </a:xfrm>
        </p:spPr>
        <p:txBody>
          <a:bodyPr/>
          <a:lstStyle/>
          <a:p>
            <a:r>
              <a:rPr lang="en-US" sz="2800" dirty="0">
                <a:latin typeface="Garamond" panose="02020404030301010803" pitchFamily="18" charset="0"/>
              </a:rPr>
              <a:t>Adjuncts sue California community college system, eight local districts over unpaid work hours</a:t>
            </a:r>
            <a:br>
              <a:rPr lang="en-US" b="0" i="0" dirty="0">
                <a:effectLst/>
                <a:latin typeface="var(--heading-font)"/>
              </a:rPr>
            </a:br>
            <a:r>
              <a:rPr lang="en-US" sz="1200" b="0" dirty="0">
                <a:latin typeface="Garamond" panose="02020404030301010803" pitchFamily="18" charset="0"/>
              </a:rPr>
              <a:t>October 25, 2022</a:t>
            </a:r>
            <a:br>
              <a:rPr lang="en-US" b="0" i="0" dirty="0">
                <a:effectLst/>
                <a:latin typeface="var(--heading-font)"/>
              </a:rPr>
            </a:br>
            <a:endParaRPr lang="en-US" dirty="0"/>
          </a:p>
        </p:txBody>
      </p:sp>
      <p:sp>
        <p:nvSpPr>
          <p:cNvPr id="3" name="Content Placeholder 2">
            <a:extLst>
              <a:ext uri="{FF2B5EF4-FFF2-40B4-BE49-F238E27FC236}">
                <a16:creationId xmlns:a16="http://schemas.microsoft.com/office/drawing/2014/main" id="{C2CF5109-C41F-3414-D5DA-529F472E5041}"/>
              </a:ext>
            </a:extLst>
          </p:cNvPr>
          <p:cNvSpPr>
            <a:spLocks noGrp="1"/>
          </p:cNvSpPr>
          <p:nvPr>
            <p:ph type="body" sz="half" idx="4294967295"/>
          </p:nvPr>
        </p:nvSpPr>
        <p:spPr>
          <a:xfrm>
            <a:off x="1524000" y="1698529"/>
            <a:ext cx="5638800" cy="2668588"/>
          </a:xfrm>
        </p:spPr>
        <p:txBody>
          <a:bodyPr/>
          <a:lstStyle/>
          <a:p>
            <a:pPr algn="l"/>
            <a:r>
              <a:rPr lang="en-US" sz="2000" i="1" dirty="0">
                <a:solidFill>
                  <a:srgbClr val="333333"/>
                </a:solidFill>
                <a:highlight>
                  <a:srgbClr val="FFFFFF"/>
                </a:highlight>
                <a:latin typeface="+mn-lt"/>
              </a:rPr>
              <a:t>Seven part-time community college professors across California have sued eight local districts where they teach and the state, claiming  their job requires that they work unpaid hours preparing lessons, grading and meeting with students, court records show.</a:t>
            </a:r>
          </a:p>
          <a:p>
            <a:pPr algn="l"/>
            <a:endParaRPr lang="en-US" sz="2000" i="1" dirty="0">
              <a:solidFill>
                <a:srgbClr val="333333"/>
              </a:solidFill>
              <a:highlight>
                <a:srgbClr val="FFFFFF"/>
              </a:highlight>
              <a:latin typeface="+mn-lt"/>
            </a:endParaRPr>
          </a:p>
          <a:p>
            <a:pPr algn="l"/>
            <a:r>
              <a:rPr lang="en-US" sz="2000" i="1" dirty="0">
                <a:solidFill>
                  <a:srgbClr val="333333"/>
                </a:solidFill>
                <a:highlight>
                  <a:srgbClr val="FFFFFF"/>
                </a:highlight>
                <a:latin typeface="+mn-lt"/>
              </a:rPr>
              <a:t>They are demanding back pay, changes that will ensure they are paid for the work in the future, and for a judge to declare the suit a class action that could sweep in other part-time academics, commonly called adjuncts. As many as 37,000 adjuncts teach in the 115 colleges.</a:t>
            </a:r>
          </a:p>
          <a:p>
            <a:endParaRPr lang="en-US" dirty="0"/>
          </a:p>
        </p:txBody>
      </p:sp>
      <p:pic>
        <p:nvPicPr>
          <p:cNvPr id="9" name="Picture 8" descr="A blue and white logo&#10;&#10;Description automatically generated">
            <a:extLst>
              <a:ext uri="{FF2B5EF4-FFF2-40B4-BE49-F238E27FC236}">
                <a16:creationId xmlns:a16="http://schemas.microsoft.com/office/drawing/2014/main" id="{39B525A5-94F7-F115-17FB-4BED0E2499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0975" y="1905003"/>
            <a:ext cx="3559997" cy="838201"/>
          </a:xfrm>
          <a:prstGeom prst="rect">
            <a:avLst/>
          </a:prstGeom>
        </p:spPr>
      </p:pic>
    </p:spTree>
    <p:extLst>
      <p:ext uri="{BB962C8B-B14F-4D97-AF65-F5344CB8AC3E}">
        <p14:creationId xmlns:p14="http://schemas.microsoft.com/office/powerpoint/2010/main" val="1524480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35C902-56E7-55B4-F705-6FDBD71510D9}"/>
              </a:ext>
            </a:extLst>
          </p:cNvPr>
          <p:cNvSpPr>
            <a:spLocks noGrp="1"/>
          </p:cNvSpPr>
          <p:nvPr>
            <p:ph type="title"/>
          </p:nvPr>
        </p:nvSpPr>
        <p:spPr>
          <a:xfrm>
            <a:off x="1981200" y="152400"/>
            <a:ext cx="8229600" cy="830262"/>
          </a:xfrm>
        </p:spPr>
        <p:txBody>
          <a:bodyPr wrap="square" anchor="ctr">
            <a:normAutofit fontScale="90000"/>
          </a:bodyPr>
          <a:lstStyle/>
          <a:p>
            <a:r>
              <a:rPr lang="en-US" dirty="0">
                <a:latin typeface="Garamond" panose="02020404030301010803" pitchFamily="18" charset="0"/>
              </a:rPr>
              <a:t>Part Time Faculty</a:t>
            </a:r>
            <a:br>
              <a:rPr lang="en-US" dirty="0">
                <a:latin typeface="Garamond" panose="02020404030301010803" pitchFamily="18" charset="0"/>
              </a:rPr>
            </a:br>
            <a:r>
              <a:rPr lang="en-US" dirty="0">
                <a:latin typeface="Garamond" panose="02020404030301010803" pitchFamily="18" charset="0"/>
              </a:rPr>
              <a:t>Districts with active litigation</a:t>
            </a:r>
          </a:p>
        </p:txBody>
      </p:sp>
      <p:graphicFrame>
        <p:nvGraphicFramePr>
          <p:cNvPr id="5" name="Content Placeholder 2">
            <a:extLst>
              <a:ext uri="{FF2B5EF4-FFF2-40B4-BE49-F238E27FC236}">
                <a16:creationId xmlns:a16="http://schemas.microsoft.com/office/drawing/2014/main" id="{9EDFBA66-FDFD-75AB-5D64-727C40548D9A}"/>
              </a:ext>
            </a:extLst>
          </p:cNvPr>
          <p:cNvGraphicFramePr>
            <a:graphicFrameLocks noGrp="1"/>
          </p:cNvGraphicFramePr>
          <p:nvPr>
            <p:ph idx="1"/>
            <p:extLst>
              <p:ext uri="{D42A27DB-BD31-4B8C-83A1-F6EECF244321}">
                <p14:modId xmlns:p14="http://schemas.microsoft.com/office/powerpoint/2010/main" val="4098839652"/>
              </p:ext>
            </p:extLst>
          </p:nvPr>
        </p:nvGraphicFramePr>
        <p:xfrm>
          <a:off x="1981200" y="1143000"/>
          <a:ext cx="82296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26065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AE31CD-D39E-3F39-2DA0-F7FB00ED16DD}"/>
              </a:ext>
            </a:extLst>
          </p:cNvPr>
          <p:cNvSpPr>
            <a:spLocks noGrp="1"/>
          </p:cNvSpPr>
          <p:nvPr>
            <p:ph type="title"/>
          </p:nvPr>
        </p:nvSpPr>
        <p:spPr>
          <a:xfrm>
            <a:off x="990600" y="152400"/>
            <a:ext cx="8229600" cy="830262"/>
          </a:xfrm>
        </p:spPr>
        <p:txBody>
          <a:bodyPr/>
          <a:lstStyle/>
          <a:p>
            <a:r>
              <a:rPr lang="en-US" sz="2800" kern="1200" dirty="0">
                <a:latin typeface="Garamond" panose="02020404030301010803" pitchFamily="18" charset="0"/>
                <a:cs typeface="+mj-cs"/>
              </a:rPr>
              <a:t>AB 1818 (Jackson): Homeless Students: Parking</a:t>
            </a:r>
            <a:endParaRPr lang="en-US" dirty="0"/>
          </a:p>
        </p:txBody>
      </p:sp>
      <p:sp>
        <p:nvSpPr>
          <p:cNvPr id="5" name="Content Placeholder 4">
            <a:extLst>
              <a:ext uri="{FF2B5EF4-FFF2-40B4-BE49-F238E27FC236}">
                <a16:creationId xmlns:a16="http://schemas.microsoft.com/office/drawing/2014/main" id="{20458413-D3BC-3A07-462C-8CCF94EF7BA6}"/>
              </a:ext>
            </a:extLst>
          </p:cNvPr>
          <p:cNvSpPr>
            <a:spLocks noGrp="1"/>
          </p:cNvSpPr>
          <p:nvPr>
            <p:ph idx="1"/>
          </p:nvPr>
        </p:nvSpPr>
        <p:spPr>
          <a:xfrm>
            <a:off x="762000" y="1981200"/>
            <a:ext cx="10972800" cy="4191000"/>
          </a:xfrm>
        </p:spPr>
        <p:txBody>
          <a:bodyPr/>
          <a:lstStyle/>
          <a:p>
            <a:pPr marL="0" indent="0">
              <a:buNone/>
            </a:pPr>
            <a:r>
              <a:rPr lang="en-US" sz="2200" kern="1200" dirty="0">
                <a:solidFill>
                  <a:srgbClr val="000000"/>
                </a:solidFill>
                <a:latin typeface="Garamond" panose="02020404030301010803" pitchFamily="18" charset="0"/>
              </a:rPr>
              <a:t>Requires 20 CCC and 5 California State University (CSU) campuses to develop a safe parking lot pilot program, allowing overnight parking by a homeless student if the student uses their vehicle as housing.</a:t>
            </a:r>
          </a:p>
          <a:p>
            <a:pPr marL="0" indent="0">
              <a:buNone/>
            </a:pPr>
            <a:endParaRPr lang="en-US" sz="2200" dirty="0">
              <a:solidFill>
                <a:srgbClr val="000000"/>
              </a:solidFill>
              <a:latin typeface="Garamond" panose="02020404030301010803" pitchFamily="18" charset="0"/>
            </a:endParaRPr>
          </a:p>
          <a:p>
            <a:pPr marL="0" indent="0">
              <a:buNone/>
            </a:pPr>
            <a:r>
              <a:rPr lang="en-US" sz="2200" dirty="0">
                <a:latin typeface="Garamond" panose="02020404030301010803" pitchFamily="18" charset="0"/>
              </a:rPr>
              <a:t>While the author agreed to amendments to make the pilot program contingent upon an appropriation, this bill was identified as putting Proposition 98 General Fund and General Fund cost pressures in the low tens of millions of dollars for the duration of the program to fund the pilot programs at CCC and CSU campuses.</a:t>
            </a:r>
          </a:p>
          <a:p>
            <a:pPr indent="-228600">
              <a:lnSpc>
                <a:spcPct val="90000"/>
              </a:lnSpc>
              <a:buFont typeface="Arial" panose="020B0604020202020204" pitchFamily="34" charset="0"/>
              <a:buChar char="•"/>
              <a:defRPr/>
            </a:pPr>
            <a:endParaRPr lang="en-US" sz="2200" i="1" dirty="0">
              <a:latin typeface="+mn-lt"/>
            </a:endParaRPr>
          </a:p>
          <a:p>
            <a:pPr marL="0" indent="0" algn="just">
              <a:spcBef>
                <a:spcPts val="0"/>
              </a:spcBef>
              <a:buNone/>
            </a:pPr>
            <a:r>
              <a:rPr lang="en-US" sz="2200" b="1" kern="100" dirty="0">
                <a:solidFill>
                  <a:srgbClr val="C00000"/>
                </a:solidFill>
                <a:latin typeface="Garamond" panose="02020404030301010803" pitchFamily="18" charset="0"/>
                <a:ea typeface="Calibri Light"/>
                <a:cs typeface="Arial"/>
              </a:rPr>
              <a:t>Measure Failed-Held by Senate Appropriations due to costs</a:t>
            </a:r>
            <a:endParaRPr lang="en-US" sz="2200" b="1" kern="1200" dirty="0">
              <a:solidFill>
                <a:srgbClr val="C00000"/>
              </a:solidFill>
              <a:latin typeface="Garamond" panose="02020404030301010803" pitchFamily="18" charset="0"/>
              <a:ea typeface="Calibri Light"/>
              <a:cs typeface="Calibri Light"/>
            </a:endParaRPr>
          </a:p>
          <a:p>
            <a:endParaRPr lang="en-US" dirty="0"/>
          </a:p>
        </p:txBody>
      </p:sp>
    </p:spTree>
    <p:extLst>
      <p:ext uri="{BB962C8B-B14F-4D97-AF65-F5344CB8AC3E}">
        <p14:creationId xmlns:p14="http://schemas.microsoft.com/office/powerpoint/2010/main" val="773417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92411-A4A4-5BC5-EA82-777B1D4123B8}"/>
              </a:ext>
            </a:extLst>
          </p:cNvPr>
          <p:cNvSpPr>
            <a:spLocks noGrp="1"/>
          </p:cNvSpPr>
          <p:nvPr>
            <p:ph type="title"/>
          </p:nvPr>
        </p:nvSpPr>
        <p:spPr>
          <a:xfrm>
            <a:off x="609600" y="160338"/>
            <a:ext cx="10972800" cy="830262"/>
          </a:xfrm>
        </p:spPr>
        <p:txBody>
          <a:bodyPr/>
          <a:lstStyle/>
          <a:p>
            <a:r>
              <a:rPr lang="en-US" sz="2800" kern="1200" dirty="0">
                <a:latin typeface="Garamond" panose="02020404030301010803" pitchFamily="18" charset="0"/>
              </a:rPr>
              <a:t>SB 1388 (Archuleta): Education finance: community colleges: general fund balance</a:t>
            </a:r>
            <a:endParaRPr lang="en-US" sz="2800" dirty="0">
              <a:latin typeface="Garamond" panose="02020404030301010803" pitchFamily="18" charset="0"/>
            </a:endParaRPr>
          </a:p>
        </p:txBody>
      </p:sp>
      <p:sp>
        <p:nvSpPr>
          <p:cNvPr id="3" name="Content Placeholder 2">
            <a:extLst>
              <a:ext uri="{FF2B5EF4-FFF2-40B4-BE49-F238E27FC236}">
                <a16:creationId xmlns:a16="http://schemas.microsoft.com/office/drawing/2014/main" id="{A42434A4-425D-3D48-9AF3-9189785DC69A}"/>
              </a:ext>
            </a:extLst>
          </p:cNvPr>
          <p:cNvSpPr>
            <a:spLocks noGrp="1"/>
          </p:cNvSpPr>
          <p:nvPr>
            <p:ph idx="1"/>
          </p:nvPr>
        </p:nvSpPr>
        <p:spPr/>
        <p:txBody>
          <a:bodyPr/>
          <a:lstStyle/>
          <a:p>
            <a:pPr lvl="0">
              <a:lnSpc>
                <a:spcPct val="100000"/>
              </a:lnSpc>
            </a:pPr>
            <a:r>
              <a:rPr lang="en-US" sz="2200" dirty="0">
                <a:latin typeface="Garamond" panose="02020404030301010803" pitchFamily="18" charset="0"/>
              </a:rPr>
              <a:t>This bill would prevent community college districts from having reserves over 16.7% unless the district has met the 75% full-time faculty obligation number, participates in the Part-Time Community College Faculty Health Insurance Program, and participates in the Community College Part-Time Faculty Office Hours Program. </a:t>
            </a:r>
          </a:p>
          <a:p>
            <a:pPr lvl="0">
              <a:lnSpc>
                <a:spcPct val="100000"/>
              </a:lnSpc>
            </a:pPr>
            <a:r>
              <a:rPr lang="en-US" sz="2200" dirty="0">
                <a:latin typeface="Garamond" panose="02020404030301010803" pitchFamily="18" charset="0"/>
              </a:rPr>
              <a:t>The bill also restricts a district from transferring unrestricted general funds to another fund. If a district violates this provision, reserve funds over 16.7% would have to be distributed to nonsupervisory and nonmanagement employees. </a:t>
            </a:r>
          </a:p>
          <a:p>
            <a:pPr marL="0" indent="0">
              <a:buNone/>
            </a:pPr>
            <a:r>
              <a:rPr lang="en-US" sz="2200" b="1" dirty="0">
                <a:solidFill>
                  <a:srgbClr val="C00000"/>
                </a:solidFill>
                <a:latin typeface="Garamond" panose="02020404030301010803" pitchFamily="18" charset="0"/>
              </a:rPr>
              <a:t>     Measure Failed-Held by Senate Appropriations due to costs</a:t>
            </a:r>
            <a:endParaRPr lang="en-US" sz="2200" dirty="0">
              <a:solidFill>
                <a:srgbClr val="C00000"/>
              </a:solidFill>
              <a:latin typeface="Garamond" panose="02020404030301010803" pitchFamily="18" charset="0"/>
            </a:endParaRPr>
          </a:p>
          <a:p>
            <a:endParaRPr lang="en-US" dirty="0"/>
          </a:p>
        </p:txBody>
      </p:sp>
    </p:spTree>
    <p:extLst>
      <p:ext uri="{BB962C8B-B14F-4D97-AF65-F5344CB8AC3E}">
        <p14:creationId xmlns:p14="http://schemas.microsoft.com/office/powerpoint/2010/main" val="482617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830EF3A-CC52-6D72-23E2-3DFC23A5C41D}"/>
              </a:ext>
            </a:extLst>
          </p:cNvPr>
          <p:cNvSpPr>
            <a:spLocks noGrp="1"/>
          </p:cNvSpPr>
          <p:nvPr>
            <p:ph type="title"/>
          </p:nvPr>
        </p:nvSpPr>
        <p:spPr>
          <a:xfrm>
            <a:off x="1629261" y="35511"/>
            <a:ext cx="8229600" cy="830262"/>
          </a:xfrm>
        </p:spPr>
        <p:txBody>
          <a:bodyPr/>
          <a:lstStyle/>
          <a:p>
            <a:r>
              <a:rPr lang="en-US" dirty="0">
                <a:latin typeface="Garamond" panose="02020404030301010803" pitchFamily="18" charset="0"/>
                <a:cs typeface="Calibri Light"/>
              </a:rPr>
              <a:t>SB 1388 NASCAR Letter</a:t>
            </a:r>
            <a:endParaRPr lang="en-US" dirty="0">
              <a:latin typeface="Garamond" panose="02020404030301010803" pitchFamily="18" charset="0"/>
            </a:endParaRPr>
          </a:p>
        </p:txBody>
      </p:sp>
      <p:sp>
        <p:nvSpPr>
          <p:cNvPr id="2" name="Content Placeholder 1">
            <a:extLst>
              <a:ext uri="{FF2B5EF4-FFF2-40B4-BE49-F238E27FC236}">
                <a16:creationId xmlns:a16="http://schemas.microsoft.com/office/drawing/2014/main" id="{268AE953-2974-FEA1-6B5E-B7CC942C219A}"/>
              </a:ext>
            </a:extLst>
          </p:cNvPr>
          <p:cNvSpPr>
            <a:spLocks noGrp="1"/>
          </p:cNvSpPr>
          <p:nvPr>
            <p:ph idx="1"/>
          </p:nvPr>
        </p:nvSpPr>
        <p:spPr/>
        <p:txBody>
          <a:bodyPr/>
          <a:lstStyle/>
          <a:p>
            <a:endParaRPr lang="en-US" dirty="0"/>
          </a:p>
        </p:txBody>
      </p:sp>
      <p:pic>
        <p:nvPicPr>
          <p:cNvPr id="3" name="Picture 2" descr="A blue text on a white background&#10;&#10;Description automatically generated">
            <a:extLst>
              <a:ext uri="{FF2B5EF4-FFF2-40B4-BE49-F238E27FC236}">
                <a16:creationId xmlns:a16="http://schemas.microsoft.com/office/drawing/2014/main" id="{34991879-82B9-3532-CCDB-5285576946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261" y="2432093"/>
            <a:ext cx="1142774" cy="329119"/>
          </a:xfrm>
          <a:prstGeom prst="rect">
            <a:avLst/>
          </a:prstGeom>
        </p:spPr>
      </p:pic>
      <p:pic>
        <p:nvPicPr>
          <p:cNvPr id="8" name="Picture 7" descr="A black and red line&#10;&#10;Description automatically generated">
            <a:extLst>
              <a:ext uri="{FF2B5EF4-FFF2-40B4-BE49-F238E27FC236}">
                <a16:creationId xmlns:a16="http://schemas.microsoft.com/office/drawing/2014/main" id="{4505FC52-8FF7-ED14-0F3D-71A4594D55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4803" y="3183721"/>
            <a:ext cx="1017140" cy="456772"/>
          </a:xfrm>
          <a:prstGeom prst="rect">
            <a:avLst/>
          </a:prstGeom>
        </p:spPr>
      </p:pic>
      <p:pic>
        <p:nvPicPr>
          <p:cNvPr id="11" name="Picture 10" descr="A logo of a company&#10;&#10;Description automatically generated">
            <a:extLst>
              <a:ext uri="{FF2B5EF4-FFF2-40B4-BE49-F238E27FC236}">
                <a16:creationId xmlns:a16="http://schemas.microsoft.com/office/drawing/2014/main" id="{1D4E2F40-6661-D28B-B90B-C4219011F9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8347" y="3705015"/>
            <a:ext cx="1328738" cy="633413"/>
          </a:xfrm>
          <a:prstGeom prst="rect">
            <a:avLst/>
          </a:prstGeom>
        </p:spPr>
      </p:pic>
      <p:pic>
        <p:nvPicPr>
          <p:cNvPr id="17" name="Picture 16" descr="A black and white logo&#10;&#10;Description automatically generated">
            <a:extLst>
              <a:ext uri="{FF2B5EF4-FFF2-40B4-BE49-F238E27FC236}">
                <a16:creationId xmlns:a16="http://schemas.microsoft.com/office/drawing/2014/main" id="{50DD9F7D-E3EC-EE4A-20C7-D01FD4929C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7857" y="4029460"/>
            <a:ext cx="1593386" cy="279690"/>
          </a:xfrm>
          <a:prstGeom prst="rect">
            <a:avLst/>
          </a:prstGeom>
        </p:spPr>
      </p:pic>
      <p:pic>
        <p:nvPicPr>
          <p:cNvPr id="29" name="Picture 28" descr="A logo for a college&#10;&#10;Description automatically generated">
            <a:extLst>
              <a:ext uri="{FF2B5EF4-FFF2-40B4-BE49-F238E27FC236}">
                <a16:creationId xmlns:a16="http://schemas.microsoft.com/office/drawing/2014/main" id="{47A93F2B-4D50-31C6-5E5E-5A125DD66A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33782" y="5112412"/>
            <a:ext cx="758429" cy="884834"/>
          </a:xfrm>
          <a:prstGeom prst="rect">
            <a:avLst/>
          </a:prstGeom>
        </p:spPr>
      </p:pic>
      <p:pic>
        <p:nvPicPr>
          <p:cNvPr id="25" name="Picture 24" descr="A close up of a logo&#10;&#10;Description automatically generated">
            <a:extLst>
              <a:ext uri="{FF2B5EF4-FFF2-40B4-BE49-F238E27FC236}">
                <a16:creationId xmlns:a16="http://schemas.microsoft.com/office/drawing/2014/main" id="{BE5F8531-E67A-BC3F-4B8E-189A9051E6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54358" y="4769593"/>
            <a:ext cx="2033139" cy="369662"/>
          </a:xfrm>
          <a:prstGeom prst="rect">
            <a:avLst/>
          </a:prstGeom>
        </p:spPr>
      </p:pic>
      <p:pic>
        <p:nvPicPr>
          <p:cNvPr id="35" name="Picture 34" descr="A logo with green and yellow lines&#10;&#10;Description automatically generated">
            <a:extLst>
              <a:ext uri="{FF2B5EF4-FFF2-40B4-BE49-F238E27FC236}">
                <a16:creationId xmlns:a16="http://schemas.microsoft.com/office/drawing/2014/main" id="{E3C799CB-6661-1BCD-54BE-0F3847A17FC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14057" y="2829583"/>
            <a:ext cx="1333915" cy="344720"/>
          </a:xfrm>
          <a:prstGeom prst="rect">
            <a:avLst/>
          </a:prstGeom>
        </p:spPr>
      </p:pic>
      <p:pic>
        <p:nvPicPr>
          <p:cNvPr id="39" name="Picture 38" descr="Red letters on a white background&#10;&#10;Description automatically generated">
            <a:extLst>
              <a:ext uri="{FF2B5EF4-FFF2-40B4-BE49-F238E27FC236}">
                <a16:creationId xmlns:a16="http://schemas.microsoft.com/office/drawing/2014/main" id="{770BE9A1-38B7-12DD-51E6-D5A0CFBCC45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57270" y="3000155"/>
            <a:ext cx="1182210" cy="282702"/>
          </a:xfrm>
          <a:prstGeom prst="rect">
            <a:avLst/>
          </a:prstGeom>
        </p:spPr>
      </p:pic>
      <p:pic>
        <p:nvPicPr>
          <p:cNvPr id="41" name="Picture 40" descr="A close up of a logo&#10;&#10;Description automatically generated">
            <a:extLst>
              <a:ext uri="{FF2B5EF4-FFF2-40B4-BE49-F238E27FC236}">
                <a16:creationId xmlns:a16="http://schemas.microsoft.com/office/drawing/2014/main" id="{5BAF5BAE-4484-8738-DC29-AA6BE8A42DF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41773" y="3572670"/>
            <a:ext cx="2592988" cy="481684"/>
          </a:xfrm>
          <a:prstGeom prst="rect">
            <a:avLst/>
          </a:prstGeom>
        </p:spPr>
      </p:pic>
      <p:pic>
        <p:nvPicPr>
          <p:cNvPr id="43" name="Picture 42" descr="A black background with white text&#10;&#10;Description automatically generated">
            <a:extLst>
              <a:ext uri="{FF2B5EF4-FFF2-40B4-BE49-F238E27FC236}">
                <a16:creationId xmlns:a16="http://schemas.microsoft.com/office/drawing/2014/main" id="{4460D4DB-17E8-F09B-870D-670876E8226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58934" y="3306175"/>
            <a:ext cx="2122746" cy="398015"/>
          </a:xfrm>
          <a:prstGeom prst="rect">
            <a:avLst/>
          </a:prstGeom>
        </p:spPr>
      </p:pic>
      <p:pic>
        <p:nvPicPr>
          <p:cNvPr id="45" name="Picture 44" descr="A black background with a black square&#10;&#10;Description automatically generated with medium confidence">
            <a:extLst>
              <a:ext uri="{FF2B5EF4-FFF2-40B4-BE49-F238E27FC236}">
                <a16:creationId xmlns:a16="http://schemas.microsoft.com/office/drawing/2014/main" id="{0D56D9D2-7CA7-1ABE-B9BD-C1090F9ECC4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92207" y="3921549"/>
            <a:ext cx="2122746" cy="283033"/>
          </a:xfrm>
          <a:prstGeom prst="rect">
            <a:avLst/>
          </a:prstGeom>
        </p:spPr>
      </p:pic>
      <p:pic>
        <p:nvPicPr>
          <p:cNvPr id="47" name="Picture 46" descr="A red and black logo&#10;&#10;Description automatically generated">
            <a:extLst>
              <a:ext uri="{FF2B5EF4-FFF2-40B4-BE49-F238E27FC236}">
                <a16:creationId xmlns:a16="http://schemas.microsoft.com/office/drawing/2014/main" id="{DD504B3B-FE59-1A0B-8EC7-C5B4AC38B62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50054" y="4420681"/>
            <a:ext cx="1247849" cy="279690"/>
          </a:xfrm>
          <a:prstGeom prst="rect">
            <a:avLst/>
          </a:prstGeom>
        </p:spPr>
      </p:pic>
      <p:pic>
        <p:nvPicPr>
          <p:cNvPr id="51" name="Picture 50">
            <a:extLst>
              <a:ext uri="{FF2B5EF4-FFF2-40B4-BE49-F238E27FC236}">
                <a16:creationId xmlns:a16="http://schemas.microsoft.com/office/drawing/2014/main" id="{999A50BA-45C7-52D7-C187-877DC1DB1FD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59285" y="5221881"/>
            <a:ext cx="1081986" cy="365219"/>
          </a:xfrm>
          <a:prstGeom prst="rect">
            <a:avLst/>
          </a:prstGeom>
        </p:spPr>
      </p:pic>
      <p:pic>
        <p:nvPicPr>
          <p:cNvPr id="59" name="Picture 58" descr="A logo for a company&#10;&#10;Description automatically generated">
            <a:extLst>
              <a:ext uri="{FF2B5EF4-FFF2-40B4-BE49-F238E27FC236}">
                <a16:creationId xmlns:a16="http://schemas.microsoft.com/office/drawing/2014/main" id="{AD61E0FD-06F7-D843-5978-8232B8C4F3F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509544" y="3497232"/>
            <a:ext cx="1168316" cy="490766"/>
          </a:xfrm>
          <a:prstGeom prst="rect">
            <a:avLst/>
          </a:prstGeom>
        </p:spPr>
      </p:pic>
      <p:pic>
        <p:nvPicPr>
          <p:cNvPr id="61" name="Picture 60" descr="A logo for a college&#10;&#10;Description automatically generated">
            <a:extLst>
              <a:ext uri="{FF2B5EF4-FFF2-40B4-BE49-F238E27FC236}">
                <a16:creationId xmlns:a16="http://schemas.microsoft.com/office/drawing/2014/main" id="{D6129009-F441-E872-941F-1C0EEC97383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581701" y="2464113"/>
            <a:ext cx="1041591" cy="734177"/>
          </a:xfrm>
          <a:prstGeom prst="rect">
            <a:avLst/>
          </a:prstGeom>
        </p:spPr>
      </p:pic>
      <p:pic>
        <p:nvPicPr>
          <p:cNvPr id="63" name="Picture 62" descr="A logo with text and a bunch of grapes&#10;&#10;Description automatically generated">
            <a:extLst>
              <a:ext uri="{FF2B5EF4-FFF2-40B4-BE49-F238E27FC236}">
                <a16:creationId xmlns:a16="http://schemas.microsoft.com/office/drawing/2014/main" id="{03114CEF-1701-139D-0164-1BB7D0F940D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985152" y="5589851"/>
            <a:ext cx="2382385" cy="407397"/>
          </a:xfrm>
          <a:prstGeom prst="rect">
            <a:avLst/>
          </a:prstGeom>
        </p:spPr>
      </p:pic>
      <p:pic>
        <p:nvPicPr>
          <p:cNvPr id="65" name="Picture 64" descr="A close-up of a logo&#10;&#10;Description automatically generated">
            <a:extLst>
              <a:ext uri="{FF2B5EF4-FFF2-40B4-BE49-F238E27FC236}">
                <a16:creationId xmlns:a16="http://schemas.microsoft.com/office/drawing/2014/main" id="{6993C5AC-5669-6484-260D-CB571A795F2A}"/>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1" r="-5743"/>
          <a:stretch/>
        </p:blipFill>
        <p:spPr>
          <a:xfrm>
            <a:off x="8690786" y="3314202"/>
            <a:ext cx="2047622" cy="506682"/>
          </a:xfrm>
          <a:prstGeom prst="rect">
            <a:avLst/>
          </a:prstGeom>
        </p:spPr>
      </p:pic>
      <p:pic>
        <p:nvPicPr>
          <p:cNvPr id="67" name="Picture 66" descr="A black background with a black square&#10;&#10;Description automatically generated with medium confidence">
            <a:extLst>
              <a:ext uri="{FF2B5EF4-FFF2-40B4-BE49-F238E27FC236}">
                <a16:creationId xmlns:a16="http://schemas.microsoft.com/office/drawing/2014/main" id="{040758A6-73A1-E9EC-E1FF-8D9103D1B4D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973688" y="5045853"/>
            <a:ext cx="2764723" cy="348150"/>
          </a:xfrm>
          <a:prstGeom prst="rect">
            <a:avLst/>
          </a:prstGeom>
        </p:spPr>
      </p:pic>
      <p:pic>
        <p:nvPicPr>
          <p:cNvPr id="13" name="Picture 12" descr="A blue and white logo&#10;&#10;Description automatically generated">
            <a:extLst>
              <a:ext uri="{FF2B5EF4-FFF2-40B4-BE49-F238E27FC236}">
                <a16:creationId xmlns:a16="http://schemas.microsoft.com/office/drawing/2014/main" id="{52A1AF41-387E-6ED2-D548-2FE3F2AC236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660415" y="3391945"/>
            <a:ext cx="1077875" cy="385340"/>
          </a:xfrm>
          <a:prstGeom prst="rect">
            <a:avLst/>
          </a:prstGeom>
        </p:spPr>
      </p:pic>
      <p:pic>
        <p:nvPicPr>
          <p:cNvPr id="6" name="Picture 5" descr="A logo with colorful triangles&#10;&#10;Description automatically generated">
            <a:extLst>
              <a:ext uri="{FF2B5EF4-FFF2-40B4-BE49-F238E27FC236}">
                <a16:creationId xmlns:a16="http://schemas.microsoft.com/office/drawing/2014/main" id="{C2A5090C-ECFE-DC9E-B0FB-2AE2CFCFB2E0}"/>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750499" y="4202448"/>
            <a:ext cx="596199" cy="649546"/>
          </a:xfrm>
          <a:prstGeom prst="rect">
            <a:avLst/>
          </a:prstGeom>
        </p:spPr>
      </p:pic>
      <p:pic>
        <p:nvPicPr>
          <p:cNvPr id="71" name="Picture 70" descr="A red text on a black background&#10;&#10;Description automatically generated">
            <a:extLst>
              <a:ext uri="{FF2B5EF4-FFF2-40B4-BE49-F238E27FC236}">
                <a16:creationId xmlns:a16="http://schemas.microsoft.com/office/drawing/2014/main" id="{0E9E3875-FE9B-DEE8-26A3-F8BCCB649CC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478500" y="2432090"/>
            <a:ext cx="1138744" cy="359142"/>
          </a:xfrm>
          <a:prstGeom prst="rect">
            <a:avLst/>
          </a:prstGeom>
        </p:spPr>
      </p:pic>
      <p:pic>
        <p:nvPicPr>
          <p:cNvPr id="55" name="Picture 54" descr="A logo of a college&#10;&#10;Description automatically generated">
            <a:extLst>
              <a:ext uri="{FF2B5EF4-FFF2-40B4-BE49-F238E27FC236}">
                <a16:creationId xmlns:a16="http://schemas.microsoft.com/office/drawing/2014/main" id="{EEA191C5-30E9-34E0-D8C7-E8C27082FC3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882752" y="2912241"/>
            <a:ext cx="1345598" cy="425932"/>
          </a:xfrm>
          <a:prstGeom prst="rect">
            <a:avLst/>
          </a:prstGeom>
        </p:spPr>
      </p:pic>
      <p:pic>
        <p:nvPicPr>
          <p:cNvPr id="73" name="Picture 72" descr="A close up of a sign&#10;&#10;Description automatically generated">
            <a:extLst>
              <a:ext uri="{FF2B5EF4-FFF2-40B4-BE49-F238E27FC236}">
                <a16:creationId xmlns:a16="http://schemas.microsoft.com/office/drawing/2014/main" id="{9EA76211-623B-834E-304B-F3CAE29C2F03}"/>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8882755" y="3844265"/>
            <a:ext cx="1605845" cy="287466"/>
          </a:xfrm>
          <a:prstGeom prst="rect">
            <a:avLst/>
          </a:prstGeom>
        </p:spPr>
      </p:pic>
      <p:pic>
        <p:nvPicPr>
          <p:cNvPr id="75" name="Picture 74" descr="A black text on a white background&#10;&#10;Description automatically generated">
            <a:extLst>
              <a:ext uri="{FF2B5EF4-FFF2-40B4-BE49-F238E27FC236}">
                <a16:creationId xmlns:a16="http://schemas.microsoft.com/office/drawing/2014/main" id="{B53993B5-B83A-8C17-8192-59BA3720C7AD}"/>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304118" y="3651718"/>
            <a:ext cx="1090385" cy="212684"/>
          </a:xfrm>
          <a:prstGeom prst="rect">
            <a:avLst/>
          </a:prstGeom>
        </p:spPr>
      </p:pic>
      <p:pic>
        <p:nvPicPr>
          <p:cNvPr id="79" name="Picture 78" descr="A black sign with blue text&#10;&#10;Description automatically generated">
            <a:extLst>
              <a:ext uri="{FF2B5EF4-FFF2-40B4-BE49-F238E27FC236}">
                <a16:creationId xmlns:a16="http://schemas.microsoft.com/office/drawing/2014/main" id="{9642436B-4895-890F-7A2B-8D13E063D68B}"/>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6653261" y="4413843"/>
            <a:ext cx="1919173" cy="347471"/>
          </a:xfrm>
          <a:prstGeom prst="rect">
            <a:avLst/>
          </a:prstGeom>
        </p:spPr>
      </p:pic>
      <p:pic>
        <p:nvPicPr>
          <p:cNvPr id="81" name="Picture 80" descr="A blue line on a black background&#10;&#10;Description automatically generated">
            <a:extLst>
              <a:ext uri="{FF2B5EF4-FFF2-40B4-BE49-F238E27FC236}">
                <a16:creationId xmlns:a16="http://schemas.microsoft.com/office/drawing/2014/main" id="{B3B6ED49-F699-19CC-B482-87887B9B8088}"/>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980746" y="4213084"/>
            <a:ext cx="1571084" cy="398324"/>
          </a:xfrm>
          <a:prstGeom prst="rect">
            <a:avLst/>
          </a:prstGeom>
        </p:spPr>
      </p:pic>
      <p:pic>
        <p:nvPicPr>
          <p:cNvPr id="83" name="Picture 82" descr="A yellow circle with black text and a yellow arrow&#10;&#10;Description automatically generated">
            <a:extLst>
              <a:ext uri="{FF2B5EF4-FFF2-40B4-BE49-F238E27FC236}">
                <a16:creationId xmlns:a16="http://schemas.microsoft.com/office/drawing/2014/main" id="{976DC31A-4F79-EA3E-9937-F536E02D8CDC}"/>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971409" y="5394004"/>
            <a:ext cx="582980" cy="582980"/>
          </a:xfrm>
          <a:prstGeom prst="rect">
            <a:avLst/>
          </a:prstGeom>
        </p:spPr>
      </p:pic>
      <p:pic>
        <p:nvPicPr>
          <p:cNvPr id="85" name="Picture 84" descr="A blue text on a white background&#10;&#10;Description automatically generated">
            <a:extLst>
              <a:ext uri="{FF2B5EF4-FFF2-40B4-BE49-F238E27FC236}">
                <a16:creationId xmlns:a16="http://schemas.microsoft.com/office/drawing/2014/main" id="{29AD8C7A-A77A-88D3-B15B-DFA845CAE021}"/>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412682" y="4058639"/>
            <a:ext cx="1275997" cy="280720"/>
          </a:xfrm>
          <a:prstGeom prst="rect">
            <a:avLst/>
          </a:prstGeom>
        </p:spPr>
      </p:pic>
      <p:pic>
        <p:nvPicPr>
          <p:cNvPr id="87" name="Picture 86" descr="A logo with a tree and text&#10;&#10;Description automatically generated">
            <a:extLst>
              <a:ext uri="{FF2B5EF4-FFF2-40B4-BE49-F238E27FC236}">
                <a16:creationId xmlns:a16="http://schemas.microsoft.com/office/drawing/2014/main" id="{FB735A19-732B-705F-9F55-B18C08A77A36}"/>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5929433" y="4548825"/>
            <a:ext cx="1196342" cy="624691"/>
          </a:xfrm>
          <a:prstGeom prst="rect">
            <a:avLst/>
          </a:prstGeom>
        </p:spPr>
      </p:pic>
      <p:pic>
        <p:nvPicPr>
          <p:cNvPr id="89" name="Picture 88" descr="A red and grey logo&#10;&#10;Description automatically generated">
            <a:extLst>
              <a:ext uri="{FF2B5EF4-FFF2-40B4-BE49-F238E27FC236}">
                <a16:creationId xmlns:a16="http://schemas.microsoft.com/office/drawing/2014/main" id="{594CF746-B73E-2A07-D055-6DC08F59DECE}"/>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2836742" y="4743216"/>
            <a:ext cx="651701" cy="704803"/>
          </a:xfrm>
          <a:prstGeom prst="rect">
            <a:avLst/>
          </a:prstGeom>
        </p:spPr>
      </p:pic>
      <p:pic>
        <p:nvPicPr>
          <p:cNvPr id="91" name="Picture 90" descr="A red letter on a black background&#10;&#10;Description automatically generated">
            <a:extLst>
              <a:ext uri="{FF2B5EF4-FFF2-40B4-BE49-F238E27FC236}">
                <a16:creationId xmlns:a16="http://schemas.microsoft.com/office/drawing/2014/main" id="{CE3CCD09-55EF-B39C-2F04-2566256142DB}"/>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8811204" y="5384396"/>
            <a:ext cx="1081986" cy="582980"/>
          </a:xfrm>
          <a:prstGeom prst="rect">
            <a:avLst/>
          </a:prstGeom>
        </p:spPr>
      </p:pic>
      <p:pic>
        <p:nvPicPr>
          <p:cNvPr id="93" name="Picture 92" descr="A close-up of a sign&#10;&#10;Description automatically generated">
            <a:extLst>
              <a:ext uri="{FF2B5EF4-FFF2-40B4-BE49-F238E27FC236}">
                <a16:creationId xmlns:a16="http://schemas.microsoft.com/office/drawing/2014/main" id="{6983475E-96BB-B5B4-F49F-CE36E6EB3F3A}"/>
              </a:ext>
            </a:extLst>
          </p:cNvPr>
          <p:cNvPicPr>
            <a:picLocks noChangeAspect="1"/>
          </p:cNvPicPr>
          <p:nvPr/>
        </p:nvPicPr>
        <p:blipFill rotWithShape="1">
          <a:blip r:embed="rId34" cstate="print">
            <a:extLst>
              <a:ext uri="{28A0092B-C50C-407E-A947-70E740481C1C}">
                <a14:useLocalDpi xmlns:a14="http://schemas.microsoft.com/office/drawing/2010/main" val="0"/>
              </a:ext>
            </a:extLst>
          </a:blip>
          <a:srcRect b="44910"/>
          <a:stretch/>
        </p:blipFill>
        <p:spPr>
          <a:xfrm>
            <a:off x="8657660" y="4638306"/>
            <a:ext cx="1919173" cy="362881"/>
          </a:xfrm>
          <a:prstGeom prst="rect">
            <a:avLst/>
          </a:prstGeom>
        </p:spPr>
      </p:pic>
      <p:pic>
        <p:nvPicPr>
          <p:cNvPr id="96" name="Picture 95" descr="A black and white logo&#10;&#10;Description automatically generated">
            <a:extLst>
              <a:ext uri="{FF2B5EF4-FFF2-40B4-BE49-F238E27FC236}">
                <a16:creationId xmlns:a16="http://schemas.microsoft.com/office/drawing/2014/main" id="{85E05E2D-A2A2-7586-8BDE-1AAC554D947D}"/>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6380635" y="5285488"/>
            <a:ext cx="1585320" cy="330005"/>
          </a:xfrm>
          <a:prstGeom prst="rect">
            <a:avLst/>
          </a:prstGeom>
        </p:spPr>
      </p:pic>
      <p:pic>
        <p:nvPicPr>
          <p:cNvPr id="98" name="Picture 97" descr="A logo of a college&#10;&#10;Description automatically generated">
            <a:extLst>
              <a:ext uri="{FF2B5EF4-FFF2-40B4-BE49-F238E27FC236}">
                <a16:creationId xmlns:a16="http://schemas.microsoft.com/office/drawing/2014/main" id="{FFC1E95E-F260-F05D-0980-3A74E996C06E}"/>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3615765" y="4868967"/>
            <a:ext cx="572259" cy="572259"/>
          </a:xfrm>
          <a:prstGeom prst="rect">
            <a:avLst/>
          </a:prstGeom>
        </p:spPr>
      </p:pic>
      <p:pic>
        <p:nvPicPr>
          <p:cNvPr id="100" name="Picture 99" descr="A logo for a college&#10;&#10;Description automatically generated">
            <a:extLst>
              <a:ext uri="{FF2B5EF4-FFF2-40B4-BE49-F238E27FC236}">
                <a16:creationId xmlns:a16="http://schemas.microsoft.com/office/drawing/2014/main" id="{BF8EF691-5528-5780-27B3-EF39ABAD9CE0}"/>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7784404" y="5482976"/>
            <a:ext cx="865613" cy="448738"/>
          </a:xfrm>
          <a:prstGeom prst="rect">
            <a:avLst/>
          </a:prstGeom>
        </p:spPr>
      </p:pic>
      <p:pic>
        <p:nvPicPr>
          <p:cNvPr id="102" name="Picture 101" descr="A logo for a college&#10;&#10;Description automatically generated">
            <a:extLst>
              <a:ext uri="{FF2B5EF4-FFF2-40B4-BE49-F238E27FC236}">
                <a16:creationId xmlns:a16="http://schemas.microsoft.com/office/drawing/2014/main" id="{67179E05-D7F5-102E-E969-14BE348BD74F}"/>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646833" y="4922991"/>
            <a:ext cx="1106733" cy="464213"/>
          </a:xfrm>
          <a:prstGeom prst="rect">
            <a:avLst/>
          </a:prstGeom>
        </p:spPr>
      </p:pic>
      <p:pic>
        <p:nvPicPr>
          <p:cNvPr id="31" name="Picture 30">
            <a:extLst>
              <a:ext uri="{FF2B5EF4-FFF2-40B4-BE49-F238E27FC236}">
                <a16:creationId xmlns:a16="http://schemas.microsoft.com/office/drawing/2014/main" id="{4539C980-AB2E-0F3A-3195-B03AB920F164}"/>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1629261" y="5343661"/>
            <a:ext cx="1530090" cy="727373"/>
          </a:xfrm>
          <a:prstGeom prst="rect">
            <a:avLst/>
          </a:prstGeom>
        </p:spPr>
      </p:pic>
      <p:pic>
        <p:nvPicPr>
          <p:cNvPr id="19" name="Picture 18" descr="A blue and orange logo&#10;&#10;Description automatically generated">
            <a:extLst>
              <a:ext uri="{FF2B5EF4-FFF2-40B4-BE49-F238E27FC236}">
                <a16:creationId xmlns:a16="http://schemas.microsoft.com/office/drawing/2014/main" id="{4C9D4291-6EBD-46F0-FCC9-BD3BF627C61F}"/>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1564803" y="4392954"/>
            <a:ext cx="1281406" cy="367070"/>
          </a:xfrm>
          <a:prstGeom prst="rect">
            <a:avLst/>
          </a:prstGeom>
        </p:spPr>
      </p:pic>
      <p:pic>
        <p:nvPicPr>
          <p:cNvPr id="27" name="Picture 26" descr="A red and blue text on a black background&#10;&#10;Description automatically generated">
            <a:extLst>
              <a:ext uri="{FF2B5EF4-FFF2-40B4-BE49-F238E27FC236}">
                <a16:creationId xmlns:a16="http://schemas.microsoft.com/office/drawing/2014/main" id="{9A469B82-2616-BC82-FC30-0D7D1D9618CC}"/>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2950520" y="4381410"/>
            <a:ext cx="1295225" cy="345977"/>
          </a:xfrm>
          <a:prstGeom prst="rect">
            <a:avLst/>
          </a:prstGeom>
        </p:spPr>
      </p:pic>
      <p:pic>
        <p:nvPicPr>
          <p:cNvPr id="104" name="Picture 103" descr="A blue and white logo&#10;&#10;Description automatically generated">
            <a:extLst>
              <a:ext uri="{FF2B5EF4-FFF2-40B4-BE49-F238E27FC236}">
                <a16:creationId xmlns:a16="http://schemas.microsoft.com/office/drawing/2014/main" id="{D3F74B6F-BCBE-C440-39E4-9B8CF5F0CAC6}"/>
              </a:ext>
            </a:extLst>
          </p:cNvPr>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7153608" y="4884455"/>
            <a:ext cx="821952" cy="322803"/>
          </a:xfrm>
          <a:prstGeom prst="rect">
            <a:avLst/>
          </a:prstGeom>
        </p:spPr>
      </p:pic>
      <p:pic>
        <p:nvPicPr>
          <p:cNvPr id="106" name="Picture 105" descr="A logo for a college&#10;&#10;Description automatically generated">
            <a:extLst>
              <a:ext uri="{FF2B5EF4-FFF2-40B4-BE49-F238E27FC236}">
                <a16:creationId xmlns:a16="http://schemas.microsoft.com/office/drawing/2014/main" id="{33364ED2-32F0-9DAB-1A25-EB8F05639630}"/>
              </a:ext>
            </a:extLst>
          </p:cNvPr>
          <p:cNvPicPr>
            <a:picLocks noChangeAspect="1"/>
          </p:cNvPicPr>
          <p:nvPr/>
        </p:nvPicPr>
        <p:blipFill rotWithShape="1">
          <a:blip r:embed="rId43" cstate="print">
            <a:extLst>
              <a:ext uri="{28A0092B-C50C-407E-A947-70E740481C1C}">
                <a14:useLocalDpi xmlns:a14="http://schemas.microsoft.com/office/drawing/2010/main" val="0"/>
              </a:ext>
            </a:extLst>
          </a:blip>
          <a:srcRect r="-7317"/>
          <a:stretch/>
        </p:blipFill>
        <p:spPr>
          <a:xfrm>
            <a:off x="9705716" y="2324155"/>
            <a:ext cx="1032695" cy="573719"/>
          </a:xfrm>
          <a:prstGeom prst="rect">
            <a:avLst/>
          </a:prstGeom>
        </p:spPr>
      </p:pic>
      <p:pic>
        <p:nvPicPr>
          <p:cNvPr id="69" name="Picture 68" descr="A logo with a hexagon design&#10;&#10;Description automatically generated">
            <a:extLst>
              <a:ext uri="{FF2B5EF4-FFF2-40B4-BE49-F238E27FC236}">
                <a16:creationId xmlns:a16="http://schemas.microsoft.com/office/drawing/2014/main" id="{C7260D8B-B7BE-D4EE-F73D-9F584F4B7CC5}"/>
              </a:ext>
            </a:extLst>
          </p:cNvPr>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3210604" y="5364062"/>
            <a:ext cx="567655" cy="567655"/>
          </a:xfrm>
          <a:prstGeom prst="rect">
            <a:avLst/>
          </a:prstGeom>
        </p:spPr>
      </p:pic>
      <p:pic>
        <p:nvPicPr>
          <p:cNvPr id="15" name="Picture 14" descr="A logo for a college&#10;&#10;Description automatically generated">
            <a:extLst>
              <a:ext uri="{FF2B5EF4-FFF2-40B4-BE49-F238E27FC236}">
                <a16:creationId xmlns:a16="http://schemas.microsoft.com/office/drawing/2014/main" id="{1ED98361-EEEB-4389-A9A6-D15C8569D0FB}"/>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5924726" y="2386059"/>
            <a:ext cx="739352" cy="976279"/>
          </a:xfrm>
          <a:prstGeom prst="rect">
            <a:avLst/>
          </a:prstGeom>
        </p:spPr>
      </p:pic>
      <p:pic>
        <p:nvPicPr>
          <p:cNvPr id="33" name="Picture 32" descr="A black and white logo with a tree and text&#10;&#10;Description automatically generated">
            <a:extLst>
              <a:ext uri="{FF2B5EF4-FFF2-40B4-BE49-F238E27FC236}">
                <a16:creationId xmlns:a16="http://schemas.microsoft.com/office/drawing/2014/main" id="{823865DB-FFF3-4B07-B154-3450B502B3EB}"/>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3872151" y="2342568"/>
            <a:ext cx="752597" cy="703900"/>
          </a:xfrm>
          <a:prstGeom prst="rect">
            <a:avLst/>
          </a:prstGeom>
        </p:spPr>
      </p:pic>
      <p:pic>
        <p:nvPicPr>
          <p:cNvPr id="37" name="Picture 36" descr="A close-up of a pencil&#10;&#10;Description automatically generated">
            <a:extLst>
              <a:ext uri="{FF2B5EF4-FFF2-40B4-BE49-F238E27FC236}">
                <a16:creationId xmlns:a16="http://schemas.microsoft.com/office/drawing/2014/main" id="{3D7C2BDF-0ACC-C5AC-B8B0-7A1FE312AA5E}"/>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4789711" y="2381841"/>
            <a:ext cx="1117328" cy="496590"/>
          </a:xfrm>
          <a:prstGeom prst="rect">
            <a:avLst/>
          </a:prstGeom>
        </p:spPr>
      </p:pic>
      <p:pic>
        <p:nvPicPr>
          <p:cNvPr id="49" name="Picture 48" descr="A black background with blue and yellow letters&#10;&#10;Description automatically generated">
            <a:extLst>
              <a:ext uri="{FF2B5EF4-FFF2-40B4-BE49-F238E27FC236}">
                <a16:creationId xmlns:a16="http://schemas.microsoft.com/office/drawing/2014/main" id="{80C517A8-9BD3-2222-8816-076136E3F687}"/>
              </a:ext>
            </a:extLst>
          </p:cNvPr>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6629833" y="2329998"/>
            <a:ext cx="1365550" cy="330463"/>
          </a:xfrm>
          <a:prstGeom prst="rect">
            <a:avLst/>
          </a:prstGeom>
        </p:spPr>
      </p:pic>
      <p:pic>
        <p:nvPicPr>
          <p:cNvPr id="4" name="Picture 3" descr="A blue and green logo&#10;&#10;Description automatically generated">
            <a:extLst>
              <a:ext uri="{FF2B5EF4-FFF2-40B4-BE49-F238E27FC236}">
                <a16:creationId xmlns:a16="http://schemas.microsoft.com/office/drawing/2014/main" id="{6742959F-4C95-0239-A955-06C815F543C8}"/>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6585500" y="2738689"/>
            <a:ext cx="926766" cy="253220"/>
          </a:xfrm>
          <a:prstGeom prst="rect">
            <a:avLst/>
          </a:prstGeom>
        </p:spPr>
      </p:pic>
      <p:pic>
        <p:nvPicPr>
          <p:cNvPr id="53" name="Picture 52" descr="A blue shield with white text and trees&#10;&#10;Description automatically generated">
            <a:extLst>
              <a:ext uri="{FF2B5EF4-FFF2-40B4-BE49-F238E27FC236}">
                <a16:creationId xmlns:a16="http://schemas.microsoft.com/office/drawing/2014/main" id="{DB6A4B82-85FB-9320-66AD-5C0CA8FDA211}"/>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6584354" y="3050053"/>
            <a:ext cx="529913" cy="529913"/>
          </a:xfrm>
          <a:prstGeom prst="rect">
            <a:avLst/>
          </a:prstGeom>
        </p:spPr>
      </p:pic>
      <p:pic>
        <p:nvPicPr>
          <p:cNvPr id="7" name="Picture 6" descr="A logo of a college district&#10;&#10;Description automatically generated">
            <a:extLst>
              <a:ext uri="{FF2B5EF4-FFF2-40B4-BE49-F238E27FC236}">
                <a16:creationId xmlns:a16="http://schemas.microsoft.com/office/drawing/2014/main" id="{545A736D-40D7-8F47-D69C-B6EDFE620A3A}"/>
              </a:ext>
            </a:extLst>
          </p:cNvPr>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7101243" y="3084063"/>
            <a:ext cx="498758" cy="501915"/>
          </a:xfrm>
          <a:prstGeom prst="rect">
            <a:avLst/>
          </a:prstGeom>
        </p:spPr>
      </p:pic>
      <p:pic>
        <p:nvPicPr>
          <p:cNvPr id="12" name="Picture 11" descr="A logo of a college district&#10;&#10;Description automatically generated">
            <a:extLst>
              <a:ext uri="{FF2B5EF4-FFF2-40B4-BE49-F238E27FC236}">
                <a16:creationId xmlns:a16="http://schemas.microsoft.com/office/drawing/2014/main" id="{12AC1A95-2B09-097D-7356-DD16B95BDDCB}"/>
              </a:ext>
            </a:extLst>
          </p:cNvPr>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3086230" y="2531136"/>
            <a:ext cx="747656" cy="735142"/>
          </a:xfrm>
          <a:prstGeom prst="rect">
            <a:avLst/>
          </a:prstGeom>
        </p:spPr>
      </p:pic>
      <p:pic>
        <p:nvPicPr>
          <p:cNvPr id="16" name="Picture 15" descr="A close-up of a logo&#10;&#10;Description automatically generated">
            <a:extLst>
              <a:ext uri="{FF2B5EF4-FFF2-40B4-BE49-F238E27FC236}">
                <a16:creationId xmlns:a16="http://schemas.microsoft.com/office/drawing/2014/main" id="{4FBAB4FD-D851-4750-011D-D0DA506A9370}"/>
              </a:ext>
            </a:extLst>
          </p:cNvPr>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7653854" y="3120418"/>
            <a:ext cx="1066800" cy="342900"/>
          </a:xfrm>
          <a:prstGeom prst="rect">
            <a:avLst/>
          </a:prstGeom>
        </p:spPr>
      </p:pic>
    </p:spTree>
    <p:extLst>
      <p:ext uri="{BB962C8B-B14F-4D97-AF65-F5344CB8AC3E}">
        <p14:creationId xmlns:p14="http://schemas.microsoft.com/office/powerpoint/2010/main" val="3965142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CE692-49C8-434E-962F-FC0B08B1C820}"/>
              </a:ext>
            </a:extLst>
          </p:cNvPr>
          <p:cNvSpPr>
            <a:spLocks noGrp="1"/>
          </p:cNvSpPr>
          <p:nvPr>
            <p:ph type="title"/>
          </p:nvPr>
        </p:nvSpPr>
        <p:spPr>
          <a:xfrm>
            <a:off x="1600200" y="8878"/>
            <a:ext cx="8229600" cy="830262"/>
          </a:xfrm>
        </p:spPr>
        <p:txBody>
          <a:bodyPr vert="horz" wrap="square" lIns="91440" tIns="45720" rIns="91440" bIns="45720" numCol="1" anchor="ctr" anchorCtr="0" compatLnSpc="1">
            <a:prstTxWarp prst="textNoShape">
              <a:avLst/>
            </a:prstTxWarp>
            <a:normAutofit/>
          </a:bodyPr>
          <a:lstStyle/>
          <a:p>
            <a:r>
              <a:rPr lang="en-US" b="1" dirty="0">
                <a:latin typeface="Garamond" panose="02020404030301010803" pitchFamily="18" charset="0"/>
              </a:rPr>
              <a:t>AB 1160 (Pacheco): Debt Collection</a:t>
            </a:r>
          </a:p>
        </p:txBody>
      </p:sp>
      <p:sp>
        <p:nvSpPr>
          <p:cNvPr id="7" name="TextBox 6">
            <a:extLst>
              <a:ext uri="{FF2B5EF4-FFF2-40B4-BE49-F238E27FC236}">
                <a16:creationId xmlns:a16="http://schemas.microsoft.com/office/drawing/2014/main" id="{85DD2493-E579-8789-424C-33AC1BA9CC24}"/>
              </a:ext>
            </a:extLst>
          </p:cNvPr>
          <p:cNvSpPr txBox="1"/>
          <p:nvPr/>
        </p:nvSpPr>
        <p:spPr bwMode="auto">
          <a:xfrm>
            <a:off x="1981200" y="1981200"/>
            <a:ext cx="8229600" cy="4191000"/>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lvl="0" algn="just"/>
            <a:r>
              <a:rPr lang="en-US" sz="2200" dirty="0">
                <a:latin typeface="Garamond" panose="02020404030301010803" pitchFamily="18" charset="0"/>
                <a:cs typeface="Calibri" panose="020F0502020204030204" pitchFamily="34" charset="0"/>
              </a:rPr>
              <a:t>Requires all higher education institutions to grant a one-time exemption from an enrollment or registration hold on a current or former student on the grounds that the student owes an institutional debt. This bill would also limit lost funds from being recouped through the Chancellor’s Office Tax Offset Program (COTOP).</a:t>
            </a:r>
          </a:p>
          <a:p>
            <a:pPr lvl="0"/>
            <a:endParaRPr lang="en-US" sz="2200" dirty="0">
              <a:latin typeface="Garamond" panose="02020404030301010803" pitchFamily="18" charset="0"/>
              <a:cs typeface="Calibri" panose="020F0502020204030204" pitchFamily="34" charset="0"/>
            </a:endParaRPr>
          </a:p>
          <a:p>
            <a:pPr algn="just">
              <a:spcBef>
                <a:spcPts val="0"/>
              </a:spcBef>
            </a:pPr>
            <a:r>
              <a:rPr lang="en-US" sz="2200" b="1" kern="100" dirty="0">
                <a:solidFill>
                  <a:srgbClr val="C00000"/>
                </a:solidFill>
                <a:latin typeface="Garamond" panose="02020404030301010803" pitchFamily="18" charset="0"/>
                <a:ea typeface="Calibri Light"/>
                <a:cs typeface="Calibri" panose="020F0502020204030204" pitchFamily="34" charset="0"/>
              </a:rPr>
              <a:t>Measure Failed-Held by Senate Appropriations due to costs</a:t>
            </a:r>
            <a:endParaRPr lang="en-US" sz="2200" b="1" dirty="0">
              <a:solidFill>
                <a:srgbClr val="C00000"/>
              </a:solidFill>
              <a:latin typeface="Garamond" panose="02020404030301010803" pitchFamily="18" charset="0"/>
              <a:ea typeface="Calibri Light"/>
              <a:cs typeface="Calibri" panose="020F0502020204030204" pitchFamily="34" charset="0"/>
            </a:endParaRPr>
          </a:p>
          <a:p>
            <a:pPr lvl="0"/>
            <a:endParaRPr lang="en-US" dirty="0"/>
          </a:p>
        </p:txBody>
      </p:sp>
    </p:spTree>
    <p:extLst>
      <p:ext uri="{BB962C8B-B14F-4D97-AF65-F5344CB8AC3E}">
        <p14:creationId xmlns:p14="http://schemas.microsoft.com/office/powerpoint/2010/main" val="3666299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1B4B801-481C-FB85-515A-E2164AA200BF}"/>
              </a:ext>
            </a:extLst>
          </p:cNvPr>
          <p:cNvSpPr>
            <a:spLocks noGrp="1"/>
          </p:cNvSpPr>
          <p:nvPr>
            <p:ph type="title"/>
          </p:nvPr>
        </p:nvSpPr>
        <p:spPr>
          <a:xfrm>
            <a:off x="1676400" y="152400"/>
            <a:ext cx="8229600" cy="830262"/>
          </a:xfrm>
        </p:spPr>
        <p:txBody>
          <a:bodyPr vert="horz" wrap="square" lIns="91440" tIns="45720" rIns="91440" bIns="45720" numCol="1" anchor="ctr" anchorCtr="0" compatLnSpc="1">
            <a:prstTxWarp prst="textNoShape">
              <a:avLst/>
            </a:prstTxWarp>
            <a:normAutofit/>
          </a:bodyPr>
          <a:lstStyle/>
          <a:p>
            <a:pPr>
              <a:defRPr/>
            </a:pPr>
            <a:r>
              <a:rPr lang="en-US" b="1" kern="1200" dirty="0">
                <a:latin typeface="Garamond" panose="02020404030301010803" pitchFamily="18" charset="0"/>
              </a:rPr>
              <a:t>AB 2193 (Holden): Hazing Accountability</a:t>
            </a:r>
          </a:p>
        </p:txBody>
      </p:sp>
      <p:sp>
        <p:nvSpPr>
          <p:cNvPr id="7" name="TextBox 6">
            <a:extLst>
              <a:ext uri="{FF2B5EF4-FFF2-40B4-BE49-F238E27FC236}">
                <a16:creationId xmlns:a16="http://schemas.microsoft.com/office/drawing/2014/main" id="{94219E96-5786-D303-C28A-EB44CBC7E8B5}"/>
              </a:ext>
            </a:extLst>
          </p:cNvPr>
          <p:cNvSpPr txBox="1"/>
          <p:nvPr/>
        </p:nvSpPr>
        <p:spPr bwMode="auto">
          <a:xfrm>
            <a:off x="1981200" y="1143000"/>
            <a:ext cx="82296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r>
              <a:rPr lang="en-US" sz="2400" dirty="0">
                <a:latin typeface="Garamond" panose="02020404030301010803" pitchFamily="18" charset="0"/>
                <a:cs typeface="Calibri" panose="020F0502020204030204" pitchFamily="34" charset="0"/>
              </a:rPr>
              <a:t>Establishes civil liability for a higher education institution by a person harmed by hazing from an organization affiliated with the institution with a rebuttable presumption that the institution took reasonable steps to stop the hazing. </a:t>
            </a:r>
          </a:p>
          <a:p>
            <a:pPr eaLnBrk="0" hangingPunct="0">
              <a:spcBef>
                <a:spcPct val="20000"/>
              </a:spcBef>
            </a:pPr>
            <a:r>
              <a:rPr lang="en-US" sz="2400" b="1" dirty="0">
                <a:solidFill>
                  <a:srgbClr val="C00000"/>
                </a:solidFill>
                <a:latin typeface="Garamond" panose="02020404030301010803" pitchFamily="18" charset="0"/>
                <a:cs typeface="Calibri" panose="020F0502020204030204" pitchFamily="34" charset="0"/>
              </a:rPr>
              <a:t>Signed by the Governor</a:t>
            </a:r>
          </a:p>
        </p:txBody>
      </p:sp>
    </p:spTree>
    <p:extLst>
      <p:ext uri="{BB962C8B-B14F-4D97-AF65-F5344CB8AC3E}">
        <p14:creationId xmlns:p14="http://schemas.microsoft.com/office/powerpoint/2010/main" val="2042044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ED31CE-C875-E55E-C0AF-E7C32CCBF509}"/>
              </a:ext>
            </a:extLst>
          </p:cNvPr>
          <p:cNvSpPr>
            <a:spLocks noGrp="1"/>
          </p:cNvSpPr>
          <p:nvPr>
            <p:ph type="title"/>
          </p:nvPr>
        </p:nvSpPr>
        <p:spPr>
          <a:xfrm>
            <a:off x="1295400" y="381000"/>
            <a:ext cx="9829800" cy="830262"/>
          </a:xfrm>
        </p:spPr>
        <p:txBody>
          <a:bodyPr/>
          <a:lstStyle/>
          <a:p>
            <a:r>
              <a:rPr lang="en-US" sz="2800" kern="1200" dirty="0">
                <a:solidFill>
                  <a:srgbClr val="FFFFFF"/>
                </a:solidFill>
                <a:latin typeface="Garamond" panose="02020404030301010803" pitchFamily="18" charset="0"/>
                <a:cs typeface="+mj-cs"/>
              </a:rPr>
              <a:t>AB 2421 (Low): Employer-employee relations: Confidential Communications</a:t>
            </a:r>
            <a:br>
              <a:rPr lang="en-US" sz="3600" kern="1200" dirty="0">
                <a:solidFill>
                  <a:srgbClr val="FFFFFF"/>
                </a:solidFill>
                <a:latin typeface="+mj-lt"/>
                <a:cs typeface="+mj-cs"/>
              </a:rPr>
            </a:br>
            <a:endParaRPr lang="en-US" dirty="0"/>
          </a:p>
        </p:txBody>
      </p:sp>
      <p:sp>
        <p:nvSpPr>
          <p:cNvPr id="5" name="Content Placeholder 4">
            <a:extLst>
              <a:ext uri="{FF2B5EF4-FFF2-40B4-BE49-F238E27FC236}">
                <a16:creationId xmlns:a16="http://schemas.microsoft.com/office/drawing/2014/main" id="{8EA5B940-7968-2D50-B221-7EAAB2A4B41A}"/>
              </a:ext>
            </a:extLst>
          </p:cNvPr>
          <p:cNvSpPr>
            <a:spLocks noGrp="1"/>
          </p:cNvSpPr>
          <p:nvPr>
            <p:ph idx="1"/>
          </p:nvPr>
        </p:nvSpPr>
        <p:spPr/>
        <p:txBody>
          <a:bodyPr/>
          <a:lstStyle/>
          <a:p>
            <a:pPr indent="-228600" algn="just">
              <a:lnSpc>
                <a:spcPct val="90000"/>
              </a:lnSpc>
              <a:buFont typeface="Arial" panose="020B0604020202020204" pitchFamily="34" charset="0"/>
              <a:buChar char="•"/>
              <a:defRPr/>
            </a:pPr>
            <a:r>
              <a:rPr lang="en-US" sz="2400" dirty="0">
                <a:latin typeface="Garamond" panose="02020404030301010803" pitchFamily="18" charset="0"/>
              </a:rPr>
              <a:t>This bill would prohibit most public employers, including a higher education employer or the district from questioning any employee or employee representative regarding communications made in confidence between an employee and an employee representative in connection with representation relating to any matter within the scope of the recognized employee organization’s representation.</a:t>
            </a:r>
          </a:p>
          <a:p>
            <a:pPr indent="-228600">
              <a:lnSpc>
                <a:spcPct val="90000"/>
              </a:lnSpc>
              <a:buFont typeface="Arial" panose="020B0604020202020204" pitchFamily="34" charset="0"/>
              <a:buChar char="•"/>
              <a:defRPr/>
            </a:pPr>
            <a:endParaRPr lang="en-US" sz="2400" dirty="0">
              <a:latin typeface="Garamond" panose="02020404030301010803" pitchFamily="18" charset="0"/>
            </a:endParaRPr>
          </a:p>
          <a:p>
            <a:pPr marL="0" indent="0" algn="just">
              <a:spcBef>
                <a:spcPts val="0"/>
              </a:spcBef>
              <a:buNone/>
            </a:pPr>
            <a:r>
              <a:rPr lang="en-US" sz="2400" b="1" kern="100" dirty="0">
                <a:solidFill>
                  <a:srgbClr val="C00000"/>
                </a:solidFill>
                <a:latin typeface="Garamond" panose="02020404030301010803" pitchFamily="18" charset="0"/>
                <a:ea typeface="Calibri Light"/>
              </a:rPr>
              <a:t>    Measure Failed-Held by Senate Appropriations due to costs</a:t>
            </a:r>
            <a:endParaRPr lang="en-US" sz="2400" b="1" kern="1200" dirty="0">
              <a:solidFill>
                <a:srgbClr val="C00000"/>
              </a:solidFill>
              <a:latin typeface="Garamond" panose="02020404030301010803" pitchFamily="18" charset="0"/>
              <a:ea typeface="Calibri Light"/>
            </a:endParaRPr>
          </a:p>
          <a:p>
            <a:endParaRPr lang="en-US" dirty="0"/>
          </a:p>
        </p:txBody>
      </p:sp>
    </p:spTree>
    <p:extLst>
      <p:ext uri="{BB962C8B-B14F-4D97-AF65-F5344CB8AC3E}">
        <p14:creationId xmlns:p14="http://schemas.microsoft.com/office/powerpoint/2010/main" val="3887692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41F8D-6868-4E78-F2AB-07F8775D269E}"/>
              </a:ext>
            </a:extLst>
          </p:cNvPr>
          <p:cNvSpPr>
            <a:spLocks noGrp="1"/>
          </p:cNvSpPr>
          <p:nvPr>
            <p:ph type="title"/>
          </p:nvPr>
        </p:nvSpPr>
        <p:spPr>
          <a:xfrm>
            <a:off x="1600200" y="10357"/>
            <a:ext cx="8229600" cy="830262"/>
          </a:xfrm>
        </p:spPr>
        <p:txBody>
          <a:bodyPr/>
          <a:lstStyle/>
          <a:p>
            <a:r>
              <a:rPr lang="en-US" sz="3200" dirty="0">
                <a:latin typeface="Garamond" panose="02020404030301010803" pitchFamily="18" charset="0"/>
              </a:rPr>
              <a:t>AB 2821 (Grayson) Students with disabilities</a:t>
            </a:r>
          </a:p>
        </p:txBody>
      </p:sp>
      <p:sp>
        <p:nvSpPr>
          <p:cNvPr id="3" name="Content Placeholder 2">
            <a:extLst>
              <a:ext uri="{FF2B5EF4-FFF2-40B4-BE49-F238E27FC236}">
                <a16:creationId xmlns:a16="http://schemas.microsoft.com/office/drawing/2014/main" id="{97A8BEA9-0AD1-73E1-F727-2DF831BAC63F}"/>
              </a:ext>
            </a:extLst>
          </p:cNvPr>
          <p:cNvSpPr>
            <a:spLocks noGrp="1"/>
          </p:cNvSpPr>
          <p:nvPr>
            <p:ph idx="1"/>
          </p:nvPr>
        </p:nvSpPr>
        <p:spPr>
          <a:xfrm>
            <a:off x="1981200" y="1524000"/>
            <a:ext cx="8229600" cy="4191000"/>
          </a:xfrm>
        </p:spPr>
        <p:txBody>
          <a:bodyPr/>
          <a:lstStyle/>
          <a:p>
            <a:pPr marL="0" indent="0" algn="just">
              <a:buNone/>
            </a:pPr>
            <a:br>
              <a:rPr lang="en-US" b="0" i="0" dirty="0">
                <a:solidFill>
                  <a:srgbClr val="212529"/>
                </a:solidFill>
                <a:effectLst/>
                <a:highlight>
                  <a:srgbClr val="F8F9FA"/>
                </a:highlight>
                <a:latin typeface="Garamond" panose="02020404030301010803" pitchFamily="18" charset="0"/>
              </a:rPr>
            </a:br>
            <a:r>
              <a:rPr lang="en-US" b="0" i="0" dirty="0">
                <a:solidFill>
                  <a:srgbClr val="212529"/>
                </a:solidFill>
                <a:effectLst/>
                <a:highlight>
                  <a:srgbClr val="F8F9FA"/>
                </a:highlight>
                <a:latin typeface="Garamond" panose="02020404030301010803" pitchFamily="18" charset="0"/>
              </a:rPr>
              <a:t>Requires the Chancellor of the California Community Colleges (CCC) and the Trustees of the California State University (CSU) and requests the University of California (UC) and the governing boards of independent institutions of higher education, to provide as part of existing college personnel onboarding and training, a Disability Access and Compliance Training Program (DACTP).</a:t>
            </a:r>
          </a:p>
          <a:p>
            <a:pPr marL="0" indent="0" algn="just">
              <a:buNone/>
            </a:pPr>
            <a:r>
              <a:rPr lang="en-US" b="1" dirty="0">
                <a:solidFill>
                  <a:srgbClr val="0070C0"/>
                </a:solidFill>
                <a:highlight>
                  <a:srgbClr val="F8F9FA"/>
                </a:highlight>
                <a:latin typeface="Garamond" panose="02020404030301010803" pitchFamily="18" charset="0"/>
              </a:rPr>
              <a:t>Signed into law</a:t>
            </a:r>
            <a:endParaRPr lang="en-US" b="1" dirty="0">
              <a:solidFill>
                <a:srgbClr val="0070C0"/>
              </a:solidFill>
              <a:latin typeface="Garamond" panose="02020404030301010803" pitchFamily="18" charset="0"/>
            </a:endParaRPr>
          </a:p>
        </p:txBody>
      </p:sp>
    </p:spTree>
    <p:extLst>
      <p:ext uri="{BB962C8B-B14F-4D97-AF65-F5344CB8AC3E}">
        <p14:creationId xmlns:p14="http://schemas.microsoft.com/office/powerpoint/2010/main" val="16901434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92810A5-B0C8-61E4-7576-34F660C734CB}"/>
              </a:ext>
            </a:extLst>
          </p:cNvPr>
          <p:cNvSpPr txBox="1"/>
          <p:nvPr/>
        </p:nvSpPr>
        <p:spPr bwMode="auto">
          <a:xfrm>
            <a:off x="1843675" y="32551"/>
            <a:ext cx="8229600" cy="830262"/>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fontScale="70000" lnSpcReduction="20000"/>
          </a:bodyPr>
          <a:lstStyle/>
          <a:p>
            <a:r>
              <a:rPr lang="en-US" sz="4400" b="1" dirty="0">
                <a:solidFill>
                  <a:schemeClr val="bg1"/>
                </a:solidFill>
                <a:latin typeface="Garamond" panose="02020404030301010803" pitchFamily="18" charset="0"/>
              </a:rPr>
              <a:t>SB 1244 (Newman)</a:t>
            </a:r>
          </a:p>
          <a:p>
            <a:pPr>
              <a:spcAft>
                <a:spcPts val="600"/>
              </a:spcAft>
            </a:pPr>
            <a:r>
              <a:rPr lang="en-US" sz="3600" b="1" dirty="0">
                <a:solidFill>
                  <a:schemeClr val="bg1"/>
                </a:solidFill>
                <a:latin typeface="Garamond" panose="02020404030301010803" pitchFamily="18" charset="0"/>
              </a:rPr>
              <a:t>College and Career Access Pathways (CCAP) Program</a:t>
            </a:r>
          </a:p>
        </p:txBody>
      </p:sp>
      <p:sp>
        <p:nvSpPr>
          <p:cNvPr id="2" name="Rectangle 1">
            <a:extLst>
              <a:ext uri="{FF2B5EF4-FFF2-40B4-BE49-F238E27FC236}">
                <a16:creationId xmlns:a16="http://schemas.microsoft.com/office/drawing/2014/main" id="{A7C10E10-1995-D17A-259C-7A2280A8DD60}"/>
              </a:ext>
            </a:extLst>
          </p:cNvPr>
          <p:cNvSpPr/>
          <p:nvPr/>
        </p:nvSpPr>
        <p:spPr bwMode="auto">
          <a:xfrm>
            <a:off x="1981200" y="1981200"/>
            <a:ext cx="82296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algn="just">
              <a:spcBef>
                <a:spcPts val="0"/>
              </a:spcBef>
              <a:spcAft>
                <a:spcPts val="0"/>
              </a:spcAft>
            </a:pPr>
            <a:r>
              <a:rPr lang="en-US" sz="2400" dirty="0">
                <a:solidFill>
                  <a:srgbClr val="000000"/>
                </a:solidFill>
                <a:latin typeface="Garamond" panose="02020404030301010803" pitchFamily="18" charset="0"/>
              </a:rPr>
              <a:t>Authorizes a district to enter into a CCAP partnership with a K-12 LEA located within the service area of another CCD if the CCD in the service area has declined a request from the LEA or has failed to take action within 60 calendar days of a request by the LEA to either enter into a CCAP partnership.</a:t>
            </a:r>
          </a:p>
          <a:p>
            <a:pPr lvl="0"/>
            <a:r>
              <a:rPr lang="en-US" sz="2400" b="1" dirty="0">
                <a:solidFill>
                  <a:srgbClr val="0070C0"/>
                </a:solidFill>
                <a:latin typeface="Garamond" panose="02020404030301010803" pitchFamily="18" charset="0"/>
              </a:rPr>
              <a:t>Signed into law</a:t>
            </a:r>
          </a:p>
          <a:p>
            <a:pPr lvl="0" eaLnBrk="0" hangingPunct="0">
              <a:lnSpc>
                <a:spcPct val="90000"/>
              </a:lnSpc>
              <a:spcBef>
                <a:spcPct val="20000"/>
              </a:spcBef>
            </a:pPr>
            <a:endParaRPr lang="en-US" sz="1400" dirty="0">
              <a:solidFill>
                <a:schemeClr val="tx1">
                  <a:lumMod val="95000"/>
                  <a:lumOff val="5000"/>
                </a:schemeClr>
              </a:solidFill>
              <a:latin typeface="Calibri" panose="020F0502020204030204" pitchFamily="34" charset="0"/>
              <a:cs typeface="Calibri" panose="020F0502020204030204" pitchFamily="34" charset="0"/>
            </a:endParaRPr>
          </a:p>
        </p:txBody>
      </p:sp>
      <p:sp>
        <p:nvSpPr>
          <p:cNvPr id="4" name="Title 1">
            <a:extLst>
              <a:ext uri="{FF2B5EF4-FFF2-40B4-BE49-F238E27FC236}">
                <a16:creationId xmlns:a16="http://schemas.microsoft.com/office/drawing/2014/main" id="{44B7FA55-13B6-976B-4EE3-2D0A19F17548}"/>
              </a:ext>
            </a:extLst>
          </p:cNvPr>
          <p:cNvSpPr txBox="1">
            <a:spLocks/>
          </p:cNvSpPr>
          <p:nvPr/>
        </p:nvSpPr>
        <p:spPr>
          <a:xfrm>
            <a:off x="1843675" y="1206995"/>
            <a:ext cx="8440868" cy="994172"/>
          </a:xfrm>
          <a:prstGeom prst="rect">
            <a:avLst/>
          </a:prstGeom>
        </p:spPr>
        <p:txBody>
          <a:bodyPr vert="horz" lIns="68580" tIns="34290" rIns="68580" bIns="3429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US" sz="2775" dirty="0">
              <a:solidFill>
                <a:schemeClr val="bg1"/>
              </a:solidFill>
              <a:ea typeface="+mj-lt"/>
              <a:cs typeface="+mj-lt"/>
            </a:endParaRPr>
          </a:p>
        </p:txBody>
      </p:sp>
    </p:spTree>
    <p:extLst>
      <p:ext uri="{BB962C8B-B14F-4D97-AF65-F5344CB8AC3E}">
        <p14:creationId xmlns:p14="http://schemas.microsoft.com/office/powerpoint/2010/main" val="2454130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582C4894-CC9C-3B62-81C9-BA5DA25D6F91}"/>
              </a:ext>
            </a:extLst>
          </p:cNvPr>
          <p:cNvSpPr>
            <a:spLocks noGrp="1"/>
          </p:cNvSpPr>
          <p:nvPr>
            <p:ph type="title"/>
          </p:nvPr>
        </p:nvSpPr>
        <p:spPr>
          <a:xfrm>
            <a:off x="1981200" y="805649"/>
            <a:ext cx="3124200" cy="1905000"/>
          </a:xfrm>
        </p:spPr>
        <p:txBody>
          <a:bodyPr/>
          <a:lstStyle/>
          <a:p>
            <a:r>
              <a:rPr lang="en-US" dirty="0">
                <a:latin typeface="Garamond" panose="02020404030301010803" pitchFamily="18" charset="0"/>
              </a:rPr>
              <a:t>Agenda:</a:t>
            </a:r>
          </a:p>
        </p:txBody>
      </p:sp>
      <p:pic>
        <p:nvPicPr>
          <p:cNvPr id="7" name="Content Placeholder 6" descr="A white building with a dome and palm trees&#10;&#10;Description automatically generated">
            <a:extLst>
              <a:ext uri="{FF2B5EF4-FFF2-40B4-BE49-F238E27FC236}">
                <a16:creationId xmlns:a16="http://schemas.microsoft.com/office/drawing/2014/main" id="{11B2B856-17D3-0076-B3E1-6B6DFBE951EB}"/>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7177" r="32232"/>
          <a:stretch/>
        </p:blipFill>
        <p:spPr>
          <a:xfrm>
            <a:off x="6781800" y="533400"/>
            <a:ext cx="4267200" cy="5638800"/>
          </a:xfrm>
          <a:noFill/>
        </p:spPr>
      </p:pic>
      <p:sp>
        <p:nvSpPr>
          <p:cNvPr id="3" name="Content Placeholder 2">
            <a:extLst>
              <a:ext uri="{FF2B5EF4-FFF2-40B4-BE49-F238E27FC236}">
                <a16:creationId xmlns:a16="http://schemas.microsoft.com/office/drawing/2014/main" id="{FEAEA1BE-7AF1-C586-C450-28087D5F996D}"/>
              </a:ext>
            </a:extLst>
          </p:cNvPr>
          <p:cNvSpPr>
            <a:spLocks noGrp="1"/>
          </p:cNvSpPr>
          <p:nvPr>
            <p:ph sz="half" idx="10"/>
          </p:nvPr>
        </p:nvSpPr>
        <p:spPr>
          <a:xfrm>
            <a:off x="1993037" y="2286000"/>
            <a:ext cx="3124200" cy="3429000"/>
          </a:xfrm>
        </p:spPr>
        <p:txBody>
          <a:bodyPr wrap="square" anchor="t">
            <a:normAutofit/>
          </a:bodyPr>
          <a:lstStyle/>
          <a:p>
            <a:r>
              <a:rPr lang="en-US" sz="2800" dirty="0">
                <a:latin typeface="Garamond" panose="02020404030301010803" pitchFamily="18" charset="0"/>
              </a:rPr>
              <a:t>Bills from 2024</a:t>
            </a:r>
          </a:p>
          <a:p>
            <a:r>
              <a:rPr lang="en-US" sz="2800" dirty="0">
                <a:latin typeface="Garamond" panose="02020404030301010803" pitchFamily="18" charset="0"/>
              </a:rPr>
              <a:t>The new legislature</a:t>
            </a:r>
          </a:p>
          <a:p>
            <a:r>
              <a:rPr lang="en-US" sz="2800" dirty="0">
                <a:latin typeface="Garamond" panose="02020404030301010803" pitchFamily="18" charset="0"/>
              </a:rPr>
              <a:t>What’s the 411</a:t>
            </a:r>
          </a:p>
          <a:p>
            <a:r>
              <a:rPr lang="en-US" sz="2800" dirty="0">
                <a:latin typeface="Garamond" panose="02020404030301010803" pitchFamily="18" charset="0"/>
              </a:rPr>
              <a:t>2025 Preview</a:t>
            </a:r>
          </a:p>
          <a:p>
            <a:r>
              <a:rPr lang="en-US" sz="2800" dirty="0">
                <a:latin typeface="Garamond" panose="02020404030301010803" pitchFamily="18" charset="0"/>
              </a:rPr>
              <a:t>Q&amp;A?</a:t>
            </a:r>
          </a:p>
        </p:txBody>
      </p:sp>
    </p:spTree>
    <p:extLst>
      <p:ext uri="{BB962C8B-B14F-4D97-AF65-F5344CB8AC3E}">
        <p14:creationId xmlns:p14="http://schemas.microsoft.com/office/powerpoint/2010/main" val="6821926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A1DED-66E6-B414-ED5D-6FA29C9251F3}"/>
              </a:ext>
            </a:extLst>
          </p:cNvPr>
          <p:cNvSpPr>
            <a:spLocks noGrp="1"/>
          </p:cNvSpPr>
          <p:nvPr>
            <p:ph type="title"/>
          </p:nvPr>
        </p:nvSpPr>
        <p:spPr>
          <a:xfrm>
            <a:off x="609600" y="465138"/>
            <a:ext cx="10972800" cy="830262"/>
          </a:xfrm>
        </p:spPr>
        <p:txBody>
          <a:bodyPr/>
          <a:lstStyle/>
          <a:p>
            <a:r>
              <a:rPr lang="en-US" sz="3200" dirty="0">
                <a:latin typeface="Garamond" panose="02020404030301010803" pitchFamily="18" charset="0"/>
                <a:ea typeface="Calibri"/>
                <a:cs typeface="Calibri"/>
              </a:rPr>
              <a:t>Federal Changes to Title IX  -  Court Vacates 2024 Title IX Policies </a:t>
            </a:r>
            <a:endParaRPr lang="en-US" sz="3200" dirty="0">
              <a:latin typeface="Garamond" panose="02020404030301010803" pitchFamily="18" charset="0"/>
              <a:ea typeface="Calibri"/>
            </a:endParaRPr>
          </a:p>
        </p:txBody>
      </p:sp>
      <p:sp>
        <p:nvSpPr>
          <p:cNvPr id="3" name="Content Placeholder 2">
            <a:extLst>
              <a:ext uri="{FF2B5EF4-FFF2-40B4-BE49-F238E27FC236}">
                <a16:creationId xmlns:a16="http://schemas.microsoft.com/office/drawing/2014/main" id="{DDE170AE-BCF6-4C81-550D-1732A0E129EE}"/>
              </a:ext>
            </a:extLst>
          </p:cNvPr>
          <p:cNvSpPr>
            <a:spLocks noGrp="1"/>
          </p:cNvSpPr>
          <p:nvPr>
            <p:ph idx="1"/>
          </p:nvPr>
        </p:nvSpPr>
        <p:spPr>
          <a:xfrm>
            <a:off x="609600" y="1676400"/>
            <a:ext cx="10972800" cy="4343400"/>
          </a:xfrm>
        </p:spPr>
        <p:txBody>
          <a:bodyPr/>
          <a:lstStyle/>
          <a:p>
            <a:pPr algn="just"/>
            <a:r>
              <a:rPr lang="en-US" dirty="0">
                <a:latin typeface="Garamond" panose="02020404030301010803" pitchFamily="18" charset="0"/>
                <a:ea typeface="Calibri"/>
                <a:cs typeface="Calibri"/>
              </a:rPr>
              <a:t>On January 9, 2025, the U.S. District Court for the Eastern District of Kentucky issued a ruling in </a:t>
            </a:r>
            <a:r>
              <a:rPr lang="en-US" i="1" u="sng" dirty="0">
                <a:latin typeface="Garamond" panose="02020404030301010803" pitchFamily="18" charset="0"/>
                <a:ea typeface="Calibri"/>
                <a:cs typeface="Calibri"/>
                <a:hlinkClick r:id="rId2"/>
              </a:rPr>
              <a:t>State of Tennessee v. Miguel Cardona, Civil Action No. 2:24-072-DRC</a:t>
            </a:r>
            <a:r>
              <a:rPr lang="en-US" dirty="0">
                <a:latin typeface="Garamond" panose="02020404030301010803" pitchFamily="18" charset="0"/>
                <a:ea typeface="Calibri"/>
                <a:cs typeface="Calibri"/>
              </a:rPr>
              <a:t>, invalidating the U.S. Department of Education’s 2024 Title IX regulations.</a:t>
            </a:r>
            <a:endParaRPr lang="en-US" dirty="0">
              <a:latin typeface="Garamond" panose="02020404030301010803" pitchFamily="18" charset="0"/>
              <a:ea typeface="Calibri" panose="020F0502020204030204" pitchFamily="34" charset="0"/>
            </a:endParaRPr>
          </a:p>
          <a:p>
            <a:pPr algn="just"/>
            <a:r>
              <a:rPr lang="en-US" dirty="0">
                <a:latin typeface="Garamond" panose="02020404030301010803" pitchFamily="18" charset="0"/>
                <a:ea typeface="Calibri"/>
                <a:cs typeface="Calibri"/>
              </a:rPr>
              <a:t>The court set aside the 2024 regulations in their entirety, rather than opting to sever the language in the regulations challenged by the plaintiffs, finding that the regulations went far beyond the law’s original purpose.</a:t>
            </a:r>
          </a:p>
          <a:p>
            <a:pPr marL="0" indent="0">
              <a:buNone/>
            </a:pPr>
            <a:br>
              <a:rPr lang="en-US" dirty="0"/>
            </a:br>
            <a:endParaRPr lang="en-US" dirty="0">
              <a:ea typeface="Calibri"/>
            </a:endParaRPr>
          </a:p>
        </p:txBody>
      </p:sp>
    </p:spTree>
    <p:extLst>
      <p:ext uri="{BB962C8B-B14F-4D97-AF65-F5344CB8AC3E}">
        <p14:creationId xmlns:p14="http://schemas.microsoft.com/office/powerpoint/2010/main" val="4051209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AF68F-0456-A8DE-E04D-F3317EBD365B}"/>
              </a:ext>
            </a:extLst>
          </p:cNvPr>
          <p:cNvSpPr>
            <a:spLocks noGrp="1"/>
          </p:cNvSpPr>
          <p:nvPr>
            <p:ph type="title"/>
          </p:nvPr>
        </p:nvSpPr>
        <p:spPr>
          <a:xfrm>
            <a:off x="609600" y="457200"/>
            <a:ext cx="10972800" cy="830262"/>
          </a:xfrm>
        </p:spPr>
        <p:txBody>
          <a:bodyPr/>
          <a:lstStyle/>
          <a:p>
            <a:r>
              <a:rPr lang="en-US" sz="3200" dirty="0">
                <a:latin typeface="Garamond" panose="02020404030301010803" pitchFamily="18" charset="0"/>
                <a:ea typeface="Calibri"/>
                <a:cs typeface="Calibri"/>
              </a:rPr>
              <a:t>Federal Changes to Title IX - Court Vacates 2024 Title IX Policies </a:t>
            </a:r>
            <a:endParaRPr lang="en-US" sz="3200" dirty="0">
              <a:latin typeface="Garamond" panose="02020404030301010803" pitchFamily="18" charset="0"/>
              <a:cs typeface="Calibri"/>
            </a:endParaRPr>
          </a:p>
        </p:txBody>
      </p:sp>
      <p:sp>
        <p:nvSpPr>
          <p:cNvPr id="3" name="Content Placeholder 2">
            <a:extLst>
              <a:ext uri="{FF2B5EF4-FFF2-40B4-BE49-F238E27FC236}">
                <a16:creationId xmlns:a16="http://schemas.microsoft.com/office/drawing/2014/main" id="{9CE6DFDD-BD4F-4A78-7FD5-D67B5ACF7DA6}"/>
              </a:ext>
            </a:extLst>
          </p:cNvPr>
          <p:cNvSpPr>
            <a:spLocks noGrp="1"/>
          </p:cNvSpPr>
          <p:nvPr>
            <p:ph idx="1"/>
          </p:nvPr>
        </p:nvSpPr>
        <p:spPr>
          <a:xfrm>
            <a:off x="609600" y="1905000"/>
            <a:ext cx="10972800" cy="4343400"/>
          </a:xfrm>
        </p:spPr>
        <p:txBody>
          <a:bodyPr/>
          <a:lstStyle/>
          <a:p>
            <a:pPr algn="just"/>
            <a:r>
              <a:rPr lang="en-US" dirty="0">
                <a:latin typeface="Garamond" panose="02020404030301010803" pitchFamily="18" charset="0"/>
                <a:ea typeface="Calibri"/>
                <a:cs typeface="Calibri"/>
              </a:rPr>
              <a:t>The Kentucky court’s vacatur has the effect of taking the 2024 regulations “off the books.” The ruling did not have any effect on the 2020 Title IX regulations. Thus, until schools, colleges, and universities receive further guidance from the U.S. Department of Education, they should revert to the procedures in place before August 1, 2024.</a:t>
            </a:r>
            <a:endParaRPr lang="en-US" dirty="0">
              <a:latin typeface="Garamond" panose="02020404030301010803" pitchFamily="18" charset="0"/>
              <a:cs typeface="Calibri"/>
            </a:endParaRPr>
          </a:p>
        </p:txBody>
      </p:sp>
    </p:spTree>
    <p:extLst>
      <p:ext uri="{BB962C8B-B14F-4D97-AF65-F5344CB8AC3E}">
        <p14:creationId xmlns:p14="http://schemas.microsoft.com/office/powerpoint/2010/main" val="164471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7D77A-4105-0078-674C-16003363A122}"/>
              </a:ext>
            </a:extLst>
          </p:cNvPr>
          <p:cNvSpPr>
            <a:spLocks noGrp="1"/>
          </p:cNvSpPr>
          <p:nvPr>
            <p:ph type="title"/>
          </p:nvPr>
        </p:nvSpPr>
        <p:spPr>
          <a:xfrm>
            <a:off x="1676400" y="267700"/>
            <a:ext cx="8229600" cy="830262"/>
          </a:xfrm>
        </p:spPr>
        <p:txBody>
          <a:bodyPr vert="horz" wrap="square" lIns="91440" tIns="45720" rIns="91440" bIns="45720" numCol="1" anchor="ctr" anchorCtr="0" compatLnSpc="1">
            <a:prstTxWarp prst="textNoShape">
              <a:avLst/>
            </a:prstTxWarp>
            <a:normAutofit fontScale="90000"/>
          </a:bodyPr>
          <a:lstStyle/>
          <a:p>
            <a:pPr>
              <a:lnSpc>
                <a:spcPct val="90000"/>
              </a:lnSpc>
              <a:defRPr/>
            </a:pPr>
            <a:r>
              <a:rPr lang="en-US" sz="3300" kern="1200" dirty="0">
                <a:latin typeface="Garamond" panose="02020404030301010803" pitchFamily="18" charset="0"/>
              </a:rPr>
              <a:t>Title IX Legislation</a:t>
            </a:r>
          </a:p>
          <a:p>
            <a:pPr>
              <a:lnSpc>
                <a:spcPct val="90000"/>
              </a:lnSpc>
              <a:defRPr/>
            </a:pPr>
            <a:r>
              <a:rPr lang="en-US" sz="2500" kern="1200" dirty="0"/>
              <a:t> </a:t>
            </a:r>
          </a:p>
        </p:txBody>
      </p:sp>
      <p:sp>
        <p:nvSpPr>
          <p:cNvPr id="5" name="TextBox 4">
            <a:extLst>
              <a:ext uri="{FF2B5EF4-FFF2-40B4-BE49-F238E27FC236}">
                <a16:creationId xmlns:a16="http://schemas.microsoft.com/office/drawing/2014/main" id="{BD93D248-469E-555E-94C0-ACBEBF7999A1}"/>
              </a:ext>
            </a:extLst>
          </p:cNvPr>
          <p:cNvSpPr txBox="1"/>
          <p:nvPr/>
        </p:nvSpPr>
        <p:spPr bwMode="auto">
          <a:xfrm>
            <a:off x="1066800" y="1831769"/>
            <a:ext cx="10363200" cy="43434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marL="342900" indent="-342900" eaLnBrk="0" hangingPunct="0">
              <a:lnSpc>
                <a:spcPct val="90000"/>
              </a:lnSpc>
              <a:spcBef>
                <a:spcPct val="20000"/>
              </a:spcBef>
              <a:buFont typeface="Arial" panose="020B0604020202020204" pitchFamily="34" charset="0"/>
              <a:buChar char="•"/>
              <a:defRPr/>
            </a:pPr>
            <a:r>
              <a:rPr lang="en-US" b="1" dirty="0">
                <a:solidFill>
                  <a:schemeClr val="tx1">
                    <a:lumMod val="95000"/>
                    <a:lumOff val="5000"/>
                  </a:schemeClr>
                </a:solidFill>
                <a:latin typeface="Garamond" panose="02020404030301010803" pitchFamily="18" charset="0"/>
                <a:cs typeface="Calibri" panose="020F0502020204030204" pitchFamily="34" charset="0"/>
              </a:rPr>
              <a:t>AB 810 (Friedman): </a:t>
            </a:r>
            <a:r>
              <a:rPr lang="en-US" dirty="0">
                <a:solidFill>
                  <a:schemeClr val="tx1">
                    <a:lumMod val="95000"/>
                    <a:lumOff val="5000"/>
                  </a:schemeClr>
                </a:solidFill>
                <a:latin typeface="Garamond" panose="02020404030301010803" pitchFamily="18" charset="0"/>
                <a:cs typeface="Calibri" panose="020F0502020204030204" pitchFamily="34" charset="0"/>
              </a:rPr>
              <a:t>Hiring practices: academic, athletic, and administrative appointments.</a:t>
            </a:r>
          </a:p>
          <a:p>
            <a:pPr marL="342900" indent="-342900" eaLnBrk="0" hangingPunct="0">
              <a:lnSpc>
                <a:spcPct val="90000"/>
              </a:lnSpc>
              <a:spcBef>
                <a:spcPct val="20000"/>
              </a:spcBef>
              <a:buFont typeface="Arial" panose="020B0604020202020204" pitchFamily="34" charset="0"/>
              <a:buChar char="•"/>
              <a:defRPr/>
            </a:pPr>
            <a:r>
              <a:rPr lang="en-US" b="1" dirty="0">
                <a:solidFill>
                  <a:schemeClr val="tx1">
                    <a:lumMod val="95000"/>
                    <a:lumOff val="5000"/>
                  </a:schemeClr>
                </a:solidFill>
                <a:latin typeface="Garamond" panose="02020404030301010803" pitchFamily="18" charset="0"/>
                <a:cs typeface="Calibri" panose="020F0502020204030204" pitchFamily="34" charset="0"/>
              </a:rPr>
              <a:t>AB 1575 (Irwin)  </a:t>
            </a:r>
            <a:r>
              <a:rPr lang="en-US" dirty="0">
                <a:solidFill>
                  <a:schemeClr val="tx1">
                    <a:lumMod val="95000"/>
                    <a:lumOff val="5000"/>
                  </a:schemeClr>
                </a:solidFill>
                <a:latin typeface="Garamond" panose="02020404030301010803" pitchFamily="18" charset="0"/>
                <a:cs typeface="Calibri" panose="020F0502020204030204" pitchFamily="34" charset="0"/>
              </a:rPr>
              <a:t>Public postsecondary education: sexual harassment, sexual violence, and discrimination: disciplinary actions: confidential advocates and advisers.</a:t>
            </a:r>
          </a:p>
          <a:p>
            <a:pPr marL="342900" indent="-342900" eaLnBrk="0" hangingPunct="0">
              <a:lnSpc>
                <a:spcPct val="90000"/>
              </a:lnSpc>
              <a:spcBef>
                <a:spcPct val="20000"/>
              </a:spcBef>
              <a:buFont typeface="Arial" panose="020B0604020202020204" pitchFamily="34" charset="0"/>
              <a:buChar char="•"/>
              <a:defRPr/>
            </a:pPr>
            <a:r>
              <a:rPr lang="en-US" b="1" dirty="0">
                <a:solidFill>
                  <a:schemeClr val="tx1">
                    <a:lumMod val="95000"/>
                    <a:lumOff val="5000"/>
                  </a:schemeClr>
                </a:solidFill>
                <a:latin typeface="Garamond" panose="02020404030301010803" pitchFamily="18" charset="0"/>
                <a:cs typeface="Calibri" panose="020F0502020204030204" pitchFamily="34" charset="0"/>
              </a:rPr>
              <a:t>AB 1905 (Addis): </a:t>
            </a:r>
            <a:r>
              <a:rPr lang="en-US" dirty="0">
                <a:solidFill>
                  <a:schemeClr val="tx1">
                    <a:lumMod val="95000"/>
                    <a:lumOff val="5000"/>
                  </a:schemeClr>
                </a:solidFill>
                <a:latin typeface="Garamond" panose="02020404030301010803" pitchFamily="18" charset="0"/>
                <a:cs typeface="Calibri" panose="020F0502020204030204" pitchFamily="34" charset="0"/>
              </a:rPr>
              <a:t>California State University: terms of employment.</a:t>
            </a:r>
          </a:p>
          <a:p>
            <a:pPr marL="342900" indent="-342900" eaLnBrk="0" hangingPunct="0">
              <a:lnSpc>
                <a:spcPct val="90000"/>
              </a:lnSpc>
              <a:spcBef>
                <a:spcPct val="20000"/>
              </a:spcBef>
              <a:buFont typeface="Arial" panose="020B0604020202020204" pitchFamily="34" charset="0"/>
              <a:buChar char="•"/>
              <a:defRPr/>
            </a:pPr>
            <a:r>
              <a:rPr lang="en-US" b="1" dirty="0">
                <a:solidFill>
                  <a:schemeClr val="tx1">
                    <a:lumMod val="95000"/>
                    <a:lumOff val="5000"/>
                  </a:schemeClr>
                </a:solidFill>
                <a:latin typeface="Garamond" panose="02020404030301010803" pitchFamily="18" charset="0"/>
                <a:cs typeface="Calibri" panose="020F0502020204030204" pitchFamily="34" charset="0"/>
              </a:rPr>
              <a:t>AB 2047 (M. Fong): </a:t>
            </a:r>
            <a:r>
              <a:rPr lang="en-US" dirty="0">
                <a:solidFill>
                  <a:schemeClr val="tx1">
                    <a:lumMod val="95000"/>
                    <a:lumOff val="5000"/>
                  </a:schemeClr>
                </a:solidFill>
                <a:latin typeface="Garamond" panose="02020404030301010803" pitchFamily="18" charset="0"/>
                <a:cs typeface="Calibri" panose="020F0502020204030204" pitchFamily="34" charset="0"/>
              </a:rPr>
              <a:t>Postsecondary education: discrimination prevention: systemwide office. </a:t>
            </a:r>
          </a:p>
          <a:p>
            <a:pPr marL="342900" indent="-342900" eaLnBrk="0" hangingPunct="0">
              <a:lnSpc>
                <a:spcPct val="90000"/>
              </a:lnSpc>
              <a:spcBef>
                <a:spcPct val="20000"/>
              </a:spcBef>
              <a:buFont typeface="Arial" panose="020B0604020202020204" pitchFamily="34" charset="0"/>
              <a:buChar char="•"/>
              <a:defRPr/>
            </a:pPr>
            <a:r>
              <a:rPr lang="en-US" b="1" dirty="0">
                <a:solidFill>
                  <a:schemeClr val="tx1">
                    <a:lumMod val="95000"/>
                    <a:lumOff val="5000"/>
                  </a:schemeClr>
                </a:solidFill>
                <a:latin typeface="Garamond" panose="02020404030301010803" pitchFamily="18" charset="0"/>
                <a:cs typeface="Calibri" panose="020F0502020204030204" pitchFamily="34" charset="0"/>
              </a:rPr>
              <a:t>AB 2048 (M. Fong):</a:t>
            </a:r>
            <a:r>
              <a:rPr lang="en-US" dirty="0">
                <a:solidFill>
                  <a:schemeClr val="tx1">
                    <a:lumMod val="95000"/>
                    <a:lumOff val="5000"/>
                  </a:schemeClr>
                </a:solidFill>
                <a:latin typeface="Garamond" panose="02020404030301010803" pitchFamily="18" charset="0"/>
                <a:cs typeface="Calibri" panose="020F0502020204030204" pitchFamily="34" charset="0"/>
              </a:rPr>
              <a:t> Discrimination prevention: campus-based offices.</a:t>
            </a:r>
          </a:p>
          <a:p>
            <a:pPr marL="342900" indent="-342900" eaLnBrk="0" hangingPunct="0">
              <a:lnSpc>
                <a:spcPct val="90000"/>
              </a:lnSpc>
              <a:spcBef>
                <a:spcPct val="20000"/>
              </a:spcBef>
              <a:buFont typeface="Arial" panose="020B0604020202020204" pitchFamily="34" charset="0"/>
              <a:buChar char="•"/>
              <a:defRPr/>
            </a:pPr>
            <a:r>
              <a:rPr lang="en-US" b="1" dirty="0">
                <a:solidFill>
                  <a:schemeClr val="tx1">
                    <a:lumMod val="95000"/>
                    <a:lumOff val="5000"/>
                  </a:schemeClr>
                </a:solidFill>
                <a:latin typeface="Garamond" panose="02020404030301010803" pitchFamily="18" charset="0"/>
                <a:cs typeface="Calibri" panose="020F0502020204030204" pitchFamily="34" charset="0"/>
              </a:rPr>
              <a:t>AB 2326 (Alvarez)</a:t>
            </a:r>
            <a:r>
              <a:rPr lang="en-US" dirty="0">
                <a:solidFill>
                  <a:schemeClr val="tx1">
                    <a:lumMod val="95000"/>
                    <a:lumOff val="5000"/>
                  </a:schemeClr>
                </a:solidFill>
                <a:latin typeface="Garamond" panose="02020404030301010803" pitchFamily="18" charset="0"/>
                <a:cs typeface="Calibri" panose="020F0502020204030204" pitchFamily="34" charset="0"/>
              </a:rPr>
              <a:t>: Sex discrimination policies.</a:t>
            </a:r>
          </a:p>
          <a:p>
            <a:pPr marL="342900" indent="-342900" eaLnBrk="0" hangingPunct="0">
              <a:lnSpc>
                <a:spcPct val="90000"/>
              </a:lnSpc>
              <a:spcBef>
                <a:spcPct val="20000"/>
              </a:spcBef>
              <a:buFont typeface="Arial" panose="020B0604020202020204" pitchFamily="34" charset="0"/>
              <a:buChar char="•"/>
              <a:defRPr/>
            </a:pPr>
            <a:r>
              <a:rPr lang="en-US" b="1" dirty="0">
                <a:solidFill>
                  <a:schemeClr val="tx1">
                    <a:lumMod val="95000"/>
                    <a:lumOff val="5000"/>
                  </a:schemeClr>
                </a:solidFill>
                <a:latin typeface="Garamond" panose="02020404030301010803" pitchFamily="18" charset="0"/>
                <a:cs typeface="Calibri" panose="020F0502020204030204" pitchFamily="34" charset="0"/>
              </a:rPr>
              <a:t>AB 2407 (Hart): </a:t>
            </a:r>
            <a:r>
              <a:rPr lang="en-US" dirty="0">
                <a:solidFill>
                  <a:schemeClr val="tx1">
                    <a:lumMod val="95000"/>
                    <a:lumOff val="5000"/>
                  </a:schemeClr>
                </a:solidFill>
                <a:latin typeface="Garamond" panose="02020404030301010803" pitchFamily="18" charset="0"/>
                <a:cs typeface="Calibri" panose="020F0502020204030204" pitchFamily="34" charset="0"/>
              </a:rPr>
              <a:t>Public postsecondary educational institutions: sexual harassment complaints: state audits.</a:t>
            </a:r>
          </a:p>
          <a:p>
            <a:pPr marL="342900" indent="-342900" eaLnBrk="0" hangingPunct="0">
              <a:lnSpc>
                <a:spcPct val="90000"/>
              </a:lnSpc>
              <a:spcBef>
                <a:spcPct val="20000"/>
              </a:spcBef>
              <a:buFont typeface="Arial" panose="020B0604020202020204" pitchFamily="34" charset="0"/>
              <a:buChar char="•"/>
              <a:defRPr/>
            </a:pPr>
            <a:r>
              <a:rPr lang="en-US" b="1" dirty="0">
                <a:solidFill>
                  <a:schemeClr val="tx1">
                    <a:lumMod val="95000"/>
                    <a:lumOff val="5000"/>
                  </a:schemeClr>
                </a:solidFill>
                <a:latin typeface="Garamond" panose="02020404030301010803" pitchFamily="18" charset="0"/>
                <a:cs typeface="Calibri" panose="020F0502020204030204" pitchFamily="34" charset="0"/>
              </a:rPr>
              <a:t>AB 2492 (Irwin): </a:t>
            </a:r>
            <a:r>
              <a:rPr lang="en-US" dirty="0">
                <a:solidFill>
                  <a:schemeClr val="tx1">
                    <a:lumMod val="95000"/>
                    <a:lumOff val="5000"/>
                  </a:schemeClr>
                </a:solidFill>
                <a:latin typeface="Garamond" panose="02020404030301010803" pitchFamily="18" charset="0"/>
                <a:cs typeface="Calibri" panose="020F0502020204030204" pitchFamily="34" charset="0"/>
              </a:rPr>
              <a:t>Public postsecondary education: sex discrimination complaints: advocates and coordinators.</a:t>
            </a:r>
          </a:p>
          <a:p>
            <a:pPr marL="342900" indent="-342900" eaLnBrk="0" hangingPunct="0">
              <a:lnSpc>
                <a:spcPct val="90000"/>
              </a:lnSpc>
              <a:spcBef>
                <a:spcPct val="20000"/>
              </a:spcBef>
              <a:buFont typeface="Arial" panose="020B0604020202020204" pitchFamily="34" charset="0"/>
              <a:buChar char="•"/>
              <a:defRPr/>
            </a:pPr>
            <a:r>
              <a:rPr lang="en-US" b="1" dirty="0">
                <a:solidFill>
                  <a:schemeClr val="tx1">
                    <a:lumMod val="95000"/>
                    <a:lumOff val="5000"/>
                  </a:schemeClr>
                </a:solidFill>
                <a:latin typeface="Garamond" panose="02020404030301010803" pitchFamily="18" charset="0"/>
                <a:cs typeface="Calibri" panose="020F0502020204030204" pitchFamily="34" charset="0"/>
              </a:rPr>
              <a:t>AB 2608 (Gabriel): </a:t>
            </a:r>
            <a:r>
              <a:rPr lang="en-US" dirty="0">
                <a:solidFill>
                  <a:schemeClr val="tx1">
                    <a:lumMod val="95000"/>
                    <a:lumOff val="5000"/>
                  </a:schemeClr>
                </a:solidFill>
                <a:latin typeface="Garamond" panose="02020404030301010803" pitchFamily="18" charset="0"/>
                <a:cs typeface="Calibri" panose="020F0502020204030204" pitchFamily="34" charset="0"/>
              </a:rPr>
              <a:t>Sexual violence and sexual harassment: training.</a:t>
            </a:r>
          </a:p>
          <a:p>
            <a:pPr marL="342900" indent="-342900" eaLnBrk="0" hangingPunct="0">
              <a:spcBef>
                <a:spcPts val="0"/>
              </a:spcBef>
              <a:buFont typeface="Arial" panose="020B0604020202020204" pitchFamily="34" charset="0"/>
              <a:buChar char="•"/>
              <a:defRPr/>
            </a:pPr>
            <a:r>
              <a:rPr lang="en-US" b="1" dirty="0">
                <a:solidFill>
                  <a:schemeClr val="tx1">
                    <a:lumMod val="95000"/>
                    <a:lumOff val="5000"/>
                  </a:schemeClr>
                </a:solidFill>
                <a:latin typeface="Garamond" panose="02020404030301010803" pitchFamily="18" charset="0"/>
                <a:cs typeface="Calibri" panose="020F0502020204030204" pitchFamily="34" charset="0"/>
              </a:rPr>
              <a:t>AB 2987 (Ortega) </a:t>
            </a:r>
            <a:r>
              <a:rPr lang="en-US" dirty="0">
                <a:solidFill>
                  <a:schemeClr val="tx1">
                    <a:lumMod val="95000"/>
                    <a:lumOff val="5000"/>
                  </a:schemeClr>
                </a:solidFill>
                <a:latin typeface="Garamond" panose="02020404030301010803" pitchFamily="18" charset="0"/>
                <a:cs typeface="Calibri" panose="020F0502020204030204" pitchFamily="34" charset="0"/>
              </a:rPr>
              <a:t>Sex discrimination complaints: status updates and notices.</a:t>
            </a:r>
            <a:br>
              <a:rPr lang="en-US" dirty="0">
                <a:solidFill>
                  <a:schemeClr val="tx1">
                    <a:lumMod val="95000"/>
                    <a:lumOff val="5000"/>
                  </a:schemeClr>
                </a:solidFill>
                <a:latin typeface="Garamond" panose="02020404030301010803" pitchFamily="18" charset="0"/>
                <a:cs typeface="Calibri" panose="020F0502020204030204" pitchFamily="34" charset="0"/>
              </a:rPr>
            </a:br>
            <a:r>
              <a:rPr lang="en-US" b="1" dirty="0">
                <a:solidFill>
                  <a:schemeClr val="tx1">
                    <a:lumMod val="95000"/>
                    <a:lumOff val="5000"/>
                  </a:schemeClr>
                </a:solidFill>
                <a:latin typeface="Garamond" panose="02020404030301010803" pitchFamily="18" charset="0"/>
                <a:cs typeface="Calibri" panose="020F0502020204030204" pitchFamily="34" charset="0"/>
              </a:rPr>
              <a:t>SB 1166 (Dodd)</a:t>
            </a:r>
            <a:r>
              <a:rPr lang="en-US" dirty="0">
                <a:solidFill>
                  <a:schemeClr val="tx1">
                    <a:lumMod val="95000"/>
                    <a:lumOff val="5000"/>
                  </a:schemeClr>
                </a:solidFill>
                <a:latin typeface="Garamond" panose="02020404030301010803" pitchFamily="18" charset="0"/>
                <a:cs typeface="Calibri" panose="020F0502020204030204" pitchFamily="34" charset="0"/>
              </a:rPr>
              <a:t>: Prevention of discrimination.</a:t>
            </a:r>
          </a:p>
          <a:p>
            <a:pPr marL="342900" indent="-342900" eaLnBrk="0" hangingPunct="0">
              <a:lnSpc>
                <a:spcPct val="90000"/>
              </a:lnSpc>
              <a:spcBef>
                <a:spcPct val="20000"/>
              </a:spcBef>
              <a:buFont typeface="Arial" panose="020B0604020202020204" pitchFamily="34" charset="0"/>
              <a:buChar char="•"/>
              <a:defRPr/>
            </a:pPr>
            <a:r>
              <a:rPr lang="en-US" b="1" dirty="0">
                <a:solidFill>
                  <a:schemeClr val="tx1">
                    <a:lumMod val="95000"/>
                    <a:lumOff val="5000"/>
                  </a:schemeClr>
                </a:solidFill>
                <a:latin typeface="Garamond" panose="02020404030301010803" pitchFamily="18" charset="0"/>
                <a:cs typeface="Calibri" panose="020F0502020204030204" pitchFamily="34" charset="0"/>
              </a:rPr>
              <a:t>SB 1491 (Eggman):</a:t>
            </a:r>
            <a:r>
              <a:rPr lang="en-US" dirty="0">
                <a:solidFill>
                  <a:schemeClr val="tx1">
                    <a:lumMod val="95000"/>
                    <a:lumOff val="5000"/>
                  </a:schemeClr>
                </a:solidFill>
                <a:latin typeface="Garamond" panose="02020404030301010803" pitchFamily="18" charset="0"/>
                <a:cs typeface="Calibri" panose="020F0502020204030204" pitchFamily="34" charset="0"/>
              </a:rPr>
              <a:t> Disclosures: Equity in Higher Education Act: Title IX: exemptions.</a:t>
            </a:r>
          </a:p>
        </p:txBody>
      </p:sp>
    </p:spTree>
    <p:extLst>
      <p:ext uri="{BB962C8B-B14F-4D97-AF65-F5344CB8AC3E}">
        <p14:creationId xmlns:p14="http://schemas.microsoft.com/office/powerpoint/2010/main" val="2333140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FAC5-08E2-6E5D-6640-226EB9FDA84A}"/>
              </a:ext>
            </a:extLst>
          </p:cNvPr>
          <p:cNvSpPr>
            <a:spLocks noGrp="1"/>
          </p:cNvSpPr>
          <p:nvPr>
            <p:ph type="title"/>
          </p:nvPr>
        </p:nvSpPr>
        <p:spPr>
          <a:xfrm>
            <a:off x="1548414" y="76200"/>
            <a:ext cx="8229600" cy="830262"/>
          </a:xfrm>
        </p:spPr>
        <p:txBody>
          <a:bodyPr wrap="square" anchor="ctr">
            <a:normAutofit fontScale="90000"/>
          </a:bodyPr>
          <a:lstStyle/>
          <a:p>
            <a:r>
              <a:rPr lang="en-US" sz="3200" dirty="0">
                <a:latin typeface="Garamond" panose="02020404030301010803" pitchFamily="18" charset="0"/>
              </a:rPr>
              <a:t>Overarching Thoughts on Bill Title IX Package</a:t>
            </a:r>
          </a:p>
        </p:txBody>
      </p:sp>
      <p:sp>
        <p:nvSpPr>
          <p:cNvPr id="3" name="Content Placeholder 2">
            <a:extLst>
              <a:ext uri="{FF2B5EF4-FFF2-40B4-BE49-F238E27FC236}">
                <a16:creationId xmlns:a16="http://schemas.microsoft.com/office/drawing/2014/main" id="{55F5A6B7-FE66-0A89-FBCA-C66710BFB257}"/>
              </a:ext>
            </a:extLst>
          </p:cNvPr>
          <p:cNvSpPr>
            <a:spLocks noGrp="1"/>
          </p:cNvSpPr>
          <p:nvPr>
            <p:ph idx="1"/>
          </p:nvPr>
        </p:nvSpPr>
        <p:spPr>
          <a:xfrm>
            <a:off x="1981200" y="1143000"/>
            <a:ext cx="8229600" cy="4343400"/>
          </a:xfrm>
        </p:spPr>
        <p:txBody>
          <a:bodyPr vert="horz" wrap="square" lIns="68580" tIns="34290" rIns="68580" bIns="34290" numCol="1" rtlCol="0" anchor="t" anchorCtr="0" compatLnSpc="1">
            <a:prstTxWarp prst="textNoShape">
              <a:avLst/>
            </a:prstTxWarp>
            <a:normAutofit/>
          </a:bodyPr>
          <a:lstStyle/>
          <a:p>
            <a:pPr>
              <a:lnSpc>
                <a:spcPct val="90000"/>
              </a:lnSpc>
            </a:pPr>
            <a:r>
              <a:rPr lang="en-US" sz="2400" dirty="0">
                <a:latin typeface="Garamond" panose="02020404030301010803" pitchFamily="18" charset="0"/>
              </a:rPr>
              <a:t>By product of Assembly report –not a one and done issue.</a:t>
            </a:r>
          </a:p>
          <a:p>
            <a:pPr>
              <a:lnSpc>
                <a:spcPct val="90000"/>
              </a:lnSpc>
            </a:pPr>
            <a:r>
              <a:rPr lang="en-US" sz="2400" dirty="0">
                <a:latin typeface="Garamond" panose="02020404030301010803" pitchFamily="18" charset="0"/>
              </a:rPr>
              <a:t>The goal is to provide adequate funding to ensure successful implementation (Budget request was made, but failed).</a:t>
            </a:r>
          </a:p>
          <a:p>
            <a:pPr>
              <a:lnSpc>
                <a:spcPct val="90000"/>
              </a:lnSpc>
            </a:pPr>
            <a:r>
              <a:rPr lang="en-US" sz="2400" dirty="0">
                <a:latin typeface="Garamond" panose="02020404030301010803" pitchFamily="18" charset="0"/>
              </a:rPr>
              <a:t>Bills seem to suggest that each campus should have dedicated staff with dedicated purposes and dedicated space. </a:t>
            </a:r>
            <a:br>
              <a:rPr lang="en-US" sz="2400" dirty="0">
                <a:latin typeface="Garamond" panose="02020404030301010803" pitchFamily="18" charset="0"/>
              </a:rPr>
            </a:br>
            <a:r>
              <a:rPr lang="en-US" sz="2400" dirty="0">
                <a:latin typeface="Garamond" panose="02020404030301010803" pitchFamily="18" charset="0"/>
              </a:rPr>
              <a:t>Burnout to existing employees in this field. </a:t>
            </a:r>
          </a:p>
          <a:p>
            <a:pPr>
              <a:lnSpc>
                <a:spcPct val="90000"/>
              </a:lnSpc>
            </a:pPr>
            <a:r>
              <a:rPr lang="en-US" sz="2400" dirty="0">
                <a:latin typeface="Garamond" panose="02020404030301010803" pitchFamily="18" charset="0"/>
              </a:rPr>
              <a:t>It’s unclear if there are enough qualified employees available to fill all of the positions envisioned by report.</a:t>
            </a:r>
          </a:p>
          <a:p>
            <a:pPr>
              <a:lnSpc>
                <a:spcPct val="90000"/>
              </a:lnSpc>
            </a:pPr>
            <a:r>
              <a:rPr lang="en-US" sz="2400" dirty="0">
                <a:latin typeface="Garamond" panose="02020404030301010803" pitchFamily="18" charset="0"/>
              </a:rPr>
              <a:t>Interplay of 50% and the significant number of new employees is an important consideration.</a:t>
            </a:r>
          </a:p>
        </p:txBody>
      </p:sp>
    </p:spTree>
    <p:extLst>
      <p:ext uri="{BB962C8B-B14F-4D97-AF65-F5344CB8AC3E}">
        <p14:creationId xmlns:p14="http://schemas.microsoft.com/office/powerpoint/2010/main" val="2518241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93C2B-16AD-8E23-F160-17F91B744AB4}"/>
              </a:ext>
            </a:extLst>
          </p:cNvPr>
          <p:cNvSpPr>
            <a:spLocks noGrp="1"/>
          </p:cNvSpPr>
          <p:nvPr>
            <p:ph type="title"/>
          </p:nvPr>
        </p:nvSpPr>
        <p:spPr>
          <a:xfrm>
            <a:off x="1295400" y="53266"/>
            <a:ext cx="10363200" cy="830262"/>
          </a:xfrm>
        </p:spPr>
        <p:txBody>
          <a:bodyPr wrap="square" anchor="ctr">
            <a:normAutofit/>
          </a:bodyPr>
          <a:lstStyle/>
          <a:p>
            <a:pPr>
              <a:lnSpc>
                <a:spcPct val="90000"/>
              </a:lnSpc>
            </a:pPr>
            <a:r>
              <a:rPr lang="en-US" sz="2500" dirty="0">
                <a:latin typeface="Garamond" panose="02020404030301010803" pitchFamily="18" charset="0"/>
              </a:rPr>
              <a:t>AB 2608 (Gabriel): Postsecondary education: sexual violence and sexual harassment: training </a:t>
            </a:r>
          </a:p>
        </p:txBody>
      </p:sp>
      <p:graphicFrame>
        <p:nvGraphicFramePr>
          <p:cNvPr id="5" name="Content Placeholder 2">
            <a:extLst>
              <a:ext uri="{FF2B5EF4-FFF2-40B4-BE49-F238E27FC236}">
                <a16:creationId xmlns:a16="http://schemas.microsoft.com/office/drawing/2014/main" id="{D228F89F-19CC-0A25-7B61-01522A9F1804}"/>
              </a:ext>
            </a:extLst>
          </p:cNvPr>
          <p:cNvGraphicFramePr>
            <a:graphicFrameLocks noGrp="1"/>
          </p:cNvGraphicFramePr>
          <p:nvPr>
            <p:ph idx="1"/>
            <p:extLst>
              <p:ext uri="{D42A27DB-BD31-4B8C-83A1-F6EECF244321}">
                <p14:modId xmlns:p14="http://schemas.microsoft.com/office/powerpoint/2010/main" val="2887014323"/>
              </p:ext>
            </p:extLst>
          </p:nvPr>
        </p:nvGraphicFramePr>
        <p:xfrm>
          <a:off x="1981200" y="1981200"/>
          <a:ext cx="82296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96265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7EEA3-2CDA-880F-060B-DB4EEFFBA98E}"/>
              </a:ext>
            </a:extLst>
          </p:cNvPr>
          <p:cNvSpPr>
            <a:spLocks noGrp="1"/>
          </p:cNvSpPr>
          <p:nvPr>
            <p:ph type="title"/>
          </p:nvPr>
        </p:nvSpPr>
        <p:spPr/>
        <p:txBody>
          <a:bodyPr wrap="square" anchor="ctr">
            <a:normAutofit/>
          </a:bodyPr>
          <a:lstStyle/>
          <a:p>
            <a:r>
              <a:rPr lang="en-US" dirty="0">
                <a:latin typeface="Garamond" panose="02020404030301010803" pitchFamily="18" charset="0"/>
              </a:rPr>
              <a:t>Reporting and Auditing</a:t>
            </a:r>
          </a:p>
        </p:txBody>
      </p:sp>
      <p:sp>
        <p:nvSpPr>
          <p:cNvPr id="3" name="Content Placeholder 2">
            <a:extLst>
              <a:ext uri="{FF2B5EF4-FFF2-40B4-BE49-F238E27FC236}">
                <a16:creationId xmlns:a16="http://schemas.microsoft.com/office/drawing/2014/main" id="{200F0CBB-7DDC-20F8-50B1-DF71F957EAEF}"/>
              </a:ext>
            </a:extLst>
          </p:cNvPr>
          <p:cNvSpPr>
            <a:spLocks noGrp="1"/>
          </p:cNvSpPr>
          <p:nvPr>
            <p:ph idx="1"/>
          </p:nvPr>
        </p:nvSpPr>
        <p:spPr>
          <a:xfrm>
            <a:off x="609600" y="1143000"/>
            <a:ext cx="11201400" cy="4648200"/>
          </a:xfrm>
        </p:spPr>
        <p:txBody>
          <a:bodyPr vert="horz" wrap="square" lIns="68580" tIns="34290" rIns="68580" bIns="34290" numCol="1" rtlCol="0" anchor="t" anchorCtr="0" compatLnSpc="1">
            <a:prstTxWarp prst="textNoShape">
              <a:avLst/>
            </a:prstTxWarp>
            <a:normAutofit/>
          </a:bodyPr>
          <a:lstStyle/>
          <a:p>
            <a:pPr marL="0" indent="0">
              <a:lnSpc>
                <a:spcPct val="90000"/>
              </a:lnSpc>
              <a:spcBef>
                <a:spcPts val="0"/>
              </a:spcBef>
              <a:spcAft>
                <a:spcPts val="600"/>
              </a:spcAft>
              <a:buNone/>
            </a:pPr>
            <a:r>
              <a:rPr lang="en-US" sz="1800" b="1" dirty="0">
                <a:latin typeface="Garamond" panose="02020404030301010803" pitchFamily="18" charset="0"/>
                <a:cs typeface="Arial" panose="020B0604020202020204" pitchFamily="34" charset="0"/>
              </a:rPr>
              <a:t>SB 1166 (Dodd): Public postsecondary education: annual report: sex discrimination</a:t>
            </a:r>
          </a:p>
          <a:p>
            <a:pPr marL="0" indent="0">
              <a:lnSpc>
                <a:spcPct val="90000"/>
              </a:lnSpc>
              <a:spcBef>
                <a:spcPts val="0"/>
              </a:spcBef>
              <a:spcAft>
                <a:spcPts val="600"/>
              </a:spcAft>
              <a:buNone/>
            </a:pPr>
            <a:r>
              <a:rPr lang="en-US" sz="1800" dirty="0">
                <a:latin typeface="Garamond" panose="02020404030301010803" pitchFamily="18" charset="0"/>
                <a:cs typeface="Arial" panose="020B0604020202020204" pitchFamily="34" charset="0"/>
              </a:rPr>
              <a:t>Requires districts to report to the Chancellor’s office on they ensure campus programs and activities are free from sex discrimination. The Chancellor’s office must file this report once a year with the state legislature. </a:t>
            </a:r>
          </a:p>
          <a:p>
            <a:pPr marL="0" indent="0">
              <a:lnSpc>
                <a:spcPct val="90000"/>
              </a:lnSpc>
              <a:spcBef>
                <a:spcPts val="0"/>
              </a:spcBef>
              <a:spcAft>
                <a:spcPts val="600"/>
              </a:spcAft>
              <a:buNone/>
            </a:pPr>
            <a:r>
              <a:rPr lang="en-US" sz="1800" b="1" dirty="0">
                <a:solidFill>
                  <a:srgbClr val="0070C0"/>
                </a:solidFill>
                <a:latin typeface="Garamond" panose="02020404030301010803" pitchFamily="18" charset="0"/>
                <a:cs typeface="Arial" panose="020B0604020202020204" pitchFamily="34" charset="0"/>
              </a:rPr>
              <a:t>Signed into law</a:t>
            </a:r>
          </a:p>
          <a:p>
            <a:pPr marL="0" indent="0">
              <a:lnSpc>
                <a:spcPct val="90000"/>
              </a:lnSpc>
              <a:spcBef>
                <a:spcPts val="0"/>
              </a:spcBef>
              <a:spcAft>
                <a:spcPts val="600"/>
              </a:spcAft>
              <a:buNone/>
            </a:pPr>
            <a:endParaRPr lang="en-US" sz="1800" dirty="0">
              <a:latin typeface="Garamond" panose="02020404030301010803" pitchFamily="18" charset="0"/>
              <a:cs typeface="Arial" panose="020B0604020202020204" pitchFamily="34" charset="0"/>
            </a:endParaRPr>
          </a:p>
          <a:p>
            <a:pPr marL="0" indent="0">
              <a:lnSpc>
                <a:spcPct val="90000"/>
              </a:lnSpc>
              <a:spcBef>
                <a:spcPts val="0"/>
              </a:spcBef>
              <a:spcAft>
                <a:spcPts val="600"/>
              </a:spcAft>
              <a:buNone/>
            </a:pPr>
            <a:r>
              <a:rPr lang="en-US" sz="1800" b="1" dirty="0">
                <a:latin typeface="Garamond" panose="02020404030301010803" pitchFamily="18" charset="0"/>
                <a:cs typeface="Arial" panose="020B0604020202020204" pitchFamily="34" charset="0"/>
              </a:rPr>
              <a:t>AB 2326 (Alvarez): Public postsecondary education: sex discrimination policies</a:t>
            </a:r>
          </a:p>
          <a:p>
            <a:pPr marL="0" indent="0">
              <a:lnSpc>
                <a:spcPct val="90000"/>
              </a:lnSpc>
              <a:spcBef>
                <a:spcPts val="0"/>
              </a:spcBef>
              <a:spcAft>
                <a:spcPts val="600"/>
              </a:spcAft>
              <a:buNone/>
            </a:pPr>
            <a:r>
              <a:rPr lang="en-US" sz="1800" dirty="0">
                <a:latin typeface="Garamond" panose="02020404030301010803" pitchFamily="18" charset="0"/>
                <a:cs typeface="Arial" panose="020B0604020202020204" pitchFamily="34" charset="0"/>
              </a:rPr>
              <a:t>Locally elected board and the CEO must ensure their colleges are free from discrimination. The President of the Board and Chancellor would be required to present to the Budget subcommittees the annual report. </a:t>
            </a:r>
          </a:p>
          <a:p>
            <a:pPr marL="0" indent="0">
              <a:lnSpc>
                <a:spcPct val="90000"/>
              </a:lnSpc>
              <a:spcBef>
                <a:spcPts val="0"/>
              </a:spcBef>
              <a:spcAft>
                <a:spcPts val="600"/>
              </a:spcAft>
              <a:buNone/>
            </a:pPr>
            <a:r>
              <a:rPr lang="en-US" sz="1800" b="1" dirty="0">
                <a:solidFill>
                  <a:srgbClr val="0070C0"/>
                </a:solidFill>
                <a:latin typeface="Garamond" panose="02020404030301010803" pitchFamily="18" charset="0"/>
                <a:cs typeface="Arial" panose="020B0604020202020204" pitchFamily="34" charset="0"/>
              </a:rPr>
              <a:t>Signed into law</a:t>
            </a:r>
          </a:p>
          <a:p>
            <a:pPr marL="0" indent="0">
              <a:lnSpc>
                <a:spcPct val="90000"/>
              </a:lnSpc>
              <a:spcBef>
                <a:spcPts val="0"/>
              </a:spcBef>
              <a:spcAft>
                <a:spcPts val="600"/>
              </a:spcAft>
              <a:buNone/>
            </a:pPr>
            <a:endParaRPr lang="en-US" sz="1800" dirty="0">
              <a:latin typeface="Garamond" panose="02020404030301010803" pitchFamily="18" charset="0"/>
              <a:cs typeface="Arial" panose="020B0604020202020204" pitchFamily="34" charset="0"/>
            </a:endParaRPr>
          </a:p>
          <a:p>
            <a:pPr marL="0" indent="0">
              <a:lnSpc>
                <a:spcPct val="90000"/>
              </a:lnSpc>
              <a:spcBef>
                <a:spcPts val="0"/>
              </a:spcBef>
              <a:spcAft>
                <a:spcPts val="600"/>
              </a:spcAft>
              <a:buNone/>
            </a:pPr>
            <a:r>
              <a:rPr lang="en-US" sz="1800" b="1" dirty="0">
                <a:latin typeface="Garamond" panose="02020404030301010803" pitchFamily="18" charset="0"/>
                <a:cs typeface="Arial" panose="020B0604020202020204" pitchFamily="34" charset="0"/>
              </a:rPr>
              <a:t>AB 2407 (Hart): Public postsecondary educational institutions: sexual harassment complaints: state audits </a:t>
            </a:r>
          </a:p>
          <a:p>
            <a:pPr marL="0" indent="0">
              <a:lnSpc>
                <a:spcPct val="90000"/>
              </a:lnSpc>
              <a:spcBef>
                <a:spcPts val="0"/>
              </a:spcBef>
              <a:spcAft>
                <a:spcPts val="600"/>
              </a:spcAft>
              <a:buNone/>
            </a:pPr>
            <a:r>
              <a:rPr lang="en-US" sz="1800" dirty="0">
                <a:latin typeface="Garamond" panose="02020404030301010803" pitchFamily="18" charset="0"/>
                <a:cs typeface="Arial" panose="020B0604020202020204" pitchFamily="34" charset="0"/>
              </a:rPr>
              <a:t>The California State Auditor, by January 1, 2026, and every 3 years thereafter, to conduct an audit of the CCC, the CSU, and the UC regarding their respective handling and investigation of sexual harassment complaints. </a:t>
            </a:r>
          </a:p>
          <a:p>
            <a:pPr marL="0" indent="0">
              <a:lnSpc>
                <a:spcPct val="90000"/>
              </a:lnSpc>
              <a:spcBef>
                <a:spcPts val="0"/>
              </a:spcBef>
              <a:spcAft>
                <a:spcPts val="600"/>
              </a:spcAft>
              <a:buNone/>
            </a:pPr>
            <a:r>
              <a:rPr lang="en-US" sz="1800" b="1" dirty="0">
                <a:solidFill>
                  <a:srgbClr val="0070C0"/>
                </a:solidFill>
                <a:latin typeface="Garamond" panose="02020404030301010803" pitchFamily="18" charset="0"/>
                <a:cs typeface="Arial" panose="020B0604020202020204" pitchFamily="34" charset="0"/>
              </a:rPr>
              <a:t>Signed into law</a:t>
            </a:r>
          </a:p>
          <a:p>
            <a:pPr marL="0" indent="0">
              <a:lnSpc>
                <a:spcPct val="90000"/>
              </a:lnSpc>
              <a:spcBef>
                <a:spcPts val="0"/>
              </a:spcBef>
              <a:spcAft>
                <a:spcPts val="600"/>
              </a:spcAft>
              <a:buNone/>
            </a:pPr>
            <a:endParaRPr lang="en-US" sz="1600" dirty="0"/>
          </a:p>
        </p:txBody>
      </p:sp>
    </p:spTree>
    <p:extLst>
      <p:ext uri="{BB962C8B-B14F-4D97-AF65-F5344CB8AC3E}">
        <p14:creationId xmlns:p14="http://schemas.microsoft.com/office/powerpoint/2010/main" val="367974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5FAEE-CC20-9C0B-C196-E7CA053EBC2C}"/>
              </a:ext>
            </a:extLst>
          </p:cNvPr>
          <p:cNvSpPr>
            <a:spLocks noGrp="1"/>
          </p:cNvSpPr>
          <p:nvPr>
            <p:ph type="title"/>
          </p:nvPr>
        </p:nvSpPr>
        <p:spPr>
          <a:xfrm>
            <a:off x="1752600" y="76200"/>
            <a:ext cx="8229600" cy="830262"/>
          </a:xfrm>
        </p:spPr>
        <p:txBody>
          <a:bodyPr/>
          <a:lstStyle/>
          <a:p>
            <a:r>
              <a:rPr lang="en-US" dirty="0">
                <a:latin typeface="Garamond" panose="02020404030301010803" pitchFamily="18" charset="0"/>
                <a:ea typeface="Calibri Light"/>
                <a:cs typeface="Calibri Light"/>
              </a:rPr>
              <a:t>Employment: Hiring and Termination</a:t>
            </a:r>
            <a:endParaRPr lang="en-US" dirty="0">
              <a:latin typeface="Garamond" panose="02020404030301010803" pitchFamily="18" charset="0"/>
            </a:endParaRPr>
          </a:p>
        </p:txBody>
      </p:sp>
      <p:sp>
        <p:nvSpPr>
          <p:cNvPr id="3" name="Content Placeholder 2">
            <a:extLst>
              <a:ext uri="{FF2B5EF4-FFF2-40B4-BE49-F238E27FC236}">
                <a16:creationId xmlns:a16="http://schemas.microsoft.com/office/drawing/2014/main" id="{B8E6ACC7-8499-09ED-3D0E-FE40384A625D}"/>
              </a:ext>
            </a:extLst>
          </p:cNvPr>
          <p:cNvSpPr>
            <a:spLocks noGrp="1"/>
          </p:cNvSpPr>
          <p:nvPr>
            <p:ph idx="1"/>
          </p:nvPr>
        </p:nvSpPr>
        <p:spPr/>
        <p:txBody>
          <a:bodyPr vert="horz" wrap="square" lIns="68580" tIns="34290" rIns="68580" bIns="34290" numCol="1" rtlCol="0" anchor="t" anchorCtr="0" compatLnSpc="1">
            <a:prstTxWarp prst="textNoShape">
              <a:avLst/>
            </a:prstTxWarp>
            <a:normAutofit/>
          </a:bodyPr>
          <a:lstStyle/>
          <a:p>
            <a:pPr marL="0" indent="0">
              <a:spcBef>
                <a:spcPts val="375"/>
              </a:spcBef>
              <a:buNone/>
            </a:pPr>
            <a:r>
              <a:rPr lang="en-US" sz="1800" b="1" dirty="0">
                <a:latin typeface="Garamond" panose="02020404030301010803" pitchFamily="18" charset="0"/>
              </a:rPr>
              <a:t>AB 810 (Friedman): Postsecondary education: hiring practices: academic, athletic, and administrative appointments</a:t>
            </a:r>
            <a:endParaRPr lang="en-US" sz="1800" b="1" dirty="0">
              <a:latin typeface="Garamond" panose="02020404030301010803" pitchFamily="18" charset="0"/>
              <a:ea typeface="Calibri"/>
              <a:cs typeface="Calibri"/>
            </a:endParaRPr>
          </a:p>
          <a:p>
            <a:pPr marL="0" indent="0">
              <a:spcBef>
                <a:spcPts val="375"/>
              </a:spcBef>
              <a:buNone/>
            </a:pPr>
            <a:r>
              <a:rPr lang="en-US" sz="1800" dirty="0">
                <a:latin typeface="Garamond" panose="02020404030301010803" pitchFamily="18" charset="0"/>
              </a:rPr>
              <a:t>Requires the governing board of a CCC to have an applicant disclose if they had any final administrative decision or final judicial decision of sexual harassment in the last seven years from previous employers. </a:t>
            </a:r>
            <a:endParaRPr lang="en-US" sz="1800" dirty="0">
              <a:latin typeface="Garamond" panose="02020404030301010803" pitchFamily="18" charset="0"/>
              <a:ea typeface="Calibri"/>
              <a:cs typeface="Calibri"/>
            </a:endParaRPr>
          </a:p>
          <a:p>
            <a:pPr marL="0" indent="0">
              <a:spcBef>
                <a:spcPts val="375"/>
              </a:spcBef>
              <a:buNone/>
            </a:pPr>
            <a:r>
              <a:rPr lang="en-US" sz="1800" b="1" dirty="0">
                <a:solidFill>
                  <a:srgbClr val="0070C0"/>
                </a:solidFill>
                <a:latin typeface="Garamond" panose="02020404030301010803" pitchFamily="18" charset="0"/>
              </a:rPr>
              <a:t>Signed into law</a:t>
            </a:r>
          </a:p>
          <a:p>
            <a:pPr marL="0" indent="0">
              <a:spcBef>
                <a:spcPts val="375"/>
              </a:spcBef>
              <a:buNone/>
            </a:pPr>
            <a:endParaRPr lang="en-US" sz="1800" dirty="0">
              <a:latin typeface="Garamond" panose="02020404030301010803" pitchFamily="18" charset="0"/>
              <a:ea typeface="Calibri"/>
              <a:cs typeface="Calibri"/>
            </a:endParaRPr>
          </a:p>
          <a:p>
            <a:pPr marL="0" indent="0">
              <a:spcBef>
                <a:spcPts val="375"/>
              </a:spcBef>
              <a:buNone/>
            </a:pPr>
            <a:r>
              <a:rPr lang="en-US" sz="1800" b="1" dirty="0">
                <a:latin typeface="Garamond" panose="02020404030301010803" pitchFamily="18" charset="0"/>
              </a:rPr>
              <a:t>AB 1905 (Addis): Public postsecondary education: employment: settlements, informal resolutions, and retreat rights</a:t>
            </a:r>
            <a:endParaRPr lang="en-US" sz="1800" dirty="0">
              <a:latin typeface="Garamond" panose="02020404030301010803" pitchFamily="18" charset="0"/>
              <a:ea typeface="Calibri"/>
              <a:cs typeface="Calibri"/>
            </a:endParaRPr>
          </a:p>
          <a:p>
            <a:pPr marL="0" indent="0">
              <a:spcBef>
                <a:spcPts val="375"/>
              </a:spcBef>
              <a:buNone/>
            </a:pPr>
            <a:r>
              <a:rPr lang="en-US" sz="1800" dirty="0">
                <a:latin typeface="Garamond" panose="02020404030301010803" pitchFamily="18" charset="0"/>
              </a:rPr>
              <a:t>Each governing board must adopt a written policy on settlements and informal resolutions of complaints of sexual harassment in cases where the respondent is an employee of the institution and would require final action by the board of a community college district.</a:t>
            </a:r>
          </a:p>
          <a:p>
            <a:pPr marL="0" indent="0">
              <a:spcBef>
                <a:spcPts val="375"/>
              </a:spcBef>
              <a:buNone/>
            </a:pPr>
            <a:r>
              <a:rPr lang="en-US" sz="1800" b="1" dirty="0">
                <a:solidFill>
                  <a:srgbClr val="0070C0"/>
                </a:solidFill>
                <a:latin typeface="Garamond" panose="02020404030301010803" pitchFamily="18" charset="0"/>
              </a:rPr>
              <a:t>Signed into law</a:t>
            </a:r>
          </a:p>
          <a:p>
            <a:pPr marL="0" indent="0">
              <a:spcBef>
                <a:spcPts val="375"/>
              </a:spcBef>
              <a:buNone/>
            </a:pPr>
            <a:endParaRPr lang="en-US" sz="1500" dirty="0">
              <a:ea typeface="Calibri"/>
              <a:cs typeface="Calibri"/>
            </a:endParaRPr>
          </a:p>
          <a:p>
            <a:pPr indent="0">
              <a:spcBef>
                <a:spcPts val="375"/>
              </a:spcBef>
            </a:pPr>
            <a:endParaRPr lang="en-US" sz="1500" dirty="0">
              <a:ea typeface="Calibri"/>
              <a:cs typeface="Calibri"/>
            </a:endParaRPr>
          </a:p>
        </p:txBody>
      </p:sp>
    </p:spTree>
    <p:extLst>
      <p:ext uri="{BB962C8B-B14F-4D97-AF65-F5344CB8AC3E}">
        <p14:creationId xmlns:p14="http://schemas.microsoft.com/office/powerpoint/2010/main" val="3214856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B95FE-46FC-7F2C-0BBE-40C2FF8E8F9D}"/>
              </a:ext>
            </a:extLst>
          </p:cNvPr>
          <p:cNvSpPr>
            <a:spLocks noGrp="1"/>
          </p:cNvSpPr>
          <p:nvPr>
            <p:ph type="title"/>
          </p:nvPr>
        </p:nvSpPr>
        <p:spPr>
          <a:xfrm>
            <a:off x="1676400" y="84138"/>
            <a:ext cx="8229600" cy="830262"/>
          </a:xfrm>
        </p:spPr>
        <p:txBody>
          <a:bodyPr/>
          <a:lstStyle/>
          <a:p>
            <a:r>
              <a:rPr lang="en-US" sz="2800" dirty="0">
                <a:latin typeface="Garamond" panose="02020404030301010803" pitchFamily="18" charset="0"/>
                <a:ea typeface="+mj-lt"/>
                <a:cs typeface="+mj-lt"/>
              </a:rPr>
              <a:t>Strengthening Protocols and Staff on Sexual Assault and Harassment</a:t>
            </a:r>
            <a:endParaRPr lang="en-US" sz="2800" dirty="0">
              <a:latin typeface="Garamond" panose="02020404030301010803" pitchFamily="18" charset="0"/>
            </a:endParaRPr>
          </a:p>
        </p:txBody>
      </p:sp>
      <p:sp>
        <p:nvSpPr>
          <p:cNvPr id="3" name="Content Placeholder 2">
            <a:extLst>
              <a:ext uri="{FF2B5EF4-FFF2-40B4-BE49-F238E27FC236}">
                <a16:creationId xmlns:a16="http://schemas.microsoft.com/office/drawing/2014/main" id="{AEBCB197-0937-AAB0-A52B-9DADBD52E064}"/>
              </a:ext>
            </a:extLst>
          </p:cNvPr>
          <p:cNvSpPr>
            <a:spLocks noGrp="1"/>
          </p:cNvSpPr>
          <p:nvPr>
            <p:ph idx="1"/>
          </p:nvPr>
        </p:nvSpPr>
        <p:spPr>
          <a:xfrm>
            <a:off x="990600" y="1905000"/>
            <a:ext cx="10363200" cy="4191000"/>
          </a:xfrm>
        </p:spPr>
        <p:txBody>
          <a:bodyPr vert="horz" wrap="square" lIns="68580" tIns="34290" rIns="68580" bIns="34290" numCol="1" rtlCol="0" anchor="t" anchorCtr="0" compatLnSpc="1">
            <a:prstTxWarp prst="textNoShape">
              <a:avLst/>
            </a:prstTxWarp>
            <a:noAutofit/>
          </a:bodyPr>
          <a:lstStyle/>
          <a:p>
            <a:pPr marL="0" indent="0">
              <a:spcBef>
                <a:spcPts val="0"/>
              </a:spcBef>
              <a:buNone/>
            </a:pPr>
            <a:r>
              <a:rPr lang="en-US" sz="1600" b="1" dirty="0">
                <a:latin typeface="Garamond" panose="02020404030301010803" pitchFamily="18" charset="0"/>
                <a:ea typeface="+mn-lt"/>
                <a:cs typeface="+mn-lt"/>
              </a:rPr>
              <a:t>AB 2047 (M. Fong): Postsecondary education: discrimination prevention: systemwide office</a:t>
            </a:r>
            <a:endParaRPr lang="en-US" sz="1600" dirty="0">
              <a:latin typeface="Garamond" panose="02020404030301010803" pitchFamily="18" charset="0"/>
              <a:ea typeface="Calibri" panose="020F0502020204030204"/>
              <a:cs typeface="Calibri" panose="020F0502020204030204"/>
            </a:endParaRPr>
          </a:p>
          <a:p>
            <a:pPr marL="0" indent="0">
              <a:spcBef>
                <a:spcPts val="0"/>
              </a:spcBef>
              <a:buNone/>
            </a:pPr>
            <a:r>
              <a:rPr lang="en-US" sz="1600" kern="100" dirty="0">
                <a:latin typeface="Garamond" panose="02020404030301010803" pitchFamily="18" charset="0"/>
                <a:ea typeface="Aptos" panose="020B0004020202020204" pitchFamily="34" charset="0"/>
                <a:cs typeface="Arial"/>
              </a:rPr>
              <a:t>Creates a systemwide Title IX and nondiscrimination office</a:t>
            </a:r>
            <a:r>
              <a:rPr lang="en-US" sz="1600" dirty="0">
                <a:latin typeface="Garamond" panose="02020404030301010803" pitchFamily="18" charset="0"/>
                <a:ea typeface="Times New Roman" panose="02020603050405020304" pitchFamily="18" charset="0"/>
                <a:cs typeface="Arial"/>
              </a:rPr>
              <a:t>, reporting directly to the systemwide governing board, with the responsibility to ensure </a:t>
            </a:r>
            <a:r>
              <a:rPr lang="en-US" sz="1600" dirty="0">
                <a:solidFill>
                  <a:srgbClr val="000000"/>
                </a:solidFill>
                <a:latin typeface="Garamond" panose="02020404030301010803" pitchFamily="18" charset="0"/>
                <a:ea typeface="Times New Roman" panose="02020603050405020304" pitchFamily="18" charset="0"/>
                <a:cs typeface="Arial"/>
              </a:rPr>
              <a:t>compliance of each college’s Title IX office. This measure only applies to CSU and UC.</a:t>
            </a:r>
          </a:p>
          <a:p>
            <a:pPr marL="0" indent="0">
              <a:spcBef>
                <a:spcPts val="0"/>
              </a:spcBef>
              <a:buNone/>
            </a:pPr>
            <a:r>
              <a:rPr lang="en-US" sz="1800" b="1" dirty="0">
                <a:solidFill>
                  <a:srgbClr val="0070C0"/>
                </a:solidFill>
                <a:latin typeface="Garamond" panose="02020404030301010803" pitchFamily="18" charset="0"/>
              </a:rPr>
              <a:t>Signed into law</a:t>
            </a:r>
          </a:p>
          <a:p>
            <a:pPr marL="0" indent="0">
              <a:spcBef>
                <a:spcPts val="0"/>
              </a:spcBef>
              <a:buNone/>
            </a:pPr>
            <a:endParaRPr lang="en-US" sz="1600" dirty="0">
              <a:latin typeface="Garamond" panose="02020404030301010803" pitchFamily="18" charset="0"/>
              <a:ea typeface="Calibri Light"/>
              <a:cs typeface="Arial"/>
            </a:endParaRPr>
          </a:p>
          <a:p>
            <a:pPr marL="0" indent="0">
              <a:spcBef>
                <a:spcPts val="0"/>
              </a:spcBef>
              <a:buNone/>
            </a:pPr>
            <a:r>
              <a:rPr lang="en-US" sz="1600" b="1" kern="1200" dirty="0">
                <a:latin typeface="Garamond" panose="02020404030301010803" pitchFamily="18" charset="0"/>
                <a:ea typeface="Calibri Light"/>
                <a:cs typeface="Calibri"/>
              </a:rPr>
              <a:t>AB </a:t>
            </a:r>
            <a:r>
              <a:rPr lang="en-US" sz="1600" b="1" dirty="0">
                <a:latin typeface="Garamond" panose="02020404030301010803" pitchFamily="18" charset="0"/>
                <a:ea typeface="Calibri Light"/>
                <a:cs typeface="Calibri"/>
              </a:rPr>
              <a:t>2492 (Irwin): </a:t>
            </a:r>
            <a:r>
              <a:rPr lang="en-US" sz="1600" b="1" dirty="0">
                <a:latin typeface="Garamond" panose="02020404030301010803" pitchFamily="18" charset="0"/>
                <a:ea typeface="+mn-lt"/>
                <a:cs typeface="+mn-lt"/>
              </a:rPr>
              <a:t>Public postsecondary education: sex discrimination complaints: advocates and coordinators </a:t>
            </a:r>
          </a:p>
          <a:p>
            <a:pPr marL="0" indent="0" algn="just">
              <a:spcBef>
                <a:spcPts val="0"/>
              </a:spcBef>
              <a:buNone/>
            </a:pPr>
            <a:r>
              <a:rPr lang="en-US" sz="1600" kern="100" dirty="0">
                <a:solidFill>
                  <a:srgbClr val="000000"/>
                </a:solidFill>
                <a:latin typeface="Garamond" panose="02020404030301010803" pitchFamily="18" charset="0"/>
                <a:ea typeface="Aptos" panose="020B0004020202020204" pitchFamily="34" charset="0"/>
                <a:cs typeface="Arial"/>
              </a:rPr>
              <a:t>This bill requires </a:t>
            </a:r>
            <a:r>
              <a:rPr lang="en-US" sz="1600" dirty="0">
                <a:solidFill>
                  <a:srgbClr val="000000"/>
                </a:solidFill>
                <a:latin typeface="Garamond" panose="02020404030301010803" pitchFamily="18" charset="0"/>
                <a:ea typeface="Times New Roman" panose="02020603050405020304" pitchFamily="18" charset="0"/>
                <a:cs typeface="Arial"/>
              </a:rPr>
              <a:t>each public postsecondary education institution to establish a confidential student advocate to assist students who have filed a complaint of sex discrimination, </a:t>
            </a:r>
            <a:r>
              <a:rPr lang="en-US" sz="1600" kern="100" dirty="0">
                <a:solidFill>
                  <a:srgbClr val="000000"/>
                </a:solidFill>
                <a:latin typeface="Garamond" panose="02020404030301010803" pitchFamily="18" charset="0"/>
                <a:ea typeface="Aptos" panose="020B0004020202020204" pitchFamily="34" charset="0"/>
                <a:cs typeface="Arial"/>
              </a:rPr>
              <a:t>confidential staff and faculty advocate, and a confidential respondent services coordinator. These positions would be independent from of a Title IX office, including the Title IX coordinator.</a:t>
            </a:r>
          </a:p>
          <a:p>
            <a:pPr marL="0" indent="0" algn="just">
              <a:spcBef>
                <a:spcPts val="0"/>
              </a:spcBef>
              <a:buNone/>
            </a:pPr>
            <a:r>
              <a:rPr lang="en-US" sz="1600" b="1" kern="100" dirty="0">
                <a:solidFill>
                  <a:srgbClr val="C00000"/>
                </a:solidFill>
                <a:latin typeface="Garamond" panose="02020404030301010803" pitchFamily="18" charset="0"/>
                <a:ea typeface="Calibri Light"/>
                <a:cs typeface="Arial"/>
              </a:rPr>
              <a:t>Measure Failed-Held by Senate Appropriations due to costs</a:t>
            </a:r>
            <a:endParaRPr lang="en-US" sz="1600" b="1" kern="1200" dirty="0">
              <a:solidFill>
                <a:srgbClr val="C00000"/>
              </a:solidFill>
              <a:latin typeface="Garamond" panose="02020404030301010803" pitchFamily="18" charset="0"/>
              <a:ea typeface="Calibri Light"/>
              <a:cs typeface="Calibri Light"/>
            </a:endParaRPr>
          </a:p>
          <a:p>
            <a:pPr marL="0" indent="0" algn="just">
              <a:spcBef>
                <a:spcPts val="0"/>
              </a:spcBef>
              <a:buNone/>
            </a:pPr>
            <a:endParaRPr lang="en-US" sz="1600" kern="100" dirty="0">
              <a:latin typeface="Garamond" panose="02020404030301010803" pitchFamily="18" charset="0"/>
              <a:ea typeface="Calibri"/>
              <a:cs typeface="Arial"/>
            </a:endParaRPr>
          </a:p>
          <a:p>
            <a:pPr marL="0" indent="0">
              <a:spcBef>
                <a:spcPts val="0"/>
              </a:spcBef>
              <a:buNone/>
            </a:pPr>
            <a:r>
              <a:rPr lang="en-US" sz="1600" b="1" kern="1200" dirty="0">
                <a:latin typeface="Garamond" panose="02020404030301010803" pitchFamily="18" charset="0"/>
                <a:ea typeface="Calibri"/>
                <a:cs typeface="Calibri"/>
              </a:rPr>
              <a:t>AB </a:t>
            </a:r>
            <a:r>
              <a:rPr lang="en-US" sz="1600" b="1" kern="1200" dirty="0">
                <a:latin typeface="Garamond" panose="02020404030301010803" pitchFamily="18" charset="0"/>
                <a:ea typeface="Calibri Light"/>
                <a:cs typeface="Calibri Light"/>
              </a:rPr>
              <a:t>1575 (Irwin</a:t>
            </a:r>
            <a:r>
              <a:rPr lang="en-US" sz="1600" b="1" dirty="0">
                <a:latin typeface="Garamond" panose="02020404030301010803" pitchFamily="18" charset="0"/>
                <a:ea typeface="Calibri Light"/>
                <a:cs typeface="Calibri Light"/>
              </a:rPr>
              <a:t>):</a:t>
            </a:r>
            <a:r>
              <a:rPr lang="en-US" sz="1600" b="1" kern="1200" dirty="0">
                <a:latin typeface="Garamond" panose="02020404030301010803" pitchFamily="18" charset="0"/>
                <a:ea typeface="Calibri Light"/>
                <a:cs typeface="Calibri Light"/>
              </a:rPr>
              <a:t> Public postsecondary education: sexual harassment, sexual violence, and discrimination: disciplinary actions: confidential advocates and advisers</a:t>
            </a:r>
          </a:p>
          <a:p>
            <a:pPr marL="0" indent="0">
              <a:spcBef>
                <a:spcPts val="0"/>
              </a:spcBef>
              <a:buNone/>
            </a:pPr>
            <a:r>
              <a:rPr lang="en-US" sz="1600" kern="1200" dirty="0">
                <a:solidFill>
                  <a:prstClr val="black"/>
                </a:solidFill>
                <a:latin typeface="Garamond" panose="02020404030301010803" pitchFamily="18" charset="0"/>
                <a:cs typeface="+mn-cs"/>
              </a:rPr>
              <a:t>Each public segment must adopt a policy permitting a student to be represented by an adviser if the student receives a notification of disciplinary action. The adviser may be a confidential advocate.</a:t>
            </a:r>
          </a:p>
          <a:p>
            <a:pPr marL="0" indent="0">
              <a:spcBef>
                <a:spcPts val="0"/>
              </a:spcBef>
              <a:buNone/>
            </a:pPr>
            <a:r>
              <a:rPr lang="en-US" sz="1600" b="1" dirty="0">
                <a:solidFill>
                  <a:srgbClr val="0070C0"/>
                </a:solidFill>
                <a:latin typeface="Garamond" panose="02020404030301010803" pitchFamily="18" charset="0"/>
              </a:rPr>
              <a:t>Signed into law</a:t>
            </a:r>
          </a:p>
          <a:p>
            <a:pPr marL="0" indent="0">
              <a:spcBef>
                <a:spcPts val="0"/>
              </a:spcBef>
              <a:buNone/>
            </a:pPr>
            <a:endParaRPr lang="en-US" sz="1500" kern="1200" dirty="0">
              <a:solidFill>
                <a:prstClr val="black"/>
              </a:solidFill>
              <a:ea typeface="Calibri"/>
              <a:cs typeface="Calibri"/>
            </a:endParaRPr>
          </a:p>
        </p:txBody>
      </p:sp>
    </p:spTree>
    <p:extLst>
      <p:ext uri="{BB962C8B-B14F-4D97-AF65-F5344CB8AC3E}">
        <p14:creationId xmlns:p14="http://schemas.microsoft.com/office/powerpoint/2010/main" val="9099485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8042A-2132-EA64-8C76-D8E820E4A910}"/>
              </a:ext>
            </a:extLst>
          </p:cNvPr>
          <p:cNvSpPr>
            <a:spLocks noGrp="1"/>
          </p:cNvSpPr>
          <p:nvPr>
            <p:ph type="title"/>
          </p:nvPr>
        </p:nvSpPr>
        <p:spPr>
          <a:xfrm>
            <a:off x="1561730" y="270669"/>
            <a:ext cx="8229600" cy="830262"/>
          </a:xfrm>
        </p:spPr>
        <p:txBody>
          <a:bodyPr/>
          <a:lstStyle/>
          <a:p>
            <a:r>
              <a:rPr lang="en-US" sz="2800" dirty="0">
                <a:latin typeface="Garamond" panose="02020404030301010803" pitchFamily="18" charset="0"/>
              </a:rPr>
              <a:t>AB 2987 (Ortega) sex discrimination complaints: status updates and notices</a:t>
            </a:r>
            <a:br>
              <a:rPr lang="en-US" b="0" i="0" dirty="0">
                <a:effectLst/>
                <a:latin typeface="Verdana" panose="020B0604030504040204" pitchFamily="34" charset="0"/>
              </a:rPr>
            </a:br>
            <a:endParaRPr lang="en-US" dirty="0"/>
          </a:p>
        </p:txBody>
      </p:sp>
      <p:sp>
        <p:nvSpPr>
          <p:cNvPr id="3" name="Content Placeholder 2">
            <a:extLst>
              <a:ext uri="{FF2B5EF4-FFF2-40B4-BE49-F238E27FC236}">
                <a16:creationId xmlns:a16="http://schemas.microsoft.com/office/drawing/2014/main" id="{CEF2623C-C214-1394-0932-6BAC67776E0A}"/>
              </a:ext>
            </a:extLst>
          </p:cNvPr>
          <p:cNvSpPr>
            <a:spLocks noGrp="1"/>
          </p:cNvSpPr>
          <p:nvPr>
            <p:ph idx="1"/>
          </p:nvPr>
        </p:nvSpPr>
        <p:spPr/>
        <p:txBody>
          <a:bodyPr/>
          <a:lstStyle/>
          <a:p>
            <a:pPr algn="just"/>
            <a:r>
              <a:rPr lang="en-US" dirty="0">
                <a:latin typeface="Garamond" panose="02020404030301010803" pitchFamily="18" charset="0"/>
              </a:rPr>
              <a:t>Requires each campus of the three public segments to provide status updates on complaints of sex discrimination, and a notification of the disciplinary action to the respondent and complainant, within five business days of a decision of disciplinary action being made against a respondent in response to a complaint of sex discrimination. </a:t>
            </a:r>
          </a:p>
          <a:p>
            <a:pPr marL="0" indent="0">
              <a:buNone/>
            </a:pPr>
            <a:r>
              <a:rPr lang="en-US" sz="2800" b="1" dirty="0">
                <a:solidFill>
                  <a:srgbClr val="0070C0"/>
                </a:solidFill>
                <a:latin typeface="Garamond" panose="02020404030301010803" pitchFamily="18" charset="0"/>
              </a:rPr>
              <a:t>    Signed into law</a:t>
            </a:r>
          </a:p>
          <a:p>
            <a:endParaRPr lang="en-US" dirty="0"/>
          </a:p>
        </p:txBody>
      </p:sp>
    </p:spTree>
    <p:extLst>
      <p:ext uri="{BB962C8B-B14F-4D97-AF65-F5344CB8AC3E}">
        <p14:creationId xmlns:p14="http://schemas.microsoft.com/office/powerpoint/2010/main" val="30396375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97A9B-BF6A-B6D0-B9E9-BC9FF5CE6719}"/>
              </a:ext>
            </a:extLst>
          </p:cNvPr>
          <p:cNvSpPr>
            <a:spLocks noGrp="1"/>
          </p:cNvSpPr>
          <p:nvPr>
            <p:ph type="title"/>
          </p:nvPr>
        </p:nvSpPr>
        <p:spPr>
          <a:xfrm>
            <a:off x="1828800" y="152400"/>
            <a:ext cx="9601200" cy="1371600"/>
          </a:xfrm>
        </p:spPr>
        <p:txBody>
          <a:bodyPr wrap="square" anchor="ctr">
            <a:normAutofit/>
          </a:bodyPr>
          <a:lstStyle/>
          <a:p>
            <a:pPr>
              <a:lnSpc>
                <a:spcPct val="90000"/>
              </a:lnSpc>
            </a:pPr>
            <a:r>
              <a:rPr lang="en-US" sz="2800" kern="1200" dirty="0">
                <a:latin typeface="Garamond" panose="02020404030301010803" pitchFamily="18" charset="0"/>
              </a:rPr>
              <a:t>AB </a:t>
            </a:r>
            <a:r>
              <a:rPr lang="en-US" sz="2800" dirty="0">
                <a:latin typeface="Garamond" panose="02020404030301010803" pitchFamily="18" charset="0"/>
              </a:rPr>
              <a:t>2048 (M. Fong): Postsecondary education: discrimination prevention: campus-based offices </a:t>
            </a:r>
          </a:p>
        </p:txBody>
      </p:sp>
      <p:sp>
        <p:nvSpPr>
          <p:cNvPr id="3" name="Content Placeholder 2">
            <a:extLst>
              <a:ext uri="{FF2B5EF4-FFF2-40B4-BE49-F238E27FC236}">
                <a16:creationId xmlns:a16="http://schemas.microsoft.com/office/drawing/2014/main" id="{CC97E98D-EF54-8A5D-7C7E-F66593A7EFE5}"/>
              </a:ext>
            </a:extLst>
          </p:cNvPr>
          <p:cNvSpPr>
            <a:spLocks noGrp="1"/>
          </p:cNvSpPr>
          <p:nvPr>
            <p:ph idx="1"/>
          </p:nvPr>
        </p:nvSpPr>
        <p:spPr>
          <a:xfrm>
            <a:off x="1981200" y="1524000"/>
            <a:ext cx="8229600" cy="4343400"/>
          </a:xfrm>
        </p:spPr>
        <p:txBody>
          <a:bodyPr vert="horz" wrap="square" lIns="68580" tIns="34290" rIns="68580" bIns="34290" numCol="1" rtlCol="0" anchor="t" anchorCtr="0" compatLnSpc="1">
            <a:prstTxWarp prst="textNoShape">
              <a:avLst/>
            </a:prstTxWarp>
            <a:normAutofit/>
          </a:bodyPr>
          <a:lstStyle/>
          <a:p>
            <a:pPr marL="0" indent="0" algn="just">
              <a:spcBef>
                <a:spcPts val="150"/>
              </a:spcBef>
              <a:spcAft>
                <a:spcPts val="450"/>
              </a:spcAft>
              <a:buNone/>
              <a:defRPr/>
            </a:pPr>
            <a:r>
              <a:rPr lang="en-US" dirty="0">
                <a:effectLst/>
                <a:latin typeface="Garamond" panose="02020404030301010803" pitchFamily="18" charset="0"/>
              </a:rPr>
              <a:t>The Chancellor of the California Community Colleges shall convene a community college sexual harassment and Title IX working group. </a:t>
            </a:r>
            <a:r>
              <a:rPr lang="en-US" dirty="0">
                <a:latin typeface="Garamond" panose="02020404030301010803" pitchFamily="18" charset="0"/>
              </a:rPr>
              <a:t>Focusing on the r</a:t>
            </a:r>
            <a:r>
              <a:rPr lang="en-US" dirty="0">
                <a:effectLst/>
                <a:latin typeface="Garamond" panose="02020404030301010803" pitchFamily="18" charset="0"/>
              </a:rPr>
              <a:t>eview </a:t>
            </a:r>
            <a:r>
              <a:rPr lang="en-US" dirty="0">
                <a:latin typeface="Garamond" panose="02020404030301010803" pitchFamily="18" charset="0"/>
              </a:rPr>
              <a:t>of</a:t>
            </a:r>
            <a:r>
              <a:rPr lang="en-US" dirty="0">
                <a:effectLst/>
                <a:latin typeface="Garamond" panose="02020404030301010803" pitchFamily="18" charset="0"/>
              </a:rPr>
              <a:t> policies and procedures of community college districts and determine if existing community college district policies and procedures regarding faculty-student and staff-student relationships and sexual harassment are adequate.</a:t>
            </a:r>
          </a:p>
          <a:p>
            <a:pPr marL="0" indent="0">
              <a:spcBef>
                <a:spcPts val="150"/>
              </a:spcBef>
              <a:spcAft>
                <a:spcPts val="450"/>
              </a:spcAft>
              <a:buNone/>
              <a:defRPr/>
            </a:pPr>
            <a:r>
              <a:rPr lang="en-US" sz="2800" b="1" dirty="0">
                <a:solidFill>
                  <a:srgbClr val="0070C0"/>
                </a:solidFill>
                <a:latin typeface="Garamond" panose="02020404030301010803" pitchFamily="18" charset="0"/>
              </a:rPr>
              <a:t>Signed into law</a:t>
            </a:r>
          </a:p>
          <a:p>
            <a:pPr marL="0" indent="0">
              <a:spcBef>
                <a:spcPts val="150"/>
              </a:spcBef>
              <a:spcAft>
                <a:spcPts val="450"/>
              </a:spcAft>
              <a:buNone/>
              <a:defRPr/>
            </a:pPr>
            <a:endParaRPr lang="en-US" dirty="0"/>
          </a:p>
          <a:p>
            <a:pPr>
              <a:spcBef>
                <a:spcPts val="150"/>
              </a:spcBef>
              <a:spcAft>
                <a:spcPts val="450"/>
              </a:spcAft>
              <a:defRPr/>
            </a:pPr>
            <a:endParaRPr lang="en-US" kern="100" dirty="0"/>
          </a:p>
          <a:p>
            <a:pPr>
              <a:spcBef>
                <a:spcPts val="150"/>
              </a:spcBef>
              <a:spcAft>
                <a:spcPts val="450"/>
              </a:spcAft>
              <a:defRPr/>
            </a:pPr>
            <a:endParaRPr lang="en-US" dirty="0"/>
          </a:p>
        </p:txBody>
      </p:sp>
    </p:spTree>
    <p:extLst>
      <p:ext uri="{BB962C8B-B14F-4D97-AF65-F5344CB8AC3E}">
        <p14:creationId xmlns:p14="http://schemas.microsoft.com/office/powerpoint/2010/main" val="2128694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2E579-36E4-B646-025A-C3C3C74493C6}"/>
              </a:ext>
            </a:extLst>
          </p:cNvPr>
          <p:cNvSpPr>
            <a:spLocks noGrp="1"/>
          </p:cNvSpPr>
          <p:nvPr>
            <p:ph type="title"/>
          </p:nvPr>
        </p:nvSpPr>
        <p:spPr>
          <a:xfrm>
            <a:off x="1905000" y="2895600"/>
            <a:ext cx="8229600" cy="830262"/>
          </a:xfrm>
        </p:spPr>
        <p:txBody>
          <a:bodyPr/>
          <a:lstStyle/>
          <a:p>
            <a:r>
              <a:rPr lang="en-US" sz="5400" dirty="0">
                <a:latin typeface="Garamond" panose="02020404030301010803" pitchFamily="18" charset="0"/>
              </a:rPr>
              <a:t>Bills from 2024</a:t>
            </a:r>
          </a:p>
        </p:txBody>
      </p:sp>
    </p:spTree>
    <p:extLst>
      <p:ext uri="{BB962C8B-B14F-4D97-AF65-F5344CB8AC3E}">
        <p14:creationId xmlns:p14="http://schemas.microsoft.com/office/powerpoint/2010/main" val="3792785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896DF-90C4-79C3-A0FD-405986B58348}"/>
              </a:ext>
            </a:extLst>
          </p:cNvPr>
          <p:cNvSpPr>
            <a:spLocks noGrp="1"/>
          </p:cNvSpPr>
          <p:nvPr>
            <p:ph type="title"/>
          </p:nvPr>
        </p:nvSpPr>
        <p:spPr>
          <a:xfrm>
            <a:off x="1600200" y="762000"/>
            <a:ext cx="9753600" cy="76200"/>
          </a:xfrm>
        </p:spPr>
        <p:txBody>
          <a:bodyPr/>
          <a:lstStyle/>
          <a:p>
            <a:r>
              <a:rPr lang="en-US" sz="2800" dirty="0">
                <a:latin typeface="Garamond" panose="02020404030301010803" pitchFamily="18" charset="0"/>
                <a:ea typeface="Times New Roman" panose="02020603050405020304" pitchFamily="18" charset="0"/>
                <a:cs typeface="Times New Roman" panose="02020603050405020304" pitchFamily="18" charset="0"/>
              </a:rPr>
              <a:t>Chancellor’s Workgroup on Gender Equity in California Community Colleges</a:t>
            </a:r>
            <a:br>
              <a:rPr lang="en-US" sz="3600" dirty="0">
                <a:latin typeface="Times New Roman" panose="02020603050405020304" pitchFamily="18" charset="0"/>
                <a:ea typeface="Aptos" panose="020B000402020202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06348165-3FCC-04ED-7B07-189124B708BD}"/>
              </a:ext>
            </a:extLst>
          </p:cNvPr>
          <p:cNvSpPr>
            <a:spLocks noGrp="1"/>
          </p:cNvSpPr>
          <p:nvPr>
            <p:ph idx="1"/>
          </p:nvPr>
        </p:nvSpPr>
        <p:spPr>
          <a:xfrm>
            <a:off x="1219200" y="990600"/>
            <a:ext cx="10287000" cy="4572000"/>
          </a:xfrm>
        </p:spPr>
        <p:txBody>
          <a:bodyPr/>
          <a:lstStyle/>
          <a:p>
            <a:pPr marL="0" indent="0">
              <a:lnSpc>
                <a:spcPct val="115000"/>
              </a:lnSpc>
              <a:spcBef>
                <a:spcPts val="0"/>
              </a:spcBef>
              <a:spcAft>
                <a:spcPts val="0"/>
              </a:spcAft>
              <a:buNone/>
            </a:pPr>
            <a:r>
              <a:rPr lang="en-US" sz="1900" dirty="0">
                <a:latin typeface="Garamond" panose="02020404030301010803" pitchFamily="18" charset="0"/>
                <a:ea typeface="Times New Roman" panose="02020603050405020304" pitchFamily="18" charset="0"/>
                <a:cs typeface="Times New Roman" panose="02020603050405020304" pitchFamily="18" charset="0"/>
              </a:rPr>
              <a:t>The workgroup includes representatives from:</a:t>
            </a:r>
            <a:endParaRPr lang="en-US" sz="1900" dirty="0">
              <a:latin typeface="Garamond" panose="02020404030301010803" pitchFamily="18" charset="0"/>
              <a:ea typeface="Aptos" panose="020B0004020202020204" pitchFamily="34" charset="0"/>
              <a:cs typeface="Times New Roman" panose="02020603050405020304" pitchFamily="18" charset="0"/>
            </a:endParaRPr>
          </a:p>
          <a:p>
            <a:pPr>
              <a:lnSpc>
                <a:spcPct val="115000"/>
              </a:lnSpc>
              <a:spcBef>
                <a:spcPts val="0"/>
              </a:spcBef>
              <a:spcAft>
                <a:spcPts val="800"/>
              </a:spcAft>
              <a:buSzPts val="1000"/>
              <a:buFont typeface="Symbol" pitchFamily="2" charset="2"/>
              <a:buChar char=""/>
              <a:tabLst>
                <a:tab pos="457200" algn="l"/>
              </a:tabLst>
            </a:pPr>
            <a:r>
              <a:rPr lang="en-US" sz="1900" dirty="0">
                <a:latin typeface="Garamond" panose="02020404030301010803" pitchFamily="18" charset="0"/>
                <a:ea typeface="Times New Roman" panose="02020603050405020304" pitchFamily="18" charset="0"/>
                <a:cs typeface="Times New Roman" panose="02020603050405020304" pitchFamily="18" charset="0"/>
              </a:rPr>
              <a:t>Chief Executive Officer &amp; Trustee Board Member</a:t>
            </a:r>
            <a:endParaRPr lang="en-US" sz="1900" dirty="0">
              <a:latin typeface="Garamond" panose="02020404030301010803" pitchFamily="18" charset="0"/>
              <a:ea typeface="Aptos" panose="020B0004020202020204" pitchFamily="34" charset="0"/>
              <a:cs typeface="Times New Roman" panose="02020603050405020304" pitchFamily="18" charset="0"/>
            </a:endParaRPr>
          </a:p>
          <a:p>
            <a:pPr>
              <a:lnSpc>
                <a:spcPct val="115000"/>
              </a:lnSpc>
              <a:spcBef>
                <a:spcPts val="0"/>
              </a:spcBef>
              <a:spcAft>
                <a:spcPts val="800"/>
              </a:spcAft>
              <a:buSzPts val="1000"/>
              <a:buFont typeface="Symbol" pitchFamily="2" charset="2"/>
              <a:buChar char=""/>
              <a:tabLst>
                <a:tab pos="457200" algn="l"/>
              </a:tabLst>
            </a:pPr>
            <a:r>
              <a:rPr lang="en-US" sz="1900" dirty="0">
                <a:latin typeface="Garamond" panose="02020404030301010803" pitchFamily="18" charset="0"/>
                <a:ea typeface="Times New Roman" panose="02020603050405020304" pitchFamily="18" charset="0"/>
                <a:cs typeface="Times New Roman" panose="02020603050405020304" pitchFamily="18" charset="0"/>
              </a:rPr>
              <a:t>Chief Student Services Officer</a:t>
            </a:r>
            <a:endParaRPr lang="en-US" sz="1900" dirty="0">
              <a:latin typeface="Garamond" panose="02020404030301010803" pitchFamily="18" charset="0"/>
              <a:ea typeface="Aptos" panose="020B0004020202020204" pitchFamily="34" charset="0"/>
              <a:cs typeface="Times New Roman" panose="02020603050405020304" pitchFamily="18" charset="0"/>
            </a:endParaRPr>
          </a:p>
          <a:p>
            <a:pPr>
              <a:lnSpc>
                <a:spcPct val="115000"/>
              </a:lnSpc>
              <a:spcBef>
                <a:spcPts val="0"/>
              </a:spcBef>
              <a:spcAft>
                <a:spcPts val="800"/>
              </a:spcAft>
              <a:buSzPts val="1000"/>
              <a:buFont typeface="Symbol" pitchFamily="2" charset="2"/>
              <a:buChar char=""/>
              <a:tabLst>
                <a:tab pos="457200" algn="l"/>
              </a:tabLst>
            </a:pPr>
            <a:r>
              <a:rPr lang="en-US" sz="1900" dirty="0">
                <a:latin typeface="Garamond" panose="02020404030301010803" pitchFamily="18" charset="0"/>
                <a:ea typeface="Times New Roman" panose="02020603050405020304" pitchFamily="18" charset="0"/>
                <a:cs typeface="Times New Roman" panose="02020603050405020304" pitchFamily="18" charset="0"/>
              </a:rPr>
              <a:t>Board of Governors Representative</a:t>
            </a:r>
            <a:endParaRPr lang="en-US" sz="1900" dirty="0">
              <a:latin typeface="Garamond" panose="02020404030301010803" pitchFamily="18" charset="0"/>
              <a:ea typeface="Aptos" panose="020B0004020202020204" pitchFamily="34" charset="0"/>
              <a:cs typeface="Times New Roman" panose="02020603050405020304" pitchFamily="18" charset="0"/>
            </a:endParaRPr>
          </a:p>
          <a:p>
            <a:pPr>
              <a:lnSpc>
                <a:spcPct val="115000"/>
              </a:lnSpc>
              <a:spcBef>
                <a:spcPts val="0"/>
              </a:spcBef>
              <a:spcAft>
                <a:spcPts val="800"/>
              </a:spcAft>
              <a:buSzPts val="1000"/>
              <a:buFont typeface="Symbol" pitchFamily="2" charset="2"/>
              <a:buChar char=""/>
              <a:tabLst>
                <a:tab pos="457200" algn="l"/>
              </a:tabLst>
            </a:pPr>
            <a:r>
              <a:rPr lang="en-US" sz="1900" dirty="0">
                <a:latin typeface="Garamond" panose="02020404030301010803" pitchFamily="18" charset="0"/>
                <a:ea typeface="Times New Roman" panose="02020603050405020304" pitchFamily="18" charset="0"/>
                <a:cs typeface="Times New Roman" panose="02020603050405020304" pitchFamily="18" charset="0"/>
              </a:rPr>
              <a:t>Title IX Officer</a:t>
            </a:r>
            <a:endParaRPr lang="en-US" sz="1900" dirty="0">
              <a:latin typeface="Garamond" panose="02020404030301010803" pitchFamily="18" charset="0"/>
              <a:ea typeface="Aptos" panose="020B0004020202020204" pitchFamily="34" charset="0"/>
              <a:cs typeface="Times New Roman" panose="02020603050405020304" pitchFamily="18" charset="0"/>
            </a:endParaRPr>
          </a:p>
          <a:p>
            <a:pPr>
              <a:lnSpc>
                <a:spcPct val="115000"/>
              </a:lnSpc>
              <a:spcBef>
                <a:spcPts val="0"/>
              </a:spcBef>
              <a:spcAft>
                <a:spcPts val="800"/>
              </a:spcAft>
              <a:buSzPts val="1000"/>
              <a:buFont typeface="Symbol" pitchFamily="2" charset="2"/>
              <a:buChar char=""/>
              <a:tabLst>
                <a:tab pos="457200" algn="l"/>
              </a:tabLst>
            </a:pPr>
            <a:r>
              <a:rPr lang="en-US" sz="1900" dirty="0">
                <a:latin typeface="Garamond" panose="02020404030301010803" pitchFamily="18" charset="0"/>
                <a:ea typeface="Times New Roman" panose="02020603050405020304" pitchFamily="18" charset="0"/>
                <a:cs typeface="Times New Roman" panose="02020603050405020304" pitchFamily="18" charset="0"/>
              </a:rPr>
              <a:t>Assembly Higher Education Committee Consultant</a:t>
            </a:r>
            <a:endParaRPr lang="en-US" sz="1900" dirty="0">
              <a:latin typeface="Garamond" panose="02020404030301010803" pitchFamily="18" charset="0"/>
              <a:ea typeface="Aptos" panose="020B0004020202020204" pitchFamily="34" charset="0"/>
              <a:cs typeface="Times New Roman" panose="02020603050405020304" pitchFamily="18" charset="0"/>
            </a:endParaRPr>
          </a:p>
          <a:p>
            <a:pPr marL="0">
              <a:lnSpc>
                <a:spcPct val="115000"/>
              </a:lnSpc>
              <a:spcBef>
                <a:spcPts val="0"/>
              </a:spcBef>
              <a:spcAft>
                <a:spcPts val="0"/>
              </a:spcAft>
            </a:pPr>
            <a:r>
              <a:rPr lang="en-US" sz="1900" b="1" dirty="0">
                <a:latin typeface="Garamond" panose="02020404030301010803" pitchFamily="18" charset="0"/>
                <a:ea typeface="Times New Roman" panose="02020603050405020304" pitchFamily="18" charset="0"/>
                <a:cs typeface="Times New Roman" panose="02020603050405020304" pitchFamily="18" charset="0"/>
              </a:rPr>
              <a:t>Purpose:</a:t>
            </a:r>
            <a:endParaRPr lang="en-US" sz="1900" dirty="0">
              <a:latin typeface="Garamond" panose="02020404030301010803" pitchFamily="18" charset="0"/>
              <a:ea typeface="Aptos" panose="020B0004020202020204" pitchFamily="34" charset="0"/>
              <a:cs typeface="Times New Roman" panose="02020603050405020304" pitchFamily="18" charset="0"/>
            </a:endParaRPr>
          </a:p>
          <a:p>
            <a:pPr>
              <a:lnSpc>
                <a:spcPct val="115000"/>
              </a:lnSpc>
              <a:spcBef>
                <a:spcPts val="0"/>
              </a:spcBef>
              <a:spcAft>
                <a:spcPts val="800"/>
              </a:spcAft>
              <a:buSzPts val="1000"/>
              <a:buFont typeface="Symbol" pitchFamily="2" charset="2"/>
              <a:buChar char=""/>
              <a:tabLst>
                <a:tab pos="457200" algn="l"/>
              </a:tabLst>
            </a:pPr>
            <a:r>
              <a:rPr lang="en-US" sz="1900" dirty="0">
                <a:latin typeface="Garamond" panose="02020404030301010803" pitchFamily="18" charset="0"/>
                <a:ea typeface="Times New Roman" panose="02020603050405020304" pitchFamily="18" charset="0"/>
                <a:cs typeface="Times New Roman" panose="02020603050405020304" pitchFamily="18" charset="0"/>
              </a:rPr>
              <a:t>Setting baseline policies for sexual harassment prevention, detection, and response. Monitoring compliance with laws and regulations. Ensuring transparent reporting of sexual harassment complaints and outcomes. </a:t>
            </a:r>
          </a:p>
          <a:p>
            <a:pPr>
              <a:lnSpc>
                <a:spcPct val="115000"/>
              </a:lnSpc>
              <a:spcBef>
                <a:spcPts val="0"/>
              </a:spcBef>
              <a:spcAft>
                <a:spcPts val="800"/>
              </a:spcAft>
              <a:buSzPts val="1000"/>
              <a:buFont typeface="Symbol" pitchFamily="2" charset="2"/>
              <a:buChar char=""/>
              <a:tabLst>
                <a:tab pos="457200" algn="l"/>
              </a:tabLst>
            </a:pPr>
            <a:r>
              <a:rPr lang="en-US" sz="1900" b="1" dirty="0">
                <a:latin typeface="Garamond" panose="02020404030301010803" pitchFamily="18" charset="0"/>
                <a:ea typeface="Times New Roman" panose="02020603050405020304" pitchFamily="18" charset="0"/>
                <a:cs typeface="Times New Roman" panose="02020603050405020304" pitchFamily="18" charset="0"/>
              </a:rPr>
              <a:t>Deadline:</a:t>
            </a:r>
            <a:br>
              <a:rPr lang="en-US" sz="1900" dirty="0">
                <a:latin typeface="Garamond" panose="02020404030301010803" pitchFamily="18" charset="0"/>
                <a:ea typeface="Times New Roman" panose="02020603050405020304" pitchFamily="18" charset="0"/>
                <a:cs typeface="Times New Roman" panose="02020603050405020304" pitchFamily="18" charset="0"/>
              </a:rPr>
            </a:br>
            <a:r>
              <a:rPr lang="en-US" sz="1900" dirty="0">
                <a:latin typeface="Garamond" panose="02020404030301010803" pitchFamily="18" charset="0"/>
                <a:ea typeface="Times New Roman" panose="02020603050405020304" pitchFamily="18" charset="0"/>
                <a:cs typeface="Times New Roman" panose="02020603050405020304" pitchFamily="18" charset="0"/>
              </a:rPr>
              <a:t>Report with recommendations are due by December 2025.</a:t>
            </a:r>
            <a:endParaRPr lang="en-US" sz="1900" dirty="0">
              <a:latin typeface="Garamond" panose="02020404030301010803" pitchFamily="18" charset="0"/>
              <a:ea typeface="Aptos" panose="020B0004020202020204" pitchFamily="34" charset="0"/>
              <a:cs typeface="Times New Roman" panose="02020603050405020304" pitchFamily="18" charset="0"/>
            </a:endParaRPr>
          </a:p>
          <a:p>
            <a:pPr marL="0" indent="0">
              <a:lnSpc>
                <a:spcPct val="115000"/>
              </a:lnSpc>
              <a:spcBef>
                <a:spcPts val="0"/>
              </a:spcBef>
              <a:spcAft>
                <a:spcPts val="800"/>
              </a:spcAft>
              <a:buNone/>
            </a:pPr>
            <a:endParaRPr lang="en-US" sz="1800" dirty="0">
              <a:latin typeface="Times New Roman" panose="02020603050405020304" pitchFamily="18"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3504915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213A-855F-36AF-7DCC-A5D6271427A4}"/>
              </a:ext>
            </a:extLst>
          </p:cNvPr>
          <p:cNvSpPr>
            <a:spLocks noGrp="1"/>
          </p:cNvSpPr>
          <p:nvPr>
            <p:ph type="title"/>
          </p:nvPr>
        </p:nvSpPr>
        <p:spPr/>
        <p:txBody>
          <a:bodyPr/>
          <a:lstStyle/>
          <a:p>
            <a:r>
              <a:rPr lang="en-US" dirty="0">
                <a:latin typeface="Garamond" panose="02020404030301010803" pitchFamily="18" charset="0"/>
                <a:ea typeface="Calibri"/>
                <a:cs typeface="Calibri"/>
              </a:rPr>
              <a:t>Legislation Refresh: Immigration Enforcement Issues in CCDs</a:t>
            </a:r>
            <a:endParaRPr lang="en-US" dirty="0">
              <a:latin typeface="Garamond" panose="02020404030301010803" pitchFamily="18" charset="0"/>
              <a:ea typeface="Calibri"/>
            </a:endParaRPr>
          </a:p>
        </p:txBody>
      </p:sp>
    </p:spTree>
    <p:extLst>
      <p:ext uri="{BB962C8B-B14F-4D97-AF65-F5344CB8AC3E}">
        <p14:creationId xmlns:p14="http://schemas.microsoft.com/office/powerpoint/2010/main" val="16775947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F9C84-17AB-867A-F103-2FA4ABF09E77}"/>
              </a:ext>
            </a:extLst>
          </p:cNvPr>
          <p:cNvSpPr>
            <a:spLocks noGrp="1"/>
          </p:cNvSpPr>
          <p:nvPr>
            <p:ph type="title"/>
          </p:nvPr>
        </p:nvSpPr>
        <p:spPr>
          <a:xfrm>
            <a:off x="1600200" y="76200"/>
            <a:ext cx="8229600" cy="830262"/>
          </a:xfrm>
        </p:spPr>
        <p:txBody>
          <a:bodyPr/>
          <a:lstStyle/>
          <a:p>
            <a:r>
              <a:rPr lang="en-US" dirty="0">
                <a:latin typeface="Garamond" panose="02020404030301010803" pitchFamily="18" charset="0"/>
                <a:ea typeface="Calibri"/>
                <a:cs typeface="Calibri"/>
              </a:rPr>
              <a:t>History – Post-2016 President Election</a:t>
            </a:r>
            <a:endParaRPr lang="en-US" dirty="0">
              <a:latin typeface="Garamond" panose="02020404030301010803" pitchFamily="18" charset="0"/>
            </a:endParaRPr>
          </a:p>
        </p:txBody>
      </p:sp>
      <p:sp>
        <p:nvSpPr>
          <p:cNvPr id="3" name="Content Placeholder 2">
            <a:extLst>
              <a:ext uri="{FF2B5EF4-FFF2-40B4-BE49-F238E27FC236}">
                <a16:creationId xmlns:a16="http://schemas.microsoft.com/office/drawing/2014/main" id="{01408E9C-79C0-E27E-C8CD-15A49A05756A}"/>
              </a:ext>
            </a:extLst>
          </p:cNvPr>
          <p:cNvSpPr>
            <a:spLocks noGrp="1"/>
          </p:cNvSpPr>
          <p:nvPr>
            <p:ph idx="1"/>
          </p:nvPr>
        </p:nvSpPr>
        <p:spPr/>
        <p:txBody>
          <a:bodyPr/>
          <a:lstStyle/>
          <a:p>
            <a:r>
              <a:rPr lang="en-US" dirty="0">
                <a:latin typeface="Garamond" panose="02020404030301010803" pitchFamily="18" charset="0"/>
                <a:ea typeface="Calibri"/>
                <a:cs typeface="Calibri"/>
              </a:rPr>
              <a:t>January 25, 2017</a:t>
            </a:r>
          </a:p>
          <a:p>
            <a:pPr lvl="1">
              <a:buFont typeface="Courier New"/>
              <a:buChar char="o"/>
            </a:pPr>
            <a:r>
              <a:rPr lang="en-US" dirty="0">
                <a:latin typeface="Garamond" panose="02020404030301010803" pitchFamily="18" charset="0"/>
                <a:ea typeface="Calibri"/>
                <a:cs typeface="Calibri"/>
              </a:rPr>
              <a:t>President Trump signed Executive Order 13768 baring sanctuary jurisdictions from receiving federal funding</a:t>
            </a:r>
          </a:p>
          <a:p>
            <a:r>
              <a:rPr lang="en-US" dirty="0">
                <a:latin typeface="Garamond" panose="02020404030301010803" pitchFamily="18" charset="0"/>
                <a:ea typeface="Calibri"/>
                <a:cs typeface="Calibri"/>
              </a:rPr>
              <a:t>October 5, 2017</a:t>
            </a:r>
            <a:endParaRPr lang="en-US" dirty="0">
              <a:latin typeface="Garamond" panose="02020404030301010803" pitchFamily="18" charset="0"/>
              <a:cs typeface="Calibri"/>
            </a:endParaRPr>
          </a:p>
          <a:p>
            <a:pPr lvl="1">
              <a:buFont typeface="Courier New"/>
              <a:buChar char="o"/>
            </a:pPr>
            <a:r>
              <a:rPr lang="en-US" dirty="0">
                <a:latin typeface="Garamond" panose="02020404030301010803" pitchFamily="18" charset="0"/>
                <a:ea typeface="Calibri"/>
                <a:cs typeface="Calibri"/>
              </a:rPr>
              <a:t>Assembly Bill 21 is passed establishing obligations for CCDs</a:t>
            </a:r>
          </a:p>
          <a:p>
            <a:pPr lvl="1">
              <a:buFont typeface="Courier New"/>
              <a:buChar char="o"/>
            </a:pPr>
            <a:r>
              <a:rPr lang="en-US" dirty="0">
                <a:latin typeface="Garamond" panose="02020404030301010803" pitchFamily="18" charset="0"/>
                <a:ea typeface="Calibri"/>
                <a:cs typeface="Calibri"/>
              </a:rPr>
              <a:t>Senate Bill 54 is passed establishing the California Values Act and prohibiting the use of state and local funds/resources for federal immigration enforcement</a:t>
            </a:r>
          </a:p>
          <a:p>
            <a:r>
              <a:rPr lang="en-US" dirty="0">
                <a:latin typeface="Garamond" panose="02020404030301010803" pitchFamily="18" charset="0"/>
                <a:ea typeface="Calibri"/>
                <a:cs typeface="Calibri"/>
              </a:rPr>
              <a:t>2021</a:t>
            </a:r>
            <a:endParaRPr lang="en-US" dirty="0">
              <a:latin typeface="Garamond" panose="02020404030301010803" pitchFamily="18" charset="0"/>
              <a:cs typeface="Calibri"/>
            </a:endParaRPr>
          </a:p>
          <a:p>
            <a:pPr lvl="1">
              <a:buFont typeface="Courier New"/>
              <a:buChar char="o"/>
            </a:pPr>
            <a:r>
              <a:rPr lang="en-US" dirty="0">
                <a:latin typeface="Garamond" panose="02020404030301010803" pitchFamily="18" charset="0"/>
                <a:ea typeface="Calibri"/>
                <a:cs typeface="Calibri"/>
              </a:rPr>
              <a:t>President Biden rescinded Executive Order 13768</a:t>
            </a:r>
          </a:p>
          <a:p>
            <a:endParaRPr lang="en-US" dirty="0">
              <a:ea typeface="Calibri"/>
            </a:endParaRPr>
          </a:p>
        </p:txBody>
      </p:sp>
    </p:spTree>
    <p:extLst>
      <p:ext uri="{BB962C8B-B14F-4D97-AF65-F5344CB8AC3E}">
        <p14:creationId xmlns:p14="http://schemas.microsoft.com/office/powerpoint/2010/main" val="5453063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A71BE-D2CD-5202-8B7A-F061E06C2738}"/>
              </a:ext>
            </a:extLst>
          </p:cNvPr>
          <p:cNvSpPr>
            <a:spLocks noGrp="1"/>
          </p:cNvSpPr>
          <p:nvPr>
            <p:ph type="title"/>
          </p:nvPr>
        </p:nvSpPr>
        <p:spPr>
          <a:xfrm>
            <a:off x="1676400" y="76200"/>
            <a:ext cx="8229600" cy="830262"/>
          </a:xfrm>
        </p:spPr>
        <p:txBody>
          <a:bodyPr/>
          <a:lstStyle/>
          <a:p>
            <a:r>
              <a:rPr lang="en-US" dirty="0">
                <a:latin typeface="Garamond" panose="02020404030301010803" pitchFamily="18" charset="0"/>
                <a:ea typeface="Calibri"/>
                <a:cs typeface="Calibri"/>
              </a:rPr>
              <a:t>Status Today</a:t>
            </a:r>
            <a:endParaRPr lang="en-US" dirty="0">
              <a:latin typeface="Garamond" panose="02020404030301010803" pitchFamily="18" charset="0"/>
              <a:ea typeface="Calibri"/>
            </a:endParaRPr>
          </a:p>
        </p:txBody>
      </p:sp>
      <p:sp>
        <p:nvSpPr>
          <p:cNvPr id="3" name="Content Placeholder 2">
            <a:extLst>
              <a:ext uri="{FF2B5EF4-FFF2-40B4-BE49-F238E27FC236}">
                <a16:creationId xmlns:a16="http://schemas.microsoft.com/office/drawing/2014/main" id="{86473F8F-024E-ADF4-E1B1-045EF5960C80}"/>
              </a:ext>
            </a:extLst>
          </p:cNvPr>
          <p:cNvSpPr>
            <a:spLocks noGrp="1"/>
          </p:cNvSpPr>
          <p:nvPr>
            <p:ph idx="1"/>
          </p:nvPr>
        </p:nvSpPr>
        <p:spPr/>
        <p:txBody>
          <a:bodyPr/>
          <a:lstStyle/>
          <a:p>
            <a:r>
              <a:rPr lang="en-US" sz="3300" dirty="0">
                <a:solidFill>
                  <a:srgbClr val="000000"/>
                </a:solidFill>
                <a:latin typeface="Garamond" panose="02020404030301010803" pitchFamily="18" charset="0"/>
                <a:ea typeface="Calibri"/>
                <a:cs typeface="Calibri"/>
              </a:rPr>
              <a:t>President Trump promised mass deportation during the campaign </a:t>
            </a:r>
            <a:endParaRPr lang="en-US" dirty="0">
              <a:latin typeface="Garamond" panose="02020404030301010803" pitchFamily="18" charset="0"/>
              <a:ea typeface="Calibri" panose="020F0502020204030204" pitchFamily="34" charset="0"/>
              <a:cs typeface="Calibri"/>
            </a:endParaRPr>
          </a:p>
          <a:p>
            <a:r>
              <a:rPr lang="en-US" sz="3300" dirty="0">
                <a:solidFill>
                  <a:srgbClr val="000000"/>
                </a:solidFill>
                <a:latin typeface="Garamond" panose="02020404030301010803" pitchFamily="18" charset="0"/>
                <a:ea typeface="Calibri"/>
                <a:cs typeface="Calibri"/>
              </a:rPr>
              <a:t>Assembly Bill 21 and Senate Bil 54 remain in effect in California </a:t>
            </a:r>
            <a:endParaRPr lang="en-US" dirty="0">
              <a:latin typeface="Garamond" panose="02020404030301010803" pitchFamily="18" charset="0"/>
              <a:cs typeface="Calibri"/>
            </a:endParaRPr>
          </a:p>
          <a:p>
            <a:endParaRPr lang="en-US" dirty="0">
              <a:ea typeface="Calibri"/>
            </a:endParaRPr>
          </a:p>
        </p:txBody>
      </p:sp>
    </p:spTree>
    <p:extLst>
      <p:ext uri="{BB962C8B-B14F-4D97-AF65-F5344CB8AC3E}">
        <p14:creationId xmlns:p14="http://schemas.microsoft.com/office/powerpoint/2010/main" val="24589501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C1F03-629A-6DF0-7006-58DB7C1ACA23}"/>
              </a:ext>
            </a:extLst>
          </p:cNvPr>
          <p:cNvSpPr>
            <a:spLocks noGrp="1"/>
          </p:cNvSpPr>
          <p:nvPr>
            <p:ph type="title"/>
          </p:nvPr>
        </p:nvSpPr>
        <p:spPr>
          <a:xfrm>
            <a:off x="609600" y="236538"/>
            <a:ext cx="10972800" cy="830262"/>
          </a:xfrm>
        </p:spPr>
        <p:txBody>
          <a:bodyPr/>
          <a:lstStyle/>
          <a:p>
            <a:r>
              <a:rPr lang="en-US" sz="3200" dirty="0">
                <a:latin typeface="Garamond" panose="02020404030301010803" pitchFamily="18" charset="0"/>
                <a:ea typeface="Calibri"/>
                <a:cs typeface="Calibri"/>
              </a:rPr>
              <a:t>AB 21 – Access to Higher Education: Legislative Findings, Ed. Code § 66093</a:t>
            </a:r>
            <a:endParaRPr lang="en-US" sz="3200" dirty="0">
              <a:latin typeface="Garamond" panose="02020404030301010803" pitchFamily="18" charset="0"/>
              <a:cs typeface="Calibri"/>
            </a:endParaRPr>
          </a:p>
        </p:txBody>
      </p:sp>
      <p:sp>
        <p:nvSpPr>
          <p:cNvPr id="3" name="Content Placeholder 2">
            <a:extLst>
              <a:ext uri="{FF2B5EF4-FFF2-40B4-BE49-F238E27FC236}">
                <a16:creationId xmlns:a16="http://schemas.microsoft.com/office/drawing/2014/main" id="{0B3BD3BD-89F8-C25B-FFAD-5A8A3A9E4235}"/>
              </a:ext>
            </a:extLst>
          </p:cNvPr>
          <p:cNvSpPr>
            <a:spLocks noGrp="1"/>
          </p:cNvSpPr>
          <p:nvPr>
            <p:ph idx="1"/>
          </p:nvPr>
        </p:nvSpPr>
        <p:spPr>
          <a:xfrm>
            <a:off x="609600" y="1447800"/>
            <a:ext cx="10972800" cy="4343400"/>
          </a:xfrm>
        </p:spPr>
        <p:txBody>
          <a:bodyPr/>
          <a:lstStyle/>
          <a:p>
            <a:pPr algn="just"/>
            <a:r>
              <a:rPr lang="en-US" sz="2400" dirty="0">
                <a:latin typeface="Garamond" panose="02020404030301010803" pitchFamily="18" charset="0"/>
                <a:ea typeface="Calibri"/>
                <a:cs typeface="Calibri"/>
              </a:rPr>
              <a:t>California’s colleges … have traditionally been beacons of free thought that challenge students in a peaceful, safe environment…</a:t>
            </a:r>
          </a:p>
          <a:p>
            <a:pPr algn="just"/>
            <a:r>
              <a:rPr lang="en-US" sz="2400" dirty="0">
                <a:latin typeface="Garamond" panose="02020404030301010803" pitchFamily="18" charset="0"/>
                <a:ea typeface="Calibri"/>
                <a:cs typeface="Calibri"/>
              </a:rPr>
              <a:t>With great risks presented by changes to immigration policies and enforcement at the federal level, </a:t>
            </a:r>
            <a:r>
              <a:rPr lang="en-US" sz="2400" b="1" dirty="0">
                <a:latin typeface="Garamond" panose="02020404030301010803" pitchFamily="18" charset="0"/>
                <a:ea typeface="Calibri"/>
                <a:cs typeface="Calibri"/>
              </a:rPr>
              <a:t>it is more important than ever to work to protect the students, faculty, staff, and the public, and ensure that, regardless of their immigration status, they can continue to take advantage of the education to which they are entitled, and are free from intimidation or loss of access to resources and programs that other students enjoy.</a:t>
            </a:r>
            <a:endParaRPr lang="en-US" sz="2400" dirty="0">
              <a:latin typeface="Garamond" panose="02020404030301010803" pitchFamily="18" charset="0"/>
              <a:cs typeface="Calibri"/>
            </a:endParaRPr>
          </a:p>
          <a:p>
            <a:endParaRPr lang="en-US" dirty="0">
              <a:ea typeface="Calibri"/>
            </a:endParaRPr>
          </a:p>
        </p:txBody>
      </p:sp>
    </p:spTree>
    <p:extLst>
      <p:ext uri="{BB962C8B-B14F-4D97-AF65-F5344CB8AC3E}">
        <p14:creationId xmlns:p14="http://schemas.microsoft.com/office/powerpoint/2010/main" val="35489751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09423-6F88-F992-C61E-63AB22D7EF4F}"/>
              </a:ext>
            </a:extLst>
          </p:cNvPr>
          <p:cNvSpPr>
            <a:spLocks noGrp="1"/>
          </p:cNvSpPr>
          <p:nvPr>
            <p:ph type="title"/>
          </p:nvPr>
        </p:nvSpPr>
        <p:spPr>
          <a:xfrm>
            <a:off x="609600" y="312738"/>
            <a:ext cx="10972800" cy="830262"/>
          </a:xfrm>
        </p:spPr>
        <p:txBody>
          <a:bodyPr/>
          <a:lstStyle/>
          <a:p>
            <a:r>
              <a:rPr lang="en-US" sz="3200" dirty="0">
                <a:latin typeface="Garamond" panose="02020404030301010803" pitchFamily="18" charset="0"/>
                <a:ea typeface="Calibri"/>
                <a:cs typeface="Calibri"/>
              </a:rPr>
              <a:t>AB 21 – Access to Higher Education: Legislative Findings, Ed. Code § 66093</a:t>
            </a:r>
            <a:endParaRPr lang="en-US" sz="3200" b="0" dirty="0">
              <a:solidFill>
                <a:srgbClr val="000000"/>
              </a:solidFill>
              <a:latin typeface="Garamond" panose="02020404030301010803" pitchFamily="18" charset="0"/>
              <a:ea typeface="Calibri"/>
              <a:cs typeface="Calibri"/>
            </a:endParaRPr>
          </a:p>
        </p:txBody>
      </p:sp>
      <p:sp>
        <p:nvSpPr>
          <p:cNvPr id="3" name="Content Placeholder 2">
            <a:extLst>
              <a:ext uri="{FF2B5EF4-FFF2-40B4-BE49-F238E27FC236}">
                <a16:creationId xmlns:a16="http://schemas.microsoft.com/office/drawing/2014/main" id="{72364EAC-A6A7-4665-87C4-28F4B1CFEB9B}"/>
              </a:ext>
            </a:extLst>
          </p:cNvPr>
          <p:cNvSpPr>
            <a:spLocks noGrp="1"/>
          </p:cNvSpPr>
          <p:nvPr>
            <p:ph idx="1"/>
          </p:nvPr>
        </p:nvSpPr>
        <p:spPr>
          <a:xfrm>
            <a:off x="609600" y="1447800"/>
            <a:ext cx="10972800" cy="4343400"/>
          </a:xfrm>
        </p:spPr>
        <p:txBody>
          <a:bodyPr/>
          <a:lstStyle/>
          <a:p>
            <a:pPr algn="just"/>
            <a:r>
              <a:rPr lang="en-US" dirty="0">
                <a:latin typeface="Garamond" panose="02020404030301010803" pitchFamily="18" charset="0"/>
                <a:ea typeface="Calibri"/>
              </a:rPr>
              <a:t>Ensure that the state’s students, faculty, staff, and the public have every opportunity to continue their education without fear or undue risk.</a:t>
            </a:r>
            <a:endParaRPr lang="en-US" dirty="0">
              <a:solidFill>
                <a:srgbClr val="000000"/>
              </a:solidFill>
              <a:latin typeface="Garamond" panose="02020404030301010803" pitchFamily="18" charset="0"/>
              <a:ea typeface="Calibri"/>
            </a:endParaRPr>
          </a:p>
          <a:p>
            <a:endParaRPr lang="en-US" dirty="0">
              <a:ea typeface="Calibri"/>
            </a:endParaRPr>
          </a:p>
        </p:txBody>
      </p:sp>
    </p:spTree>
    <p:extLst>
      <p:ext uri="{BB962C8B-B14F-4D97-AF65-F5344CB8AC3E}">
        <p14:creationId xmlns:p14="http://schemas.microsoft.com/office/powerpoint/2010/main" val="38093222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26DA9-B52E-384A-2307-0A5F3F56218D}"/>
              </a:ext>
            </a:extLst>
          </p:cNvPr>
          <p:cNvSpPr>
            <a:spLocks noGrp="1"/>
          </p:cNvSpPr>
          <p:nvPr>
            <p:ph type="title"/>
          </p:nvPr>
        </p:nvSpPr>
        <p:spPr>
          <a:xfrm>
            <a:off x="1676400" y="152400"/>
            <a:ext cx="8229600" cy="830262"/>
          </a:xfrm>
        </p:spPr>
        <p:txBody>
          <a:bodyPr/>
          <a:lstStyle/>
          <a:p>
            <a:r>
              <a:rPr lang="en-US" sz="3200" dirty="0">
                <a:latin typeface="Garamond" panose="02020404030301010803" pitchFamily="18" charset="0"/>
                <a:ea typeface="Calibri"/>
                <a:cs typeface="Calibri"/>
              </a:rPr>
              <a:t>AB 21 – Ed. Code Section 6609.3 Obligations</a:t>
            </a:r>
            <a:endParaRPr lang="en-US" sz="3200" dirty="0">
              <a:latin typeface="Garamond" panose="02020404030301010803" pitchFamily="18" charset="0"/>
              <a:cs typeface="Calibri"/>
            </a:endParaRPr>
          </a:p>
        </p:txBody>
      </p:sp>
      <p:sp>
        <p:nvSpPr>
          <p:cNvPr id="3" name="Content Placeholder 2">
            <a:extLst>
              <a:ext uri="{FF2B5EF4-FFF2-40B4-BE49-F238E27FC236}">
                <a16:creationId xmlns:a16="http://schemas.microsoft.com/office/drawing/2014/main" id="{6B52877C-6F1E-CBF1-20DB-B5A754450F69}"/>
              </a:ext>
            </a:extLst>
          </p:cNvPr>
          <p:cNvSpPr>
            <a:spLocks noGrp="1"/>
          </p:cNvSpPr>
          <p:nvPr>
            <p:ph idx="1"/>
          </p:nvPr>
        </p:nvSpPr>
        <p:spPr/>
        <p:txBody>
          <a:bodyPr/>
          <a:lstStyle/>
          <a:p>
            <a:r>
              <a:rPr lang="en-US" dirty="0">
                <a:latin typeface="Garamond" panose="02020404030301010803" pitchFamily="18" charset="0"/>
                <a:ea typeface="Calibri"/>
                <a:cs typeface="Calibri"/>
              </a:rPr>
              <a:t>Identify a single point of contact </a:t>
            </a:r>
          </a:p>
          <a:p>
            <a:r>
              <a:rPr lang="en-US" dirty="0">
                <a:latin typeface="Garamond" panose="02020404030301010803" pitchFamily="18" charset="0"/>
                <a:ea typeface="Calibri"/>
                <a:cs typeface="Calibri"/>
              </a:rPr>
              <a:t>Protect personal information of students, staff, and faculty </a:t>
            </a:r>
            <a:endParaRPr lang="en-US" dirty="0">
              <a:latin typeface="Garamond" panose="02020404030301010803" pitchFamily="18" charset="0"/>
              <a:cs typeface="Calibri"/>
            </a:endParaRPr>
          </a:p>
          <a:p>
            <a:r>
              <a:rPr lang="en-US" dirty="0">
                <a:latin typeface="Garamond" panose="02020404030301010803" pitchFamily="18" charset="0"/>
                <a:ea typeface="Calibri"/>
                <a:cs typeface="Calibri"/>
              </a:rPr>
              <a:t>Notice of immigration enforcement activity</a:t>
            </a:r>
            <a:endParaRPr lang="en-US" dirty="0">
              <a:latin typeface="Garamond" panose="02020404030301010803" pitchFamily="18" charset="0"/>
              <a:cs typeface="Calibri"/>
            </a:endParaRPr>
          </a:p>
          <a:p>
            <a:r>
              <a:rPr lang="en-US" dirty="0">
                <a:latin typeface="Garamond" panose="02020404030301010803" pitchFamily="18" charset="0"/>
                <a:ea typeface="Calibri"/>
                <a:cs typeface="Calibri"/>
              </a:rPr>
              <a:t>Notify emergency contact if person is believed to be taken into custody</a:t>
            </a:r>
            <a:endParaRPr lang="en-US" dirty="0">
              <a:latin typeface="Garamond" panose="02020404030301010803" pitchFamily="18" charset="0"/>
              <a:cs typeface="Calibri"/>
            </a:endParaRPr>
          </a:p>
          <a:p>
            <a:r>
              <a:rPr lang="en-US" dirty="0">
                <a:latin typeface="Garamond" panose="02020404030301010803" pitchFamily="18" charset="0"/>
                <a:ea typeface="Calibri"/>
                <a:cs typeface="Calibri"/>
              </a:rPr>
              <a:t>Refer immigration officer or agent to the office of the chancellor/president/designee</a:t>
            </a:r>
          </a:p>
          <a:p>
            <a:r>
              <a:rPr lang="en-US" dirty="0">
                <a:latin typeface="Garamond" panose="02020404030301010803" pitchFamily="18" charset="0"/>
                <a:ea typeface="Calibri"/>
                <a:cs typeface="Calibri"/>
              </a:rPr>
              <a:t>Comply with judicial warrants, subpoenas or court orders to enter nonpublic places</a:t>
            </a:r>
            <a:endParaRPr lang="en-US" dirty="0">
              <a:latin typeface="Garamond" panose="02020404030301010803" pitchFamily="18" charset="0"/>
              <a:cs typeface="Calibri"/>
            </a:endParaRPr>
          </a:p>
          <a:p>
            <a:endParaRPr lang="en-US" dirty="0">
              <a:ea typeface="Calibri"/>
            </a:endParaRPr>
          </a:p>
        </p:txBody>
      </p:sp>
    </p:spTree>
    <p:extLst>
      <p:ext uri="{BB962C8B-B14F-4D97-AF65-F5344CB8AC3E}">
        <p14:creationId xmlns:p14="http://schemas.microsoft.com/office/powerpoint/2010/main" val="8166473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26DA9-B52E-384A-2307-0A5F3F56218D}"/>
              </a:ext>
            </a:extLst>
          </p:cNvPr>
          <p:cNvSpPr>
            <a:spLocks noGrp="1"/>
          </p:cNvSpPr>
          <p:nvPr>
            <p:ph type="title"/>
          </p:nvPr>
        </p:nvSpPr>
        <p:spPr>
          <a:xfrm>
            <a:off x="1676400" y="152400"/>
            <a:ext cx="8229600" cy="830262"/>
          </a:xfrm>
        </p:spPr>
        <p:txBody>
          <a:bodyPr/>
          <a:lstStyle/>
          <a:p>
            <a:r>
              <a:rPr lang="en-US" sz="3200" dirty="0">
                <a:latin typeface="Garamond" panose="02020404030301010803" pitchFamily="18" charset="0"/>
                <a:ea typeface="Calibri"/>
                <a:cs typeface="Calibri"/>
              </a:rPr>
              <a:t>AB 21 – Ed. Code Section 6609.3 Obligations</a:t>
            </a:r>
            <a:endParaRPr lang="en-US" sz="3200" dirty="0">
              <a:latin typeface="Garamond" panose="02020404030301010803" pitchFamily="18" charset="0"/>
              <a:cs typeface="Calibri"/>
            </a:endParaRPr>
          </a:p>
        </p:txBody>
      </p:sp>
      <p:sp>
        <p:nvSpPr>
          <p:cNvPr id="3" name="Content Placeholder 2">
            <a:extLst>
              <a:ext uri="{FF2B5EF4-FFF2-40B4-BE49-F238E27FC236}">
                <a16:creationId xmlns:a16="http://schemas.microsoft.com/office/drawing/2014/main" id="{6B52877C-6F1E-CBF1-20DB-B5A754450F69}"/>
              </a:ext>
            </a:extLst>
          </p:cNvPr>
          <p:cNvSpPr>
            <a:spLocks noGrp="1"/>
          </p:cNvSpPr>
          <p:nvPr>
            <p:ph idx="1"/>
          </p:nvPr>
        </p:nvSpPr>
        <p:spPr/>
        <p:txBody>
          <a:bodyPr/>
          <a:lstStyle/>
          <a:p>
            <a:r>
              <a:rPr lang="en-US" sz="2800" dirty="0">
                <a:solidFill>
                  <a:srgbClr val="000000"/>
                </a:solidFill>
                <a:latin typeface="Garamond" panose="02020404030301010803" pitchFamily="18" charset="0"/>
                <a:ea typeface="Calibri"/>
                <a:cs typeface="Calibri"/>
              </a:rPr>
              <a:t>Legal services contact list </a:t>
            </a:r>
            <a:endParaRPr lang="en-US" sz="2800" dirty="0">
              <a:solidFill>
                <a:srgbClr val="000000"/>
              </a:solidFill>
              <a:latin typeface="Garamond" panose="02020404030301010803" pitchFamily="18" charset="0"/>
              <a:ea typeface="Calibri"/>
            </a:endParaRPr>
          </a:p>
          <a:p>
            <a:pPr lvl="1">
              <a:buFont typeface="Courier New"/>
              <a:buChar char="o"/>
            </a:pPr>
            <a:r>
              <a:rPr lang="en-US" sz="2800" dirty="0">
                <a:solidFill>
                  <a:srgbClr val="000000"/>
                </a:solidFill>
                <a:latin typeface="Garamond" panose="02020404030301010803" pitchFamily="18" charset="0"/>
                <a:ea typeface="Calibri"/>
                <a:cs typeface="Calibri"/>
              </a:rPr>
              <a:t>Provide free legal advice to students </a:t>
            </a:r>
            <a:endParaRPr lang="en-US" sz="2800" dirty="0">
              <a:latin typeface="Garamond" panose="02020404030301010803" pitchFamily="18" charset="0"/>
              <a:ea typeface="Calibri"/>
              <a:cs typeface="Calibri"/>
            </a:endParaRPr>
          </a:p>
          <a:p>
            <a:pPr lvl="1">
              <a:buFont typeface="Courier New"/>
              <a:buChar char="o"/>
            </a:pPr>
            <a:r>
              <a:rPr lang="en-US" sz="2800" dirty="0">
                <a:solidFill>
                  <a:srgbClr val="000000"/>
                </a:solidFill>
                <a:latin typeface="Garamond" panose="02020404030301010803" pitchFamily="18" charset="0"/>
                <a:ea typeface="Calibri"/>
                <a:cs typeface="Calibri"/>
              </a:rPr>
              <a:t>List must be available to students for free </a:t>
            </a:r>
          </a:p>
          <a:p>
            <a:pPr marL="457200" lvl="1" indent="0">
              <a:buNone/>
            </a:pPr>
            <a:endParaRPr lang="en-US" sz="2800" dirty="0">
              <a:latin typeface="Garamond" panose="02020404030301010803" pitchFamily="18" charset="0"/>
              <a:ea typeface="Calibri"/>
              <a:cs typeface="Calibri"/>
            </a:endParaRPr>
          </a:p>
          <a:p>
            <a:r>
              <a:rPr lang="en-US" sz="2800" dirty="0">
                <a:solidFill>
                  <a:srgbClr val="000000"/>
                </a:solidFill>
                <a:latin typeface="Garamond" panose="02020404030301010803" pitchFamily="18" charset="0"/>
                <a:ea typeface="Calibri"/>
                <a:cs typeface="Calibri"/>
              </a:rPr>
              <a:t>By March 1, 2019, implement model policy developed by AG’s Office limiting assistance with immigration enforcement only as required by federal and state law</a:t>
            </a:r>
            <a:endParaRPr lang="en-US" sz="2800" dirty="0">
              <a:latin typeface="Garamond" panose="02020404030301010803" pitchFamily="18" charset="0"/>
              <a:cs typeface="Calibri"/>
            </a:endParaRPr>
          </a:p>
          <a:p>
            <a:pPr lvl="1">
              <a:buFont typeface="Courier New"/>
              <a:buChar char="o"/>
            </a:pPr>
            <a:r>
              <a:rPr lang="en-US" sz="2800" dirty="0">
                <a:solidFill>
                  <a:srgbClr val="000000"/>
                </a:solidFill>
                <a:latin typeface="Garamond" panose="02020404030301010803" pitchFamily="18" charset="0"/>
                <a:ea typeface="Calibri"/>
                <a:cs typeface="Calibri"/>
              </a:rPr>
              <a:t>Policies in compliance with AB 54</a:t>
            </a:r>
            <a:endParaRPr lang="en-US" sz="2800" dirty="0">
              <a:latin typeface="Garamond" panose="02020404030301010803" pitchFamily="18" charset="0"/>
              <a:ea typeface="Calibri"/>
              <a:cs typeface="Calibri"/>
            </a:endParaRPr>
          </a:p>
          <a:p>
            <a:endParaRPr lang="en-US" sz="3300" dirty="0">
              <a:solidFill>
                <a:srgbClr val="000000"/>
              </a:solidFill>
              <a:ea typeface="Calibri"/>
            </a:endParaRPr>
          </a:p>
          <a:p>
            <a:endParaRPr lang="en-US" sz="3300" dirty="0">
              <a:solidFill>
                <a:srgbClr val="000000"/>
              </a:solidFill>
              <a:ea typeface="Calibri"/>
            </a:endParaRPr>
          </a:p>
          <a:p>
            <a:endParaRPr lang="en-US" dirty="0">
              <a:latin typeface="Calibri"/>
              <a:ea typeface="Calibri"/>
              <a:cs typeface="Calibri"/>
            </a:endParaRPr>
          </a:p>
          <a:p>
            <a:endParaRPr lang="en-US" dirty="0">
              <a:ea typeface="Calibri"/>
            </a:endParaRPr>
          </a:p>
        </p:txBody>
      </p:sp>
    </p:spTree>
    <p:extLst>
      <p:ext uri="{BB962C8B-B14F-4D97-AF65-F5344CB8AC3E}">
        <p14:creationId xmlns:p14="http://schemas.microsoft.com/office/powerpoint/2010/main" val="39578100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20AB2-A2A7-E4F8-B042-225B6D651A70}"/>
              </a:ext>
            </a:extLst>
          </p:cNvPr>
          <p:cNvSpPr>
            <a:spLocks noGrp="1"/>
          </p:cNvSpPr>
          <p:nvPr>
            <p:ph type="title"/>
          </p:nvPr>
        </p:nvSpPr>
        <p:spPr>
          <a:xfrm>
            <a:off x="1600200" y="228600"/>
            <a:ext cx="8229600" cy="830262"/>
          </a:xfrm>
        </p:spPr>
        <p:txBody>
          <a:bodyPr/>
          <a:lstStyle/>
          <a:p>
            <a:r>
              <a:rPr lang="en-US" sz="3200" dirty="0">
                <a:latin typeface="Garamond" panose="02020404030301010803" pitchFamily="18" charset="0"/>
                <a:ea typeface="Calibri"/>
                <a:cs typeface="Calibri"/>
              </a:rPr>
              <a:t>AB 21 – Ed. Code Section 6609.3 Obligations</a:t>
            </a:r>
            <a:endParaRPr lang="en-US" sz="3200" dirty="0">
              <a:latin typeface="Garamond" panose="02020404030301010803" pitchFamily="18" charset="0"/>
              <a:cs typeface="Calibri"/>
            </a:endParaRPr>
          </a:p>
        </p:txBody>
      </p:sp>
      <p:sp>
        <p:nvSpPr>
          <p:cNvPr id="3" name="Content Placeholder 2">
            <a:extLst>
              <a:ext uri="{FF2B5EF4-FFF2-40B4-BE49-F238E27FC236}">
                <a16:creationId xmlns:a16="http://schemas.microsoft.com/office/drawing/2014/main" id="{FDA6BC5E-CA45-29C2-B98B-3B68EDAF9178}"/>
              </a:ext>
            </a:extLst>
          </p:cNvPr>
          <p:cNvSpPr>
            <a:spLocks noGrp="1"/>
          </p:cNvSpPr>
          <p:nvPr>
            <p:ph idx="1"/>
          </p:nvPr>
        </p:nvSpPr>
        <p:spPr/>
        <p:txBody>
          <a:bodyPr/>
          <a:lstStyle/>
          <a:p>
            <a:pPr algn="just"/>
            <a:r>
              <a:rPr lang="en-US" dirty="0">
                <a:latin typeface="Garamond" panose="02020404030301010803" pitchFamily="18" charset="0"/>
                <a:ea typeface="Calibri"/>
                <a:cs typeface="Calibri"/>
              </a:rPr>
              <a:t>Publish and distribute guidance information on rights under state/federal immigration laws and how to respond to a federal immigration action or order.</a:t>
            </a:r>
          </a:p>
          <a:p>
            <a:pPr algn="just"/>
            <a:r>
              <a:rPr lang="en-US" dirty="0">
                <a:latin typeface="Garamond" panose="02020404030301010803" pitchFamily="18" charset="0"/>
                <a:ea typeface="Calibri"/>
                <a:cs typeface="Calibri"/>
              </a:rPr>
              <a:t>Assist undocumented students in case of detention or deportation to retaining any eligibility for financial aid, stipends, exemption from nonresident tuition fees, etc. and permit enrollment.</a:t>
            </a:r>
            <a:endParaRPr lang="en-US" dirty="0">
              <a:latin typeface="Garamond" panose="02020404030301010803" pitchFamily="18" charset="0"/>
              <a:cs typeface="Calibri"/>
            </a:endParaRPr>
          </a:p>
          <a:p>
            <a:endParaRPr lang="en-US" dirty="0">
              <a:ea typeface="Calibri"/>
            </a:endParaRPr>
          </a:p>
        </p:txBody>
      </p:sp>
    </p:spTree>
    <p:extLst>
      <p:ext uri="{BB962C8B-B14F-4D97-AF65-F5344CB8AC3E}">
        <p14:creationId xmlns:p14="http://schemas.microsoft.com/office/powerpoint/2010/main" val="31199656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FC3DC-200C-49DD-787F-31122D03D1F2}"/>
              </a:ext>
            </a:extLst>
          </p:cNvPr>
          <p:cNvSpPr>
            <a:spLocks noGrp="1"/>
          </p:cNvSpPr>
          <p:nvPr>
            <p:ph type="title"/>
          </p:nvPr>
        </p:nvSpPr>
        <p:spPr>
          <a:xfrm>
            <a:off x="1676400" y="152400"/>
            <a:ext cx="8229600" cy="830262"/>
          </a:xfrm>
        </p:spPr>
        <p:txBody>
          <a:bodyPr/>
          <a:lstStyle/>
          <a:p>
            <a:r>
              <a:rPr lang="en-US" sz="3200" dirty="0">
                <a:latin typeface="Garamond" panose="02020404030301010803" pitchFamily="18" charset="0"/>
                <a:ea typeface="Calibri"/>
                <a:cs typeface="Calibri"/>
              </a:rPr>
              <a:t>AB 450 Prohibits Voluntary Immigration Worksite Enforcement </a:t>
            </a:r>
            <a:endParaRPr lang="en-US" sz="3200" dirty="0">
              <a:latin typeface="Garamond" panose="02020404030301010803" pitchFamily="18" charset="0"/>
              <a:cs typeface="Calibri"/>
            </a:endParaRPr>
          </a:p>
        </p:txBody>
      </p:sp>
      <p:sp>
        <p:nvSpPr>
          <p:cNvPr id="3" name="Content Placeholder 2">
            <a:extLst>
              <a:ext uri="{FF2B5EF4-FFF2-40B4-BE49-F238E27FC236}">
                <a16:creationId xmlns:a16="http://schemas.microsoft.com/office/drawing/2014/main" id="{26A9F068-6D88-310F-73E2-78A2E5FCE8ED}"/>
              </a:ext>
            </a:extLst>
          </p:cNvPr>
          <p:cNvSpPr>
            <a:spLocks noGrp="1"/>
          </p:cNvSpPr>
          <p:nvPr>
            <p:ph idx="1"/>
          </p:nvPr>
        </p:nvSpPr>
        <p:spPr/>
        <p:txBody>
          <a:bodyPr/>
          <a:lstStyle/>
          <a:p>
            <a:r>
              <a:rPr lang="en-US" dirty="0">
                <a:latin typeface="Garamond" panose="02020404030301010803" pitchFamily="18" charset="0"/>
                <a:ea typeface="Calibri"/>
                <a:cs typeface="Calibri"/>
              </a:rPr>
              <a:t>Effective January 1, 2018, prohibits an employer from providing voluntary consent to an immigration enforcement agent to:</a:t>
            </a:r>
          </a:p>
          <a:p>
            <a:pPr lvl="1">
              <a:buFont typeface="Courier New"/>
              <a:buChar char="o"/>
            </a:pPr>
            <a:r>
              <a:rPr lang="en-US" dirty="0">
                <a:latin typeface="Garamond" panose="02020404030301010803" pitchFamily="18" charset="0"/>
                <a:ea typeface="Calibri"/>
                <a:cs typeface="Calibri"/>
              </a:rPr>
              <a:t>Enter nonpublic areas of the worksite, unless the agent has a judicial warrant, subject to a specified exception; and</a:t>
            </a:r>
          </a:p>
          <a:p>
            <a:pPr lvl="1">
              <a:buFont typeface="Courier New"/>
              <a:buChar char="o"/>
            </a:pPr>
            <a:r>
              <a:rPr lang="en-US" dirty="0">
                <a:latin typeface="Garamond" panose="02020404030301010803" pitchFamily="18" charset="0"/>
                <a:ea typeface="Calibri"/>
                <a:cs typeface="Calibri"/>
              </a:rPr>
              <a:t>Access, review, or obtain the employee records without a subpoena or court order, except if specified exception applies.</a:t>
            </a:r>
          </a:p>
          <a:p>
            <a:endParaRPr lang="en-US" dirty="0">
              <a:ea typeface="Calibri"/>
            </a:endParaRPr>
          </a:p>
        </p:txBody>
      </p:sp>
    </p:spTree>
    <p:extLst>
      <p:ext uri="{BB962C8B-B14F-4D97-AF65-F5344CB8AC3E}">
        <p14:creationId xmlns:p14="http://schemas.microsoft.com/office/powerpoint/2010/main" val="2945506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in a suit shaking hands with a group of people&#10;&#10;Description automatically generated">
            <a:extLst>
              <a:ext uri="{FF2B5EF4-FFF2-40B4-BE49-F238E27FC236}">
                <a16:creationId xmlns:a16="http://schemas.microsoft.com/office/drawing/2014/main" id="{63AA5D49-FDCB-9B41-C080-ED416299F161}"/>
              </a:ext>
            </a:extLst>
          </p:cNvPr>
          <p:cNvPicPr>
            <a:picLocks noChangeAspect="1"/>
          </p:cNvPicPr>
          <p:nvPr/>
        </p:nvPicPr>
        <p:blipFill>
          <a:blip r:embed="rId3">
            <a:extLst>
              <a:ext uri="{28A0092B-C50C-407E-A947-70E740481C1C}">
                <a14:useLocalDpi xmlns:a14="http://schemas.microsoft.com/office/drawing/2010/main" val="0"/>
              </a:ext>
            </a:extLst>
          </a:blip>
          <a:srcRect l="2534" r="2456" b="4990"/>
          <a:stretch/>
        </p:blipFill>
        <p:spPr>
          <a:xfrm>
            <a:off x="1524003" y="857250"/>
            <a:ext cx="9144001" cy="5143500"/>
          </a:xfrm>
          <a:prstGeom prst="rect">
            <a:avLst/>
          </a:prstGeom>
        </p:spPr>
      </p:pic>
      <p:sp>
        <p:nvSpPr>
          <p:cNvPr id="3" name="TextBox 2">
            <a:extLst>
              <a:ext uri="{FF2B5EF4-FFF2-40B4-BE49-F238E27FC236}">
                <a16:creationId xmlns:a16="http://schemas.microsoft.com/office/drawing/2014/main" id="{3EC6574F-19E5-3A66-5BAC-E8D46FFFF81B}"/>
              </a:ext>
            </a:extLst>
          </p:cNvPr>
          <p:cNvSpPr txBox="1"/>
          <p:nvPr/>
        </p:nvSpPr>
        <p:spPr>
          <a:xfrm>
            <a:off x="1714257" y="4258044"/>
            <a:ext cx="3625607" cy="1477328"/>
          </a:xfrm>
          <a:prstGeom prst="rect">
            <a:avLst/>
          </a:prstGeom>
          <a:solidFill>
            <a:schemeClr val="bg1"/>
          </a:solidFill>
        </p:spPr>
        <p:txBody>
          <a:bodyPr wrap="square" rtlCol="0">
            <a:spAutoFit/>
          </a:bodyPr>
          <a:lstStyle/>
          <a:p>
            <a:r>
              <a:rPr lang="en-US" b="1" dirty="0">
                <a:solidFill>
                  <a:srgbClr val="212121"/>
                </a:solidFill>
                <a:latin typeface="Garamond" panose="02020404030301010803" pitchFamily="18" charset="0"/>
              </a:rPr>
              <a:t>Governor Newsom took action on 1,206 bills this legislative session. He signed 1,017 bills and vetoed 189 bills, giving him a veto rate of 15.7%.</a:t>
            </a:r>
            <a:endParaRPr lang="en-US" b="1" dirty="0">
              <a:latin typeface="Garamond" panose="02020404030301010803" pitchFamily="18" charset="0"/>
            </a:endParaRPr>
          </a:p>
        </p:txBody>
      </p:sp>
    </p:spTree>
    <p:extLst>
      <p:ext uri="{BB962C8B-B14F-4D97-AF65-F5344CB8AC3E}">
        <p14:creationId xmlns:p14="http://schemas.microsoft.com/office/powerpoint/2010/main" val="20131355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FC3DC-200C-49DD-787F-31122D03D1F2}"/>
              </a:ext>
            </a:extLst>
          </p:cNvPr>
          <p:cNvSpPr>
            <a:spLocks noGrp="1"/>
          </p:cNvSpPr>
          <p:nvPr>
            <p:ph type="title"/>
          </p:nvPr>
        </p:nvSpPr>
        <p:spPr>
          <a:xfrm>
            <a:off x="1752600" y="228600"/>
            <a:ext cx="9677400" cy="830262"/>
          </a:xfrm>
        </p:spPr>
        <p:txBody>
          <a:bodyPr/>
          <a:lstStyle/>
          <a:p>
            <a:r>
              <a:rPr lang="en-US" sz="3000" dirty="0">
                <a:latin typeface="Garamond" panose="02020404030301010803" pitchFamily="18" charset="0"/>
                <a:ea typeface="Calibri"/>
                <a:cs typeface="Calibri"/>
              </a:rPr>
              <a:t>AB 450 Prohibits Voluntary Immigration Worksite Enforcement </a:t>
            </a:r>
            <a:endParaRPr lang="en-US" sz="3000" dirty="0">
              <a:latin typeface="Garamond" panose="02020404030301010803" pitchFamily="18" charset="0"/>
              <a:cs typeface="Calibri"/>
            </a:endParaRPr>
          </a:p>
        </p:txBody>
      </p:sp>
      <p:sp>
        <p:nvSpPr>
          <p:cNvPr id="3" name="Content Placeholder 2">
            <a:extLst>
              <a:ext uri="{FF2B5EF4-FFF2-40B4-BE49-F238E27FC236}">
                <a16:creationId xmlns:a16="http://schemas.microsoft.com/office/drawing/2014/main" id="{26A9F068-6D88-310F-73E2-78A2E5FCE8ED}"/>
              </a:ext>
            </a:extLst>
          </p:cNvPr>
          <p:cNvSpPr>
            <a:spLocks noGrp="1"/>
          </p:cNvSpPr>
          <p:nvPr>
            <p:ph idx="1"/>
          </p:nvPr>
        </p:nvSpPr>
        <p:spPr>
          <a:xfrm>
            <a:off x="1447800" y="1524000"/>
            <a:ext cx="9296400" cy="4343400"/>
          </a:xfrm>
        </p:spPr>
        <p:txBody>
          <a:bodyPr/>
          <a:lstStyle/>
          <a:p>
            <a:r>
              <a:rPr lang="en-US" dirty="0">
                <a:latin typeface="Garamond" panose="02020404030301010803" pitchFamily="18" charset="0"/>
                <a:ea typeface="Calibri"/>
                <a:cs typeface="Calibri"/>
              </a:rPr>
              <a:t>Requires employers:</a:t>
            </a:r>
            <a:endParaRPr lang="en-US" dirty="0">
              <a:latin typeface="Garamond" panose="02020404030301010803" pitchFamily="18" charset="0"/>
              <a:ea typeface="Calibri" panose="020F0502020204030204" pitchFamily="34" charset="0"/>
            </a:endParaRPr>
          </a:p>
          <a:p>
            <a:pPr lvl="1">
              <a:buFont typeface="Courier New"/>
              <a:buChar char="o"/>
            </a:pPr>
            <a:r>
              <a:rPr lang="en-US" dirty="0">
                <a:latin typeface="Garamond" panose="02020404030301010803" pitchFamily="18" charset="0"/>
                <a:ea typeface="Calibri"/>
                <a:cs typeface="Calibri"/>
              </a:rPr>
              <a:t>Provide current employees with notices of an immigration agency’s inspection of I-9 employment eligibility verification forms or other employment records within 72 hours of receiving the federal notice of inspection—using a template created by the labor commissioner.</a:t>
            </a:r>
            <a:endParaRPr lang="en-US" dirty="0">
              <a:latin typeface="Garamond" panose="02020404030301010803" pitchFamily="18" charset="0"/>
              <a:ea typeface="Calibri"/>
            </a:endParaRPr>
          </a:p>
          <a:p>
            <a:pPr lvl="1">
              <a:buFont typeface="Courier New"/>
              <a:buChar char="o"/>
            </a:pPr>
            <a:r>
              <a:rPr lang="en-US" dirty="0">
                <a:latin typeface="Garamond" panose="02020404030301010803" pitchFamily="18" charset="0"/>
                <a:ea typeface="Calibri"/>
                <a:cs typeface="Calibri"/>
              </a:rPr>
              <a:t>Prohibits employers from re-verifying employment eligibility of a current employee when not required by law.</a:t>
            </a:r>
            <a:endParaRPr lang="en-US" dirty="0">
              <a:latin typeface="Garamond" panose="02020404030301010803" pitchFamily="18" charset="0"/>
              <a:ea typeface="Calibri"/>
            </a:endParaRPr>
          </a:p>
          <a:p>
            <a:endParaRPr lang="en-US" dirty="0">
              <a:ea typeface="Calibri"/>
            </a:endParaRPr>
          </a:p>
          <a:p>
            <a:endParaRPr lang="en-US" dirty="0">
              <a:ea typeface="Calibri"/>
            </a:endParaRPr>
          </a:p>
        </p:txBody>
      </p:sp>
    </p:spTree>
    <p:extLst>
      <p:ext uri="{BB962C8B-B14F-4D97-AF65-F5344CB8AC3E}">
        <p14:creationId xmlns:p14="http://schemas.microsoft.com/office/powerpoint/2010/main" val="1660293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FC3DC-200C-49DD-787F-31122D03D1F2}"/>
              </a:ext>
            </a:extLst>
          </p:cNvPr>
          <p:cNvSpPr>
            <a:spLocks noGrp="1"/>
          </p:cNvSpPr>
          <p:nvPr>
            <p:ph type="title"/>
          </p:nvPr>
        </p:nvSpPr>
        <p:spPr>
          <a:xfrm>
            <a:off x="1676400" y="228600"/>
            <a:ext cx="8229600" cy="830262"/>
          </a:xfrm>
        </p:spPr>
        <p:txBody>
          <a:bodyPr/>
          <a:lstStyle/>
          <a:p>
            <a:r>
              <a:rPr lang="en-US" sz="3200" dirty="0">
                <a:latin typeface="Garamond" panose="02020404030301010803" pitchFamily="18" charset="0"/>
                <a:ea typeface="Calibri"/>
                <a:cs typeface="Calibri"/>
              </a:rPr>
              <a:t>The California Dream Act  </a:t>
            </a:r>
          </a:p>
        </p:txBody>
      </p:sp>
      <p:sp>
        <p:nvSpPr>
          <p:cNvPr id="3" name="Content Placeholder 2">
            <a:extLst>
              <a:ext uri="{FF2B5EF4-FFF2-40B4-BE49-F238E27FC236}">
                <a16:creationId xmlns:a16="http://schemas.microsoft.com/office/drawing/2014/main" id="{26A9F068-6D88-310F-73E2-78A2E5FCE8ED}"/>
              </a:ext>
            </a:extLst>
          </p:cNvPr>
          <p:cNvSpPr>
            <a:spLocks noGrp="1"/>
          </p:cNvSpPr>
          <p:nvPr>
            <p:ph idx="1"/>
          </p:nvPr>
        </p:nvSpPr>
        <p:spPr>
          <a:xfrm>
            <a:off x="1981200" y="1143000"/>
            <a:ext cx="8534400" cy="4343400"/>
          </a:xfrm>
        </p:spPr>
        <p:txBody>
          <a:bodyPr/>
          <a:lstStyle/>
          <a:p>
            <a:r>
              <a:rPr lang="en-US" sz="3300" dirty="0">
                <a:solidFill>
                  <a:srgbClr val="000000"/>
                </a:solidFill>
                <a:latin typeface="Garamond" panose="02020404030301010803" pitchFamily="18" charset="0"/>
                <a:ea typeface="Calibri"/>
                <a:cs typeface="Calibri"/>
              </a:rPr>
              <a:t>The California Dream Act allows undocumented students to receive in-state tuition and apply for the same financial aid opportunities available to legal residents and citizens.</a:t>
            </a:r>
            <a:endParaRPr lang="en-US" dirty="0">
              <a:latin typeface="Garamond" panose="02020404030301010803" pitchFamily="18" charset="0"/>
              <a:ea typeface="Calibri" panose="020F0502020204030204" pitchFamily="34" charset="0"/>
            </a:endParaRPr>
          </a:p>
          <a:p>
            <a:pPr lvl="1">
              <a:buFont typeface="Courier New"/>
              <a:buChar char="o"/>
            </a:pPr>
            <a:r>
              <a:rPr lang="en-US" sz="2900" dirty="0">
                <a:solidFill>
                  <a:srgbClr val="000000"/>
                </a:solidFill>
                <a:latin typeface="Garamond" panose="02020404030301010803" pitchFamily="18" charset="0"/>
                <a:ea typeface="Calibri"/>
                <a:cs typeface="Calibri"/>
              </a:rPr>
              <a:t>Not DACA dependent</a:t>
            </a:r>
            <a:endParaRPr lang="en-US" dirty="0">
              <a:latin typeface="Garamond" panose="02020404030301010803" pitchFamily="18" charset="0"/>
              <a:ea typeface="Calibri"/>
            </a:endParaRPr>
          </a:p>
          <a:p>
            <a:endParaRPr lang="en-US" dirty="0">
              <a:ea typeface="Calibri"/>
            </a:endParaRPr>
          </a:p>
          <a:p>
            <a:endParaRPr lang="en-US" dirty="0">
              <a:ea typeface="Calibri"/>
            </a:endParaRPr>
          </a:p>
          <a:p>
            <a:endParaRPr lang="en-US" dirty="0">
              <a:ea typeface="Calibri"/>
            </a:endParaRPr>
          </a:p>
        </p:txBody>
      </p:sp>
    </p:spTree>
    <p:extLst>
      <p:ext uri="{BB962C8B-B14F-4D97-AF65-F5344CB8AC3E}">
        <p14:creationId xmlns:p14="http://schemas.microsoft.com/office/powerpoint/2010/main" val="23441215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51CCB-9ED3-2ADA-BA82-A2B05AFF5331}"/>
              </a:ext>
            </a:extLst>
          </p:cNvPr>
          <p:cNvSpPr>
            <a:spLocks noGrp="1"/>
          </p:cNvSpPr>
          <p:nvPr>
            <p:ph type="title"/>
          </p:nvPr>
        </p:nvSpPr>
        <p:spPr>
          <a:xfrm>
            <a:off x="1752600" y="152400"/>
            <a:ext cx="8229600" cy="830262"/>
          </a:xfrm>
        </p:spPr>
        <p:txBody>
          <a:bodyPr/>
          <a:lstStyle/>
          <a:p>
            <a:r>
              <a:rPr lang="en-US" sz="2800" dirty="0">
                <a:latin typeface="Garamond" panose="02020404030301010803" pitchFamily="18" charset="0"/>
                <a:ea typeface="Calibri"/>
                <a:cs typeface="Calibri"/>
              </a:rPr>
              <a:t>Senate Bill 54 – California Values Act, Gov. Code §§ 7284-7284.12</a:t>
            </a:r>
            <a:endParaRPr lang="en-US" sz="2800" dirty="0">
              <a:latin typeface="Garamond" panose="02020404030301010803" pitchFamily="18" charset="0"/>
              <a:cs typeface="Calibri"/>
            </a:endParaRPr>
          </a:p>
        </p:txBody>
      </p:sp>
      <p:sp>
        <p:nvSpPr>
          <p:cNvPr id="3" name="Content Placeholder 2">
            <a:extLst>
              <a:ext uri="{FF2B5EF4-FFF2-40B4-BE49-F238E27FC236}">
                <a16:creationId xmlns:a16="http://schemas.microsoft.com/office/drawing/2014/main" id="{0F49E12A-AB26-8CFD-118C-1A85DAEB0E9C}"/>
              </a:ext>
            </a:extLst>
          </p:cNvPr>
          <p:cNvSpPr>
            <a:spLocks noGrp="1"/>
          </p:cNvSpPr>
          <p:nvPr>
            <p:ph idx="1"/>
          </p:nvPr>
        </p:nvSpPr>
        <p:spPr/>
        <p:txBody>
          <a:bodyPr/>
          <a:lstStyle/>
          <a:p>
            <a:r>
              <a:rPr lang="en-US" sz="2400" dirty="0">
                <a:latin typeface="Garamond" panose="02020404030301010803" pitchFamily="18" charset="0"/>
                <a:ea typeface="Calibri"/>
                <a:cs typeface="Calibri"/>
              </a:rPr>
              <a:t>Effective January 1, 2018, state and local law enforcement agencies, including community college police and security departments, are prohibited:</a:t>
            </a:r>
          </a:p>
          <a:p>
            <a:pPr lvl="1">
              <a:buFont typeface="Courier New"/>
              <a:buChar char="o"/>
            </a:pPr>
            <a:r>
              <a:rPr lang="en-US" sz="2000" dirty="0">
                <a:latin typeface="Garamond" panose="02020404030301010803" pitchFamily="18" charset="0"/>
                <a:ea typeface="Calibri"/>
                <a:cs typeface="Calibri"/>
              </a:rPr>
              <a:t>From using money or personnel to investigate, interrogate, detain, detect, or arrest persons for immigration enforcement purposes</a:t>
            </a:r>
          </a:p>
          <a:p>
            <a:pPr lvl="1">
              <a:buFont typeface="Courier New"/>
              <a:buChar char="o"/>
            </a:pPr>
            <a:r>
              <a:rPr lang="en-US" sz="2000" dirty="0">
                <a:latin typeface="Garamond" panose="02020404030301010803" pitchFamily="18" charset="0"/>
                <a:ea typeface="Calibri"/>
                <a:cs typeface="Calibri"/>
              </a:rPr>
              <a:t>Engaging in activities or conduct in connection with immigration enforcement by law enforcement agencies</a:t>
            </a:r>
          </a:p>
          <a:p>
            <a:pPr lvl="1">
              <a:buFont typeface="Courier New"/>
              <a:buChar char="o"/>
            </a:pPr>
            <a:r>
              <a:rPr lang="en-US" sz="2000" dirty="0">
                <a:latin typeface="Garamond" panose="02020404030301010803" pitchFamily="18" charset="0"/>
                <a:ea typeface="Calibri"/>
                <a:cs typeface="Calibri"/>
              </a:rPr>
              <a:t>Detaining an individual exclusively for any actual or suspected immigration violation</a:t>
            </a:r>
          </a:p>
          <a:p>
            <a:pPr lvl="1">
              <a:buFont typeface="Courier New"/>
              <a:buChar char="o"/>
            </a:pPr>
            <a:r>
              <a:rPr lang="en-US" sz="2000" dirty="0">
                <a:latin typeface="Garamond" panose="02020404030301010803" pitchFamily="18" charset="0"/>
                <a:ea typeface="Calibri"/>
                <a:cs typeface="Calibri"/>
              </a:rPr>
              <a:t>Reporting or turning an individual in to federal immigration authorities where the law enforcement official has discretion to cooperate with immigration authorities</a:t>
            </a:r>
          </a:p>
          <a:p>
            <a:pPr lvl="2">
              <a:buFont typeface="Wingdings"/>
              <a:buChar char="§"/>
            </a:pPr>
            <a:r>
              <a:rPr lang="en-US" sz="1600" dirty="0">
                <a:latin typeface="Garamond" panose="02020404030301010803" pitchFamily="18" charset="0"/>
                <a:ea typeface="Calibri"/>
                <a:cs typeface="Calibri"/>
              </a:rPr>
              <a:t>Exceptions exist related to individuals who have committed serious crimes</a:t>
            </a:r>
          </a:p>
          <a:p>
            <a:pPr lvl="1">
              <a:buFont typeface="Courier New"/>
              <a:buChar char="o"/>
            </a:pPr>
            <a:endParaRPr lang="en-US" sz="2000" dirty="0">
              <a:ea typeface="Calibri" panose="020F0502020204030204" pitchFamily="34" charset="0"/>
            </a:endParaRPr>
          </a:p>
          <a:p>
            <a:endParaRPr lang="en-US" dirty="0">
              <a:ea typeface="Calibri" panose="020F0502020204030204" pitchFamily="34" charset="0"/>
            </a:endParaRPr>
          </a:p>
        </p:txBody>
      </p:sp>
    </p:spTree>
    <p:extLst>
      <p:ext uri="{BB962C8B-B14F-4D97-AF65-F5344CB8AC3E}">
        <p14:creationId xmlns:p14="http://schemas.microsoft.com/office/powerpoint/2010/main" val="22144579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2E579-36E4-B646-025A-C3C3C74493C6}"/>
              </a:ext>
            </a:extLst>
          </p:cNvPr>
          <p:cNvSpPr>
            <a:spLocks noGrp="1"/>
          </p:cNvSpPr>
          <p:nvPr>
            <p:ph type="title"/>
          </p:nvPr>
        </p:nvSpPr>
        <p:spPr/>
        <p:txBody>
          <a:bodyPr/>
          <a:lstStyle/>
          <a:p>
            <a:r>
              <a:rPr lang="en-US" sz="4800" dirty="0">
                <a:latin typeface="Garamond" panose="02020404030301010803" pitchFamily="18" charset="0"/>
              </a:rPr>
              <a:t>The New Legislature</a:t>
            </a:r>
          </a:p>
        </p:txBody>
      </p:sp>
    </p:spTree>
    <p:extLst>
      <p:ext uri="{BB962C8B-B14F-4D97-AF65-F5344CB8AC3E}">
        <p14:creationId xmlns:p14="http://schemas.microsoft.com/office/powerpoint/2010/main" val="22122788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52809-A8CE-432B-A265-72BDCDCCD082}"/>
              </a:ext>
            </a:extLst>
          </p:cNvPr>
          <p:cNvSpPr>
            <a:spLocks noGrp="1"/>
          </p:cNvSpPr>
          <p:nvPr>
            <p:ph type="title"/>
          </p:nvPr>
        </p:nvSpPr>
        <p:spPr>
          <a:xfrm>
            <a:off x="1643172" y="174224"/>
            <a:ext cx="8229600" cy="830262"/>
          </a:xfrm>
        </p:spPr>
        <p:txBody>
          <a:bodyPr/>
          <a:lstStyle/>
          <a:p>
            <a:r>
              <a:rPr lang="en-US" sz="3200" dirty="0">
                <a:latin typeface="Garamond" panose="02020404030301010803" pitchFamily="18" charset="0"/>
              </a:rPr>
              <a:t>Assembly and Senate Convening- Dec. 2024</a:t>
            </a:r>
          </a:p>
        </p:txBody>
      </p:sp>
      <p:sp>
        <p:nvSpPr>
          <p:cNvPr id="3" name="Content Placeholder 2">
            <a:extLst>
              <a:ext uri="{FF2B5EF4-FFF2-40B4-BE49-F238E27FC236}">
                <a16:creationId xmlns:a16="http://schemas.microsoft.com/office/drawing/2014/main" id="{AEADEB51-02ED-79C4-FB28-3436A1C39555}"/>
              </a:ext>
            </a:extLst>
          </p:cNvPr>
          <p:cNvSpPr>
            <a:spLocks noGrp="1"/>
          </p:cNvSpPr>
          <p:nvPr>
            <p:ph sz="half" idx="1"/>
          </p:nvPr>
        </p:nvSpPr>
        <p:spPr>
          <a:xfrm>
            <a:off x="1371600" y="1295400"/>
            <a:ext cx="4510840" cy="2666997"/>
          </a:xfrm>
        </p:spPr>
        <p:txBody>
          <a:bodyPr>
            <a:normAutofit/>
          </a:bodyPr>
          <a:lstStyle/>
          <a:p>
            <a:pPr marL="0" indent="0">
              <a:buNone/>
            </a:pPr>
            <a:r>
              <a:rPr lang="en-US" b="1" dirty="0">
                <a:latin typeface="Garamond" panose="02020404030301010803" pitchFamily="18" charset="0"/>
              </a:rPr>
              <a:t>Assembly </a:t>
            </a:r>
          </a:p>
          <a:p>
            <a:r>
              <a:rPr lang="en-US" dirty="0">
                <a:latin typeface="Garamond" panose="02020404030301010803" pitchFamily="18" charset="0"/>
              </a:rPr>
              <a:t>All 79 assembly members were sworn in, including 23 new members</a:t>
            </a:r>
          </a:p>
          <a:p>
            <a:r>
              <a:rPr lang="en-US" dirty="0">
                <a:latin typeface="Garamond" panose="02020404030301010803" pitchFamily="18" charset="0"/>
              </a:rPr>
              <a:t>There is one vacancy (AD 32) as Vince Fong was elected but chose to keep his Congressional seat, special election will be held on April 29</a:t>
            </a:r>
            <a:r>
              <a:rPr lang="en-US" baseline="30000" dirty="0">
                <a:latin typeface="Garamond" panose="02020404030301010803" pitchFamily="18" charset="0"/>
              </a:rPr>
              <a:t>th</a:t>
            </a:r>
            <a:r>
              <a:rPr lang="en-US" dirty="0">
                <a:latin typeface="Garamond" panose="02020404030301010803" pitchFamily="18" charset="0"/>
              </a:rPr>
              <a:t>, 2025</a:t>
            </a:r>
          </a:p>
        </p:txBody>
      </p:sp>
      <p:sp>
        <p:nvSpPr>
          <p:cNvPr id="6" name="Content Placeholder 5">
            <a:extLst>
              <a:ext uri="{FF2B5EF4-FFF2-40B4-BE49-F238E27FC236}">
                <a16:creationId xmlns:a16="http://schemas.microsoft.com/office/drawing/2014/main" id="{61CFD2A5-D683-5B89-409A-0466B3D4473C}"/>
              </a:ext>
            </a:extLst>
          </p:cNvPr>
          <p:cNvSpPr>
            <a:spLocks noGrp="1"/>
          </p:cNvSpPr>
          <p:nvPr>
            <p:ph sz="half" idx="2"/>
          </p:nvPr>
        </p:nvSpPr>
        <p:spPr>
          <a:xfrm>
            <a:off x="5942598" y="1295400"/>
            <a:ext cx="4877802" cy="3263504"/>
          </a:xfrm>
        </p:spPr>
        <p:txBody>
          <a:bodyPr>
            <a:normAutofit/>
          </a:bodyPr>
          <a:lstStyle/>
          <a:p>
            <a:pPr marL="0" indent="0">
              <a:buNone/>
            </a:pPr>
            <a:r>
              <a:rPr lang="en-US" b="1" dirty="0">
                <a:latin typeface="Garamond" panose="02020404030301010803" pitchFamily="18" charset="0"/>
              </a:rPr>
              <a:t>Senate </a:t>
            </a:r>
          </a:p>
          <a:p>
            <a:r>
              <a:rPr lang="en-US" dirty="0">
                <a:latin typeface="Garamond" panose="02020404030301010803" pitchFamily="18" charset="0"/>
              </a:rPr>
              <a:t>All 20 Senators were sworn in, including 12 new members, 8 of whom are former assembly members </a:t>
            </a:r>
          </a:p>
          <a:p>
            <a:r>
              <a:rPr lang="en-US" dirty="0">
                <a:latin typeface="Garamond" panose="02020404030301010803" pitchFamily="18" charset="0"/>
              </a:rPr>
              <a:t>Senator Nguyen (SD 36) has resigned as she was elected to the OC Board of Supervisors, a special session will be called on April 29</a:t>
            </a:r>
            <a:r>
              <a:rPr lang="en-US" baseline="30000" dirty="0">
                <a:latin typeface="Garamond" panose="02020404030301010803" pitchFamily="18" charset="0"/>
              </a:rPr>
              <a:t>th</a:t>
            </a:r>
            <a:r>
              <a:rPr lang="en-US" dirty="0">
                <a:latin typeface="Garamond" panose="02020404030301010803" pitchFamily="18" charset="0"/>
              </a:rPr>
              <a:t>, 2025 </a:t>
            </a:r>
          </a:p>
        </p:txBody>
      </p:sp>
      <p:pic>
        <p:nvPicPr>
          <p:cNvPr id="10" name="Picture 9" descr="A person in a suit waving&#10;&#10;Description automatically generated">
            <a:extLst>
              <a:ext uri="{FF2B5EF4-FFF2-40B4-BE49-F238E27FC236}">
                <a16:creationId xmlns:a16="http://schemas.microsoft.com/office/drawing/2014/main" id="{E594E3BC-EEF2-41D6-4BF1-E96264A126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4752" y="4191001"/>
            <a:ext cx="1514848" cy="1520308"/>
          </a:xfrm>
          <a:prstGeom prst="rect">
            <a:avLst/>
          </a:prstGeom>
        </p:spPr>
      </p:pic>
      <p:pic>
        <p:nvPicPr>
          <p:cNvPr id="17" name="Picture 16" descr="A group of people waving&#10;&#10;Description automatically generated">
            <a:extLst>
              <a:ext uri="{FF2B5EF4-FFF2-40B4-BE49-F238E27FC236}">
                <a16:creationId xmlns:a16="http://schemas.microsoft.com/office/drawing/2014/main" id="{D630C7E3-1679-A0F0-C0B4-AE25821E2189}"/>
              </a:ext>
            </a:extLst>
          </p:cNvPr>
          <p:cNvPicPr>
            <a:picLocks noChangeAspect="1"/>
          </p:cNvPicPr>
          <p:nvPr/>
        </p:nvPicPr>
        <p:blipFill>
          <a:blip r:embed="rId4" cstate="print">
            <a:extLst>
              <a:ext uri="{28A0092B-C50C-407E-A947-70E740481C1C}">
                <a14:useLocalDpi xmlns:a14="http://schemas.microsoft.com/office/drawing/2010/main" val="0"/>
              </a:ext>
            </a:extLst>
          </a:blip>
          <a:srcRect t="604"/>
          <a:stretch/>
        </p:blipFill>
        <p:spPr>
          <a:xfrm>
            <a:off x="9067800" y="4191000"/>
            <a:ext cx="2294330" cy="1520307"/>
          </a:xfrm>
          <a:prstGeom prst="rect">
            <a:avLst/>
          </a:prstGeom>
        </p:spPr>
      </p:pic>
      <p:pic>
        <p:nvPicPr>
          <p:cNvPr id="20" name="Picture 19">
            <a:extLst>
              <a:ext uri="{FF2B5EF4-FFF2-40B4-BE49-F238E27FC236}">
                <a16:creationId xmlns:a16="http://schemas.microsoft.com/office/drawing/2014/main" id="{551DED12-E170-C468-F351-4D1967F5D5D8}"/>
              </a:ext>
            </a:extLst>
          </p:cNvPr>
          <p:cNvPicPr>
            <a:picLocks noChangeAspect="1"/>
          </p:cNvPicPr>
          <p:nvPr/>
        </p:nvPicPr>
        <p:blipFill>
          <a:blip r:embed="rId5"/>
          <a:stretch>
            <a:fillRect/>
          </a:stretch>
        </p:blipFill>
        <p:spPr>
          <a:xfrm>
            <a:off x="864010" y="4191000"/>
            <a:ext cx="2031590" cy="1520307"/>
          </a:xfrm>
          <a:prstGeom prst="rect">
            <a:avLst/>
          </a:prstGeom>
        </p:spPr>
      </p:pic>
      <p:pic>
        <p:nvPicPr>
          <p:cNvPr id="21" name="Picture 20">
            <a:extLst>
              <a:ext uri="{FF2B5EF4-FFF2-40B4-BE49-F238E27FC236}">
                <a16:creationId xmlns:a16="http://schemas.microsoft.com/office/drawing/2014/main" id="{6F1ECA7E-F70A-39D2-FB8C-381A6F305712}"/>
              </a:ext>
            </a:extLst>
          </p:cNvPr>
          <p:cNvPicPr>
            <a:picLocks noChangeAspect="1"/>
          </p:cNvPicPr>
          <p:nvPr/>
        </p:nvPicPr>
        <p:blipFill>
          <a:blip r:embed="rId6"/>
          <a:stretch>
            <a:fillRect/>
          </a:stretch>
        </p:blipFill>
        <p:spPr>
          <a:xfrm>
            <a:off x="4383832" y="4191001"/>
            <a:ext cx="2702768" cy="1520308"/>
          </a:xfrm>
          <a:prstGeom prst="rect">
            <a:avLst/>
          </a:prstGeom>
        </p:spPr>
      </p:pic>
      <p:pic>
        <p:nvPicPr>
          <p:cNvPr id="5" name="Picture 4" descr="A group of people sitting in a room&#10;&#10;Description automatically generated">
            <a:extLst>
              <a:ext uri="{FF2B5EF4-FFF2-40B4-BE49-F238E27FC236}">
                <a16:creationId xmlns:a16="http://schemas.microsoft.com/office/drawing/2014/main" id="{EEDE9669-AAD6-3EBE-2265-88D0FD6549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86600" y="4191000"/>
            <a:ext cx="2027076" cy="1520307"/>
          </a:xfrm>
          <a:prstGeom prst="rect">
            <a:avLst/>
          </a:prstGeom>
        </p:spPr>
      </p:pic>
    </p:spTree>
    <p:extLst>
      <p:ext uri="{BB962C8B-B14F-4D97-AF65-F5344CB8AC3E}">
        <p14:creationId xmlns:p14="http://schemas.microsoft.com/office/powerpoint/2010/main" val="40635942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F7A86-B6F3-1EA6-6BE4-81DF91544610}"/>
            </a:ext>
          </a:extLst>
        </p:cNvPr>
        <p:cNvGrpSpPr/>
        <p:nvPr/>
      </p:nvGrpSpPr>
      <p:grpSpPr>
        <a:xfrm>
          <a:off x="0" y="0"/>
          <a:ext cx="0" cy="0"/>
          <a:chOff x="0" y="0"/>
          <a:chExt cx="0" cy="0"/>
        </a:xfrm>
      </p:grpSpPr>
      <p:sp>
        <p:nvSpPr>
          <p:cNvPr id="8" name="Rounded Rectangle 7">
            <a:extLst>
              <a:ext uri="{FF2B5EF4-FFF2-40B4-BE49-F238E27FC236}">
                <a16:creationId xmlns:a16="http://schemas.microsoft.com/office/drawing/2014/main" id="{DD4F0481-4A91-1282-F15E-032EE547C47F}"/>
              </a:ext>
            </a:extLst>
          </p:cNvPr>
          <p:cNvSpPr/>
          <p:nvPr/>
        </p:nvSpPr>
        <p:spPr>
          <a:xfrm>
            <a:off x="2066054" y="2052010"/>
            <a:ext cx="8088002" cy="1489719"/>
          </a:xfrm>
          <a:prstGeom prst="roundRect">
            <a:avLst/>
          </a:prstGeom>
          <a:solidFill>
            <a:srgbClr val="C00000">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A5D70AE-F716-095D-ADEB-533430643A56}"/>
              </a:ext>
            </a:extLst>
          </p:cNvPr>
          <p:cNvSpPr>
            <a:spLocks noGrp="1"/>
          </p:cNvSpPr>
          <p:nvPr>
            <p:ph type="title"/>
          </p:nvPr>
        </p:nvSpPr>
        <p:spPr>
          <a:xfrm>
            <a:off x="2066054" y="762000"/>
            <a:ext cx="7886700" cy="994172"/>
          </a:xfrm>
        </p:spPr>
        <p:txBody>
          <a:bodyPr/>
          <a:lstStyle/>
          <a:p>
            <a:pPr algn="ctr"/>
            <a:r>
              <a:rPr lang="en-US" dirty="0">
                <a:latin typeface="Garamond" panose="02020404030301010803" pitchFamily="18" charset="0"/>
              </a:rPr>
              <a:t>New Senator Highlights</a:t>
            </a:r>
          </a:p>
        </p:txBody>
      </p:sp>
      <p:graphicFrame>
        <p:nvGraphicFramePr>
          <p:cNvPr id="10" name="Chart 9">
            <a:extLst>
              <a:ext uri="{FF2B5EF4-FFF2-40B4-BE49-F238E27FC236}">
                <a16:creationId xmlns:a16="http://schemas.microsoft.com/office/drawing/2014/main" id="{8091F539-0B9A-C78C-C1D3-01C7FAC4149F}"/>
              </a:ext>
            </a:extLst>
          </p:cNvPr>
          <p:cNvGraphicFramePr/>
          <p:nvPr>
            <p:extLst>
              <p:ext uri="{D42A27DB-BD31-4B8C-83A1-F6EECF244321}">
                <p14:modId xmlns:p14="http://schemas.microsoft.com/office/powerpoint/2010/main" val="2729147727"/>
              </p:ext>
            </p:extLst>
          </p:nvPr>
        </p:nvGraphicFramePr>
        <p:xfrm>
          <a:off x="6096003" y="3482779"/>
          <a:ext cx="4365123" cy="1828799"/>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C9BE12DD-3B1F-56D4-7C48-65D4465CE471}"/>
              </a:ext>
            </a:extLst>
          </p:cNvPr>
          <p:cNvSpPr txBox="1"/>
          <p:nvPr/>
        </p:nvSpPr>
        <p:spPr>
          <a:xfrm>
            <a:off x="3579141" y="2277096"/>
            <a:ext cx="6396268" cy="1338828"/>
          </a:xfrm>
          <a:prstGeom prst="rect">
            <a:avLst/>
          </a:prstGeom>
          <a:noFill/>
        </p:spPr>
        <p:txBody>
          <a:bodyPr wrap="square" rtlCol="0">
            <a:spAutoFit/>
          </a:bodyPr>
          <a:lstStyle/>
          <a:p>
            <a:pPr algn="ctr"/>
            <a:r>
              <a:rPr lang="en-US" sz="2100" b="1" dirty="0"/>
              <a:t>Senator-elect Christopher Cabaldon (SD 3)</a:t>
            </a:r>
          </a:p>
          <a:p>
            <a:pPr algn="ctr"/>
            <a:r>
              <a:rPr lang="en-US" sz="1500" dirty="0"/>
              <a:t>Community Colleges: Diablo Valley College, Napa Valley College, Santa Rosa Junior College, Woodland Community College, Solano Community College</a:t>
            </a:r>
            <a:endParaRPr lang="en-US" sz="1500" i="1" dirty="0"/>
          </a:p>
          <a:p>
            <a:pPr marL="257175" indent="-257175">
              <a:buFontTx/>
              <a:buChar char="-"/>
            </a:pPr>
            <a:endParaRPr lang="en-US" sz="1500" dirty="0"/>
          </a:p>
        </p:txBody>
      </p:sp>
      <p:pic>
        <p:nvPicPr>
          <p:cNvPr id="7" name="Picture 6">
            <a:extLst>
              <a:ext uri="{FF2B5EF4-FFF2-40B4-BE49-F238E27FC236}">
                <a16:creationId xmlns:a16="http://schemas.microsoft.com/office/drawing/2014/main" id="{674C2F73-A8E6-D770-1DE3-5B733CC97567}"/>
              </a:ext>
            </a:extLst>
          </p:cNvPr>
          <p:cNvPicPr>
            <a:picLocks noChangeAspect="1"/>
          </p:cNvPicPr>
          <p:nvPr/>
        </p:nvPicPr>
        <p:blipFill>
          <a:blip r:embed="rId4"/>
          <a:srcRect l="5470" r="4786"/>
          <a:stretch/>
        </p:blipFill>
        <p:spPr>
          <a:xfrm>
            <a:off x="2216591" y="2121606"/>
            <a:ext cx="1212012" cy="1350527"/>
          </a:xfrm>
          <a:prstGeom prst="roundRect">
            <a:avLst/>
          </a:prstGeom>
        </p:spPr>
      </p:pic>
      <p:sp>
        <p:nvSpPr>
          <p:cNvPr id="9" name="Rounded Rectangle 8">
            <a:extLst>
              <a:ext uri="{FF2B5EF4-FFF2-40B4-BE49-F238E27FC236}">
                <a16:creationId xmlns:a16="http://schemas.microsoft.com/office/drawing/2014/main" id="{D3CECA2C-9764-6F23-C15B-0FE9002948C6}"/>
              </a:ext>
            </a:extLst>
          </p:cNvPr>
          <p:cNvSpPr/>
          <p:nvPr/>
        </p:nvSpPr>
        <p:spPr>
          <a:xfrm>
            <a:off x="2066057" y="3678905"/>
            <a:ext cx="8116111" cy="1489719"/>
          </a:xfrm>
          <a:prstGeom prst="roundRect">
            <a:avLst/>
          </a:prstGeom>
          <a:solidFill>
            <a:srgbClr val="C00000">
              <a:alpha val="2282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350" dirty="0"/>
          </a:p>
          <a:p>
            <a:pPr algn="ctr"/>
            <a:endParaRPr lang="en-US" sz="1350" dirty="0"/>
          </a:p>
        </p:txBody>
      </p:sp>
      <p:sp>
        <p:nvSpPr>
          <p:cNvPr id="11" name="TextBox 10">
            <a:extLst>
              <a:ext uri="{FF2B5EF4-FFF2-40B4-BE49-F238E27FC236}">
                <a16:creationId xmlns:a16="http://schemas.microsoft.com/office/drawing/2014/main" id="{B337D59D-D282-9A7E-300E-FB416B50130D}"/>
              </a:ext>
            </a:extLst>
          </p:cNvPr>
          <p:cNvSpPr txBox="1"/>
          <p:nvPr/>
        </p:nvSpPr>
        <p:spPr>
          <a:xfrm>
            <a:off x="3579141" y="3958862"/>
            <a:ext cx="6649244" cy="1154162"/>
          </a:xfrm>
          <a:prstGeom prst="rect">
            <a:avLst/>
          </a:prstGeom>
          <a:noFill/>
        </p:spPr>
        <p:txBody>
          <a:bodyPr wrap="square" rtlCol="0">
            <a:spAutoFit/>
          </a:bodyPr>
          <a:lstStyle/>
          <a:p>
            <a:pPr algn="ctr"/>
            <a:r>
              <a:rPr lang="en-US" sz="2100" b="1" dirty="0"/>
              <a:t>Senator-elect Sasha Renee Perez (SD 25)</a:t>
            </a:r>
          </a:p>
          <a:p>
            <a:pPr algn="ctr"/>
            <a:r>
              <a:rPr lang="en-US" sz="1500" dirty="0"/>
              <a:t>Community Colleges: Pasadena City College, Glendale Community College, Rio Hondo Community College, Citrus College</a:t>
            </a:r>
          </a:p>
          <a:p>
            <a:endParaRPr lang="en-US" dirty="0"/>
          </a:p>
        </p:txBody>
      </p:sp>
      <p:pic>
        <p:nvPicPr>
          <p:cNvPr id="12" name="Picture 11">
            <a:extLst>
              <a:ext uri="{FF2B5EF4-FFF2-40B4-BE49-F238E27FC236}">
                <a16:creationId xmlns:a16="http://schemas.microsoft.com/office/drawing/2014/main" id="{B6E525FE-F81B-7F5D-305B-394667D852AB}"/>
              </a:ext>
            </a:extLst>
          </p:cNvPr>
          <p:cNvPicPr>
            <a:picLocks noChangeAspect="1"/>
          </p:cNvPicPr>
          <p:nvPr/>
        </p:nvPicPr>
        <p:blipFill>
          <a:blip r:embed="rId5"/>
          <a:srcRect r="10290"/>
          <a:stretch/>
        </p:blipFill>
        <p:spPr>
          <a:xfrm>
            <a:off x="2216591" y="3748248"/>
            <a:ext cx="1212012" cy="1351026"/>
          </a:xfrm>
          <a:prstGeom prst="roundRect">
            <a:avLst/>
          </a:prstGeom>
        </p:spPr>
      </p:pic>
    </p:spTree>
    <p:extLst>
      <p:ext uri="{BB962C8B-B14F-4D97-AF65-F5344CB8AC3E}">
        <p14:creationId xmlns:p14="http://schemas.microsoft.com/office/powerpoint/2010/main" val="42318868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21C84-D070-1653-9E17-5D20406B3B4B}"/>
            </a:ext>
          </a:extLst>
        </p:cNvPr>
        <p:cNvGrpSpPr/>
        <p:nvPr/>
      </p:nvGrpSpPr>
      <p:grpSpPr>
        <a:xfrm>
          <a:off x="0" y="0"/>
          <a:ext cx="0" cy="0"/>
          <a:chOff x="0" y="0"/>
          <a:chExt cx="0" cy="0"/>
        </a:xfrm>
      </p:grpSpPr>
      <p:sp>
        <p:nvSpPr>
          <p:cNvPr id="8" name="Rounded Rectangle 7">
            <a:extLst>
              <a:ext uri="{FF2B5EF4-FFF2-40B4-BE49-F238E27FC236}">
                <a16:creationId xmlns:a16="http://schemas.microsoft.com/office/drawing/2014/main" id="{6A8B2C70-9413-CF2C-4980-BE3686CDE361}"/>
              </a:ext>
            </a:extLst>
          </p:cNvPr>
          <p:cNvSpPr/>
          <p:nvPr/>
        </p:nvSpPr>
        <p:spPr>
          <a:xfrm>
            <a:off x="1842092" y="2252140"/>
            <a:ext cx="8507816" cy="2881486"/>
          </a:xfrm>
          <a:prstGeom prst="roundRect">
            <a:avLst/>
          </a:prstGeom>
          <a:solidFill>
            <a:schemeClr val="accent6">
              <a:lumMod val="50000"/>
              <a:alpha val="2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330615D-D90B-8D09-D788-4D4D98D2725B}"/>
              </a:ext>
            </a:extLst>
          </p:cNvPr>
          <p:cNvSpPr>
            <a:spLocks noGrp="1"/>
          </p:cNvSpPr>
          <p:nvPr>
            <p:ph type="title"/>
          </p:nvPr>
        </p:nvSpPr>
        <p:spPr>
          <a:xfrm>
            <a:off x="2066054" y="990600"/>
            <a:ext cx="7886700" cy="994172"/>
          </a:xfrm>
        </p:spPr>
        <p:txBody>
          <a:bodyPr/>
          <a:lstStyle/>
          <a:p>
            <a:pPr algn="ctr"/>
            <a:r>
              <a:rPr lang="en-US" dirty="0">
                <a:latin typeface="Garamond" panose="02020404030301010803" pitchFamily="18" charset="0"/>
              </a:rPr>
              <a:t>New Assembly Member Highlight</a:t>
            </a:r>
          </a:p>
        </p:txBody>
      </p:sp>
      <p:graphicFrame>
        <p:nvGraphicFramePr>
          <p:cNvPr id="10" name="Chart 9">
            <a:extLst>
              <a:ext uri="{FF2B5EF4-FFF2-40B4-BE49-F238E27FC236}">
                <a16:creationId xmlns:a16="http://schemas.microsoft.com/office/drawing/2014/main" id="{75640916-3B81-F48D-1CBD-726D481DFBE5}"/>
              </a:ext>
            </a:extLst>
          </p:cNvPr>
          <p:cNvGraphicFramePr/>
          <p:nvPr>
            <p:extLst>
              <p:ext uri="{D42A27DB-BD31-4B8C-83A1-F6EECF244321}">
                <p14:modId xmlns:p14="http://schemas.microsoft.com/office/powerpoint/2010/main" val="733034616"/>
              </p:ext>
            </p:extLst>
          </p:nvPr>
        </p:nvGraphicFramePr>
        <p:xfrm>
          <a:off x="6096003" y="3482779"/>
          <a:ext cx="4365123" cy="1828799"/>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0F098FDF-0297-0ED6-67DB-4624156DC815}"/>
              </a:ext>
            </a:extLst>
          </p:cNvPr>
          <p:cNvSpPr txBox="1"/>
          <p:nvPr/>
        </p:nvSpPr>
        <p:spPr>
          <a:xfrm>
            <a:off x="4541016" y="3119932"/>
            <a:ext cx="5535314" cy="1661993"/>
          </a:xfrm>
          <a:prstGeom prst="rect">
            <a:avLst/>
          </a:prstGeom>
          <a:noFill/>
        </p:spPr>
        <p:txBody>
          <a:bodyPr wrap="square" rtlCol="0">
            <a:spAutoFit/>
          </a:bodyPr>
          <a:lstStyle/>
          <a:p>
            <a:pPr algn="ctr"/>
            <a:r>
              <a:rPr lang="en-US" sz="2100" b="1" dirty="0"/>
              <a:t>Assemblymember-elect Patrick Ahrens (AD 26)</a:t>
            </a:r>
          </a:p>
          <a:p>
            <a:pPr algn="ctr"/>
            <a:r>
              <a:rPr lang="en-US" sz="1500" dirty="0"/>
              <a:t>Community Colleges: Mission College, De Anza College, San Jose City College</a:t>
            </a:r>
          </a:p>
          <a:p>
            <a:endParaRPr lang="en-US" sz="1500" i="1" dirty="0"/>
          </a:p>
          <a:p>
            <a:pPr marL="257175" indent="-257175">
              <a:buFontTx/>
              <a:buChar char="-"/>
            </a:pPr>
            <a:endParaRPr lang="en-US" sz="1500" dirty="0"/>
          </a:p>
        </p:txBody>
      </p:sp>
      <p:pic>
        <p:nvPicPr>
          <p:cNvPr id="3" name="Picture 2">
            <a:extLst>
              <a:ext uri="{FF2B5EF4-FFF2-40B4-BE49-F238E27FC236}">
                <a16:creationId xmlns:a16="http://schemas.microsoft.com/office/drawing/2014/main" id="{620BAC60-3C69-3236-6F77-9BAE5F87F282}"/>
              </a:ext>
            </a:extLst>
          </p:cNvPr>
          <p:cNvPicPr>
            <a:picLocks noChangeAspect="1"/>
          </p:cNvPicPr>
          <p:nvPr/>
        </p:nvPicPr>
        <p:blipFill>
          <a:blip r:embed="rId4"/>
          <a:srcRect l="5960" r="16172"/>
          <a:stretch/>
        </p:blipFill>
        <p:spPr>
          <a:xfrm>
            <a:off x="1992629" y="2477229"/>
            <a:ext cx="2518626" cy="2425860"/>
          </a:xfrm>
          <a:prstGeom prst="roundRect">
            <a:avLst/>
          </a:prstGeom>
        </p:spPr>
      </p:pic>
    </p:spTree>
    <p:extLst>
      <p:ext uri="{BB962C8B-B14F-4D97-AF65-F5344CB8AC3E}">
        <p14:creationId xmlns:p14="http://schemas.microsoft.com/office/powerpoint/2010/main" val="4772327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F73D1C-2A40-60CF-E706-B9F41096392B}"/>
              </a:ext>
            </a:extLst>
          </p:cNvPr>
          <p:cNvSpPr>
            <a:spLocks noGrp="1"/>
          </p:cNvSpPr>
          <p:nvPr>
            <p:ph type="title"/>
          </p:nvPr>
        </p:nvSpPr>
        <p:spPr/>
        <p:txBody>
          <a:bodyPr/>
          <a:lstStyle/>
          <a:p>
            <a:r>
              <a:rPr lang="en-US" dirty="0">
                <a:latin typeface="Garamond" panose="02020404030301010803" pitchFamily="18" charset="0"/>
              </a:rPr>
              <a:t>New Bill Limit</a:t>
            </a:r>
          </a:p>
        </p:txBody>
      </p:sp>
      <p:graphicFrame>
        <p:nvGraphicFramePr>
          <p:cNvPr id="8" name="Content Placeholder 7">
            <a:extLst>
              <a:ext uri="{FF2B5EF4-FFF2-40B4-BE49-F238E27FC236}">
                <a16:creationId xmlns:a16="http://schemas.microsoft.com/office/drawing/2014/main" id="{1096B6E7-B60F-45DE-DB6D-3F0ABCD2B403}"/>
              </a:ext>
            </a:extLst>
          </p:cNvPr>
          <p:cNvGraphicFramePr>
            <a:graphicFrameLocks noGrp="1"/>
          </p:cNvGraphicFramePr>
          <p:nvPr>
            <p:ph idx="1"/>
            <p:extLst>
              <p:ext uri="{D42A27DB-BD31-4B8C-83A1-F6EECF244321}">
                <p14:modId xmlns:p14="http://schemas.microsoft.com/office/powerpoint/2010/main" val="3625430800"/>
              </p:ext>
            </p:extLst>
          </p:nvPr>
        </p:nvGraphicFramePr>
        <p:xfrm>
          <a:off x="1524000" y="1219200"/>
          <a:ext cx="9149964"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55683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C64E2-49C1-211B-D844-EF8C5E71E6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200912-BD7E-4DFD-C619-408879B0AC86}"/>
              </a:ext>
            </a:extLst>
          </p:cNvPr>
          <p:cNvSpPr>
            <a:spLocks noGrp="1"/>
          </p:cNvSpPr>
          <p:nvPr>
            <p:ph type="title"/>
          </p:nvPr>
        </p:nvSpPr>
        <p:spPr>
          <a:xfrm>
            <a:off x="2057400" y="838199"/>
            <a:ext cx="8606021" cy="1130623"/>
          </a:xfrm>
        </p:spPr>
        <p:txBody>
          <a:bodyPr>
            <a:normAutofit/>
          </a:bodyPr>
          <a:lstStyle/>
          <a:p>
            <a:r>
              <a:rPr lang="en-US" dirty="0">
                <a:latin typeface="Garamond" panose="02020404030301010803" pitchFamily="18" charset="0"/>
              </a:rPr>
              <a:t>Assembly Committee Chair Appointments</a:t>
            </a:r>
          </a:p>
        </p:txBody>
      </p:sp>
      <p:pic>
        <p:nvPicPr>
          <p:cNvPr id="4" name="Content Placeholder 11" descr="A person wearing glasses and a suit&#10;&#10;Description automatically generated">
            <a:extLst>
              <a:ext uri="{FF2B5EF4-FFF2-40B4-BE49-F238E27FC236}">
                <a16:creationId xmlns:a16="http://schemas.microsoft.com/office/drawing/2014/main" id="{66206EBE-5B64-C983-6001-1CE827F3992E}"/>
              </a:ext>
            </a:extLst>
          </p:cNvPr>
          <p:cNvPicPr>
            <a:picLocks noChangeAspect="1"/>
          </p:cNvPicPr>
          <p:nvPr/>
        </p:nvPicPr>
        <p:blipFill>
          <a:blip r:embed="rId3">
            <a:extLst>
              <a:ext uri="{28A0092B-C50C-407E-A947-70E740481C1C}">
                <a14:useLocalDpi xmlns:a14="http://schemas.microsoft.com/office/drawing/2010/main" val="0"/>
              </a:ext>
            </a:extLst>
          </a:blip>
          <a:srcRect t="3506" b="3506"/>
          <a:stretch/>
        </p:blipFill>
        <p:spPr>
          <a:xfrm>
            <a:off x="2481837" y="2292591"/>
            <a:ext cx="1921536" cy="2395379"/>
          </a:xfrm>
          <a:prstGeom prst="roundRect">
            <a:avLst/>
          </a:prstGeom>
        </p:spPr>
      </p:pic>
      <p:pic>
        <p:nvPicPr>
          <p:cNvPr id="6" name="Picture 5">
            <a:extLst>
              <a:ext uri="{FF2B5EF4-FFF2-40B4-BE49-F238E27FC236}">
                <a16:creationId xmlns:a16="http://schemas.microsoft.com/office/drawing/2014/main" id="{7A3A7254-22E6-CDB3-F840-F2244823EC7F}"/>
              </a:ext>
            </a:extLst>
          </p:cNvPr>
          <p:cNvPicPr>
            <a:picLocks noChangeAspect="1"/>
          </p:cNvPicPr>
          <p:nvPr/>
        </p:nvPicPr>
        <p:blipFill>
          <a:blip r:embed="rId4"/>
          <a:srcRect l="8574" t="620" r="8574" b="24397"/>
          <a:stretch/>
        </p:blipFill>
        <p:spPr>
          <a:xfrm>
            <a:off x="7736122" y="2292587"/>
            <a:ext cx="1921536" cy="2429864"/>
          </a:xfrm>
          <a:prstGeom prst="roundRect">
            <a:avLst/>
          </a:prstGeom>
        </p:spPr>
      </p:pic>
      <p:pic>
        <p:nvPicPr>
          <p:cNvPr id="7" name="Picture 6">
            <a:extLst>
              <a:ext uri="{FF2B5EF4-FFF2-40B4-BE49-F238E27FC236}">
                <a16:creationId xmlns:a16="http://schemas.microsoft.com/office/drawing/2014/main" id="{22D32E57-6859-5C15-F126-20FA76C86C78}"/>
              </a:ext>
            </a:extLst>
          </p:cNvPr>
          <p:cNvPicPr>
            <a:picLocks noChangeAspect="1"/>
          </p:cNvPicPr>
          <p:nvPr/>
        </p:nvPicPr>
        <p:blipFill>
          <a:blip r:embed="rId5"/>
          <a:srcRect l="10689" t="577" r="10689" b="1459"/>
          <a:stretch/>
        </p:blipFill>
        <p:spPr>
          <a:xfrm>
            <a:off x="5052287" y="2292588"/>
            <a:ext cx="1921536" cy="2394224"/>
          </a:xfrm>
          <a:prstGeom prst="roundRect">
            <a:avLst/>
          </a:prstGeom>
        </p:spPr>
      </p:pic>
      <p:sp>
        <p:nvSpPr>
          <p:cNvPr id="8" name="Content Placeholder 3">
            <a:extLst>
              <a:ext uri="{FF2B5EF4-FFF2-40B4-BE49-F238E27FC236}">
                <a16:creationId xmlns:a16="http://schemas.microsoft.com/office/drawing/2014/main" id="{7F3E7971-A77B-AF87-64BB-3EB3C9AB2245}"/>
              </a:ext>
            </a:extLst>
          </p:cNvPr>
          <p:cNvSpPr txBox="1">
            <a:spLocks/>
          </p:cNvSpPr>
          <p:nvPr/>
        </p:nvSpPr>
        <p:spPr>
          <a:xfrm>
            <a:off x="2307595" y="4889177"/>
            <a:ext cx="2270020" cy="467915"/>
          </a:xfrm>
          <a:prstGeom prst="rect">
            <a:avLst/>
          </a:prstGeom>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t>Asm. Mike Fong</a:t>
            </a:r>
          </a:p>
          <a:p>
            <a:pPr marL="0" indent="0" algn="ctr">
              <a:buNone/>
            </a:pPr>
            <a:r>
              <a:rPr lang="en-US" sz="2400" i="1" dirty="0"/>
              <a:t>Chair, Higher Education</a:t>
            </a:r>
          </a:p>
          <a:p>
            <a:pPr marL="0" indent="0">
              <a:buNone/>
            </a:pPr>
            <a:endParaRPr lang="en-US" sz="2100" dirty="0"/>
          </a:p>
        </p:txBody>
      </p:sp>
      <p:sp>
        <p:nvSpPr>
          <p:cNvPr id="10" name="Content Placeholder 3">
            <a:extLst>
              <a:ext uri="{FF2B5EF4-FFF2-40B4-BE49-F238E27FC236}">
                <a16:creationId xmlns:a16="http://schemas.microsoft.com/office/drawing/2014/main" id="{6D77FAF5-0927-710C-D71C-0F6404DC67C5}"/>
              </a:ext>
            </a:extLst>
          </p:cNvPr>
          <p:cNvSpPr txBox="1">
            <a:spLocks/>
          </p:cNvSpPr>
          <p:nvPr/>
        </p:nvSpPr>
        <p:spPr>
          <a:xfrm>
            <a:off x="4878045" y="4889176"/>
            <a:ext cx="2270020" cy="467915"/>
          </a:xfrm>
          <a:prstGeom prst="rect">
            <a:avLst/>
          </a:prstGeom>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t>Asm. Al Muratsuchi</a:t>
            </a:r>
          </a:p>
          <a:p>
            <a:pPr marL="0" indent="0" algn="ctr">
              <a:buNone/>
            </a:pPr>
            <a:r>
              <a:rPr lang="en-US" sz="2400" i="1" dirty="0"/>
              <a:t>Chair, Education</a:t>
            </a:r>
          </a:p>
          <a:p>
            <a:pPr marL="0" indent="0">
              <a:buNone/>
            </a:pPr>
            <a:endParaRPr lang="en-US" sz="2100" dirty="0"/>
          </a:p>
        </p:txBody>
      </p:sp>
      <p:sp>
        <p:nvSpPr>
          <p:cNvPr id="11" name="Content Placeholder 3">
            <a:extLst>
              <a:ext uri="{FF2B5EF4-FFF2-40B4-BE49-F238E27FC236}">
                <a16:creationId xmlns:a16="http://schemas.microsoft.com/office/drawing/2014/main" id="{BDFC8B20-942E-595E-50A8-1F35AB45ACBD}"/>
              </a:ext>
            </a:extLst>
          </p:cNvPr>
          <p:cNvSpPr txBox="1">
            <a:spLocks/>
          </p:cNvSpPr>
          <p:nvPr/>
        </p:nvSpPr>
        <p:spPr>
          <a:xfrm>
            <a:off x="7147715" y="4888798"/>
            <a:ext cx="3098357" cy="467915"/>
          </a:xfrm>
          <a:prstGeom prst="rect">
            <a:avLst/>
          </a:prstGeom>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t>Asm. David Alvarez</a:t>
            </a:r>
          </a:p>
          <a:p>
            <a:pPr marL="0" indent="0" algn="ctr">
              <a:buNone/>
            </a:pPr>
            <a:r>
              <a:rPr lang="en-US" sz="2400" i="1" dirty="0"/>
              <a:t>Chair, Budget Sub 3 on Education Finance</a:t>
            </a:r>
          </a:p>
          <a:p>
            <a:pPr marL="0" indent="0">
              <a:buNone/>
            </a:pPr>
            <a:endParaRPr lang="en-US" sz="2100" dirty="0"/>
          </a:p>
        </p:txBody>
      </p:sp>
    </p:spTree>
    <p:extLst>
      <p:ext uri="{BB962C8B-B14F-4D97-AF65-F5344CB8AC3E}">
        <p14:creationId xmlns:p14="http://schemas.microsoft.com/office/powerpoint/2010/main" val="16274845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19BB7-9212-6C20-8EA4-346B1526F9DC}"/>
              </a:ext>
            </a:extLst>
          </p:cNvPr>
          <p:cNvSpPr>
            <a:spLocks noGrp="1"/>
          </p:cNvSpPr>
          <p:nvPr>
            <p:ph type="title"/>
          </p:nvPr>
        </p:nvSpPr>
        <p:spPr>
          <a:xfrm>
            <a:off x="1752600" y="112704"/>
            <a:ext cx="8229600" cy="830262"/>
          </a:xfrm>
        </p:spPr>
        <p:txBody>
          <a:bodyPr/>
          <a:lstStyle/>
          <a:p>
            <a:r>
              <a:rPr lang="en-US" dirty="0">
                <a:latin typeface="Garamond" panose="02020404030301010803" pitchFamily="18" charset="0"/>
              </a:rPr>
              <a:t>Senate Committee Membership</a:t>
            </a:r>
          </a:p>
        </p:txBody>
      </p:sp>
      <p:sp>
        <p:nvSpPr>
          <p:cNvPr id="3" name="Content Placeholder 2">
            <a:extLst>
              <a:ext uri="{FF2B5EF4-FFF2-40B4-BE49-F238E27FC236}">
                <a16:creationId xmlns:a16="http://schemas.microsoft.com/office/drawing/2014/main" id="{0173DBAF-E89F-8590-9B3D-89C00CEABDFD}"/>
              </a:ext>
            </a:extLst>
          </p:cNvPr>
          <p:cNvSpPr>
            <a:spLocks noGrp="1"/>
          </p:cNvSpPr>
          <p:nvPr>
            <p:ph sz="half" idx="1"/>
          </p:nvPr>
        </p:nvSpPr>
        <p:spPr>
          <a:xfrm>
            <a:off x="1992630" y="2617086"/>
            <a:ext cx="4286250" cy="3263504"/>
          </a:xfrm>
        </p:spPr>
        <p:txBody>
          <a:bodyPr>
            <a:noAutofit/>
          </a:bodyPr>
          <a:lstStyle/>
          <a:p>
            <a:pPr marL="0" indent="0">
              <a:buNone/>
            </a:pPr>
            <a:r>
              <a:rPr lang="en-US" sz="1650" b="1" dirty="0">
                <a:solidFill>
                  <a:srgbClr val="145386"/>
                </a:solidFill>
                <a:latin typeface="+mn-lt"/>
              </a:rPr>
              <a:t>Senate Education Committee </a:t>
            </a:r>
          </a:p>
          <a:p>
            <a:pPr marL="0" indent="0">
              <a:buNone/>
            </a:pPr>
            <a:r>
              <a:rPr lang="en-US" sz="1650" dirty="0">
                <a:latin typeface="+mn-lt"/>
              </a:rPr>
              <a:t>Chair: Senator Sasha Renée Pérez (D- Alhambra)</a:t>
            </a:r>
          </a:p>
          <a:p>
            <a:pPr marL="0" indent="0">
              <a:buNone/>
            </a:pPr>
            <a:r>
              <a:rPr lang="en-US" sz="1650" dirty="0">
                <a:latin typeface="+mn-lt"/>
              </a:rPr>
              <a:t>Vice Chair:  Senator Rosilicie Ochoa Bogh (R-Yucaipa)</a:t>
            </a:r>
          </a:p>
          <a:p>
            <a:pPr marL="0" indent="0">
              <a:buNone/>
            </a:pPr>
            <a:r>
              <a:rPr lang="en-US" sz="1650" dirty="0">
                <a:latin typeface="+mn-lt"/>
              </a:rPr>
              <a:t>Senator Christopher Cabaldon (D-Yolo) </a:t>
            </a:r>
          </a:p>
          <a:p>
            <a:pPr marL="0" indent="0">
              <a:buNone/>
            </a:pPr>
            <a:r>
              <a:rPr lang="en-US" sz="1650" dirty="0">
                <a:latin typeface="+mn-lt"/>
              </a:rPr>
              <a:t>Senator Steven Choi (R-Irvine)</a:t>
            </a:r>
          </a:p>
          <a:p>
            <a:pPr marL="0" indent="0">
              <a:buNone/>
            </a:pPr>
            <a:r>
              <a:rPr lang="en-US" sz="1650" dirty="0">
                <a:latin typeface="+mn-lt"/>
              </a:rPr>
              <a:t>Senator Dave Cortese (D-San Jose) </a:t>
            </a:r>
          </a:p>
          <a:p>
            <a:pPr marL="0" indent="0">
              <a:buNone/>
            </a:pPr>
            <a:r>
              <a:rPr lang="en-US" sz="1650" dirty="0">
                <a:latin typeface="+mn-lt"/>
              </a:rPr>
              <a:t>Senator Lena A. Gonzalez (D-Long Beach) </a:t>
            </a:r>
          </a:p>
          <a:p>
            <a:pPr marL="0" indent="0">
              <a:buNone/>
            </a:pPr>
            <a:r>
              <a:rPr lang="en-US" sz="1650" dirty="0">
                <a:latin typeface="+mn-lt"/>
              </a:rPr>
              <a:t>Senator Eloise Gómez Reyes (D-San Bernardino) </a:t>
            </a:r>
          </a:p>
          <a:p>
            <a:pPr marL="0" indent="0">
              <a:buNone/>
            </a:pPr>
            <a:br>
              <a:rPr lang="en-US" sz="1650" dirty="0"/>
            </a:br>
            <a:endParaRPr lang="en-US" sz="1650" dirty="0"/>
          </a:p>
        </p:txBody>
      </p:sp>
      <p:sp>
        <p:nvSpPr>
          <p:cNvPr id="5" name="Content Placeholder 2">
            <a:extLst>
              <a:ext uri="{FF2B5EF4-FFF2-40B4-BE49-F238E27FC236}">
                <a16:creationId xmlns:a16="http://schemas.microsoft.com/office/drawing/2014/main" id="{5083D3C6-9EE6-3DB6-5085-A43DFE5EDB45}"/>
              </a:ext>
            </a:extLst>
          </p:cNvPr>
          <p:cNvSpPr txBox="1">
            <a:spLocks/>
          </p:cNvSpPr>
          <p:nvPr/>
        </p:nvSpPr>
        <p:spPr>
          <a:xfrm>
            <a:off x="6598920" y="2617086"/>
            <a:ext cx="4069080" cy="326350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50" b="1" dirty="0">
                <a:solidFill>
                  <a:srgbClr val="145386"/>
                </a:solidFill>
              </a:rPr>
              <a:t>Senate Budget Sub 1 on Education</a:t>
            </a:r>
          </a:p>
          <a:p>
            <a:pPr marL="0" indent="0">
              <a:buNone/>
            </a:pPr>
            <a:r>
              <a:rPr lang="en-US" sz="1650" dirty="0"/>
              <a:t>Chair: Senator John Laird (D-Santa Cruz)</a:t>
            </a:r>
          </a:p>
          <a:p>
            <a:pPr marL="0" indent="0">
              <a:buNone/>
            </a:pPr>
            <a:r>
              <a:rPr lang="en-US" sz="1650" dirty="0"/>
              <a:t>Vice Chair: Senator Rosilicie Ochoa Bogh (R-Yucaipa)</a:t>
            </a:r>
          </a:p>
          <a:p>
            <a:pPr marL="0" indent="0">
              <a:buNone/>
            </a:pPr>
            <a:r>
              <a:rPr lang="en-US" sz="1650" dirty="0"/>
              <a:t>Senator Sasha Renée Pérez (D-Alhambra) </a:t>
            </a:r>
          </a:p>
          <a:p>
            <a:pPr marL="0" indent="0">
              <a:buNone/>
            </a:pPr>
            <a:br>
              <a:rPr lang="en-US" sz="1650" dirty="0"/>
            </a:br>
            <a:endParaRPr lang="en-US" sz="1650" dirty="0"/>
          </a:p>
        </p:txBody>
      </p:sp>
      <p:pic>
        <p:nvPicPr>
          <p:cNvPr id="4" name="Picture 3">
            <a:extLst>
              <a:ext uri="{FF2B5EF4-FFF2-40B4-BE49-F238E27FC236}">
                <a16:creationId xmlns:a16="http://schemas.microsoft.com/office/drawing/2014/main" id="{1EC3C6BF-FF81-D15B-51A2-3DE49281C44C}"/>
              </a:ext>
            </a:extLst>
          </p:cNvPr>
          <p:cNvPicPr>
            <a:picLocks noChangeAspect="1"/>
          </p:cNvPicPr>
          <p:nvPr/>
        </p:nvPicPr>
        <p:blipFill>
          <a:blip r:embed="rId2"/>
          <a:srcRect l="18452" t="4358" r="13652" b="29023"/>
          <a:stretch/>
        </p:blipFill>
        <p:spPr>
          <a:xfrm>
            <a:off x="2024164" y="977410"/>
            <a:ext cx="1208085" cy="1578670"/>
          </a:xfrm>
          <a:prstGeom prst="roundRect">
            <a:avLst/>
          </a:prstGeom>
          <a:effectLst/>
        </p:spPr>
      </p:pic>
      <p:pic>
        <p:nvPicPr>
          <p:cNvPr id="6" name="Picture 5" descr="A person in a suit and tie&#10;&#10;Description automatically generated">
            <a:extLst>
              <a:ext uri="{FF2B5EF4-FFF2-40B4-BE49-F238E27FC236}">
                <a16:creationId xmlns:a16="http://schemas.microsoft.com/office/drawing/2014/main" id="{9A29F546-7FEC-42A6-B57F-320CC27D97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8923" y="958859"/>
            <a:ext cx="1208085" cy="1589338"/>
          </a:xfrm>
          <a:prstGeom prst="roundRect">
            <a:avLst/>
          </a:prstGeom>
          <a:ln>
            <a:noFill/>
          </a:ln>
          <a:effectLst/>
        </p:spPr>
      </p:pic>
    </p:spTree>
    <p:extLst>
      <p:ext uri="{BB962C8B-B14F-4D97-AF65-F5344CB8AC3E}">
        <p14:creationId xmlns:p14="http://schemas.microsoft.com/office/powerpoint/2010/main" val="1074518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8FE97-CF60-1257-3434-B79FA7ABA186}"/>
              </a:ext>
            </a:extLst>
          </p:cNvPr>
          <p:cNvSpPr>
            <a:spLocks noGrp="1"/>
          </p:cNvSpPr>
          <p:nvPr>
            <p:ph type="title"/>
          </p:nvPr>
        </p:nvSpPr>
        <p:spPr>
          <a:xfrm>
            <a:off x="1981200" y="152400"/>
            <a:ext cx="8229600" cy="830262"/>
          </a:xfrm>
        </p:spPr>
        <p:txBody>
          <a:bodyPr vert="horz" wrap="square" lIns="91440" tIns="45720" rIns="91440" bIns="45720" numCol="1" anchor="ctr" anchorCtr="0" compatLnSpc="1">
            <a:prstTxWarp prst="textNoShape">
              <a:avLst/>
            </a:prstTxWarp>
            <a:normAutofit/>
          </a:bodyPr>
          <a:lstStyle/>
          <a:p>
            <a:r>
              <a:rPr lang="en-US" b="1" dirty="0">
                <a:latin typeface="Garamond" panose="02020404030301010803" pitchFamily="18" charset="0"/>
              </a:rPr>
              <a:t>2024: A Snapshot</a:t>
            </a:r>
          </a:p>
        </p:txBody>
      </p:sp>
      <p:sp>
        <p:nvSpPr>
          <p:cNvPr id="10" name="Content Placeholder 2">
            <a:extLst>
              <a:ext uri="{FF2B5EF4-FFF2-40B4-BE49-F238E27FC236}">
                <a16:creationId xmlns:a16="http://schemas.microsoft.com/office/drawing/2014/main" id="{5BE963F2-A5A5-7DBB-572E-CEBC96C1F18F}"/>
              </a:ext>
            </a:extLst>
          </p:cNvPr>
          <p:cNvSpPr txBox="1">
            <a:spLocks/>
          </p:cNvSpPr>
          <p:nvPr/>
        </p:nvSpPr>
        <p:spPr bwMode="auto">
          <a:xfrm>
            <a:off x="1600200" y="1143000"/>
            <a:ext cx="4038600" cy="43434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eaLnBrk="0" hangingPunct="0">
              <a:spcBef>
                <a:spcPct val="20000"/>
              </a:spcBef>
            </a:pPr>
            <a:r>
              <a:rPr lang="en-US" sz="1700" b="1" dirty="0">
                <a:solidFill>
                  <a:schemeClr val="tx1">
                    <a:lumMod val="95000"/>
                    <a:lumOff val="5000"/>
                  </a:schemeClr>
                </a:solidFill>
                <a:latin typeface="Garamond" panose="02020404030301010803" pitchFamily="18" charset="0"/>
                <a:cs typeface="Calibri" panose="020F0502020204030204" pitchFamily="34" charset="0"/>
              </a:rPr>
              <a:t>Academic Affairs</a:t>
            </a:r>
            <a:r>
              <a:rPr lang="en-US" sz="1700" dirty="0">
                <a:solidFill>
                  <a:schemeClr val="tx1">
                    <a:lumMod val="95000"/>
                    <a:lumOff val="5000"/>
                  </a:schemeClr>
                </a:solidFill>
                <a:latin typeface="Garamond" panose="02020404030301010803" pitchFamily="18" charset="0"/>
                <a:cs typeface="Calibri" panose="020F0502020204030204" pitchFamily="34" charset="0"/>
              </a:rPr>
              <a:t> </a:t>
            </a:r>
          </a:p>
          <a:p>
            <a:pPr marL="342900" indent="-342900" eaLnBrk="0" hangingPunct="0">
              <a:spcBef>
                <a:spcPct val="20000"/>
              </a:spcBef>
            </a:pPr>
            <a:r>
              <a:rPr lang="en-US" sz="1700" dirty="0">
                <a:solidFill>
                  <a:schemeClr val="tx1">
                    <a:lumMod val="95000"/>
                    <a:lumOff val="5000"/>
                  </a:schemeClr>
                </a:solidFill>
                <a:latin typeface="Garamond" panose="02020404030301010803" pitchFamily="18" charset="0"/>
                <a:cs typeface="Calibri" panose="020F0502020204030204" pitchFamily="34" charset="0"/>
              </a:rPr>
              <a:t>SB 1244 (Newman): CCAP Partnerships – </a:t>
            </a:r>
            <a:r>
              <a:rPr lang="en-US" sz="1700" b="1" dirty="0">
                <a:solidFill>
                  <a:schemeClr val="tx1">
                    <a:lumMod val="95000"/>
                    <a:lumOff val="5000"/>
                  </a:schemeClr>
                </a:solidFill>
                <a:latin typeface="Garamond" panose="02020404030301010803" pitchFamily="18" charset="0"/>
                <a:cs typeface="Calibri" panose="020F0502020204030204" pitchFamily="34" charset="0"/>
              </a:rPr>
              <a:t>Nursing</a:t>
            </a:r>
            <a:r>
              <a:rPr lang="en-US" sz="1700" dirty="0">
                <a:solidFill>
                  <a:schemeClr val="tx1">
                    <a:lumMod val="95000"/>
                    <a:lumOff val="5000"/>
                  </a:schemeClr>
                </a:solidFill>
                <a:latin typeface="Garamond" panose="02020404030301010803" pitchFamily="18" charset="0"/>
                <a:cs typeface="Calibri" panose="020F0502020204030204" pitchFamily="34" charset="0"/>
              </a:rPr>
              <a:t> </a:t>
            </a:r>
          </a:p>
          <a:p>
            <a:pPr marL="342900" indent="-342900" eaLnBrk="0" hangingPunct="0">
              <a:spcBef>
                <a:spcPct val="20000"/>
              </a:spcBef>
            </a:pPr>
            <a:r>
              <a:rPr lang="en-US" sz="1700" dirty="0">
                <a:solidFill>
                  <a:schemeClr val="tx1">
                    <a:lumMod val="95000"/>
                    <a:lumOff val="5000"/>
                  </a:schemeClr>
                </a:solidFill>
                <a:latin typeface="Garamond" panose="02020404030301010803" pitchFamily="18" charset="0"/>
                <a:cs typeface="Calibri" panose="020F0502020204030204" pitchFamily="34" charset="0"/>
              </a:rPr>
              <a:t>SB 895 (Roth): Community college BSN Pilot Program – AB 2104 (Soria): Community college BSN Pilot Program </a:t>
            </a:r>
          </a:p>
          <a:p>
            <a:pPr marL="342900" indent="-342900" eaLnBrk="0" hangingPunct="0">
              <a:spcBef>
                <a:spcPct val="20000"/>
              </a:spcBef>
            </a:pPr>
            <a:endParaRPr lang="en-US" sz="1700" b="1" dirty="0">
              <a:solidFill>
                <a:schemeClr val="tx1">
                  <a:lumMod val="95000"/>
                  <a:lumOff val="5000"/>
                </a:schemeClr>
              </a:solidFill>
              <a:latin typeface="Garamond" panose="02020404030301010803" pitchFamily="18" charset="0"/>
              <a:cs typeface="Calibri" panose="020F0502020204030204" pitchFamily="34" charset="0"/>
            </a:endParaRPr>
          </a:p>
          <a:p>
            <a:pPr marL="342900" indent="-342900" eaLnBrk="0" hangingPunct="0">
              <a:spcBef>
                <a:spcPct val="20000"/>
              </a:spcBef>
            </a:pPr>
            <a:r>
              <a:rPr lang="en-US" sz="1700" b="1" dirty="0">
                <a:solidFill>
                  <a:schemeClr val="tx1">
                    <a:lumMod val="95000"/>
                    <a:lumOff val="5000"/>
                  </a:schemeClr>
                </a:solidFill>
                <a:latin typeface="Garamond" panose="02020404030301010803" pitchFamily="18" charset="0"/>
                <a:cs typeface="Calibri" panose="020F0502020204030204" pitchFamily="34" charset="0"/>
              </a:rPr>
              <a:t>Title IX </a:t>
            </a:r>
          </a:p>
          <a:p>
            <a:pPr marL="342900" lvl="1" indent="-342900" eaLnBrk="0" hangingPunct="0">
              <a:spcBef>
                <a:spcPct val="20000"/>
              </a:spcBef>
            </a:pPr>
            <a:r>
              <a:rPr lang="en-US" sz="1700" dirty="0">
                <a:solidFill>
                  <a:schemeClr val="tx1">
                    <a:lumMod val="95000"/>
                    <a:lumOff val="5000"/>
                  </a:schemeClr>
                </a:solidFill>
                <a:latin typeface="Garamond" panose="02020404030301010803" pitchFamily="18" charset="0"/>
                <a:cs typeface="Calibri" panose="020F0502020204030204" pitchFamily="34" charset="0"/>
              </a:rPr>
              <a:t>See subsequent list</a:t>
            </a:r>
          </a:p>
          <a:p>
            <a:pPr marL="342900" indent="-342900" eaLnBrk="0" hangingPunct="0">
              <a:spcBef>
                <a:spcPct val="20000"/>
              </a:spcBef>
            </a:pPr>
            <a:endParaRPr lang="en-US" sz="1700" dirty="0">
              <a:solidFill>
                <a:schemeClr val="tx1">
                  <a:lumMod val="95000"/>
                  <a:lumOff val="5000"/>
                </a:schemeClr>
              </a:solidFill>
              <a:latin typeface="Garamond" panose="02020404030301010803" pitchFamily="18" charset="0"/>
              <a:cs typeface="Calibri" panose="020F0502020204030204" pitchFamily="34" charset="0"/>
            </a:endParaRPr>
          </a:p>
          <a:p>
            <a:pPr marL="342900" indent="-342900" eaLnBrk="0" hangingPunct="0">
              <a:spcBef>
                <a:spcPct val="20000"/>
              </a:spcBef>
            </a:pPr>
            <a:r>
              <a:rPr lang="en-US" sz="1700" b="1" dirty="0">
                <a:solidFill>
                  <a:schemeClr val="tx1">
                    <a:lumMod val="95000"/>
                    <a:lumOff val="5000"/>
                  </a:schemeClr>
                </a:solidFill>
                <a:latin typeface="Garamond" panose="02020404030301010803" pitchFamily="18" charset="0"/>
                <a:cs typeface="Calibri" panose="020F0502020204030204" pitchFamily="34" charset="0"/>
              </a:rPr>
              <a:t>Student Services</a:t>
            </a:r>
            <a:r>
              <a:rPr lang="en-US" sz="1700" dirty="0">
                <a:solidFill>
                  <a:schemeClr val="tx1">
                    <a:lumMod val="95000"/>
                    <a:lumOff val="5000"/>
                  </a:schemeClr>
                </a:solidFill>
                <a:latin typeface="Garamond" panose="02020404030301010803" pitchFamily="18" charset="0"/>
                <a:cs typeface="Calibri" panose="020F0502020204030204" pitchFamily="34" charset="0"/>
              </a:rPr>
              <a:t> </a:t>
            </a:r>
          </a:p>
          <a:p>
            <a:pPr marL="342900" indent="-342900" eaLnBrk="0" hangingPunct="0">
              <a:spcBef>
                <a:spcPct val="20000"/>
              </a:spcBef>
            </a:pPr>
            <a:r>
              <a:rPr lang="en-US" sz="1700" dirty="0">
                <a:solidFill>
                  <a:schemeClr val="tx1">
                    <a:lumMod val="95000"/>
                    <a:lumOff val="5000"/>
                  </a:schemeClr>
                </a:solidFill>
                <a:latin typeface="Garamond" panose="02020404030301010803" pitchFamily="18" charset="0"/>
                <a:cs typeface="Calibri" panose="020F0502020204030204" pitchFamily="34" charset="0"/>
              </a:rPr>
              <a:t>AB 1818 (Jackson): Overnight Student Parking Lots AB 2193 (Holden): Civil Liability for Hazing AB 2821 (Grayson</a:t>
            </a:r>
            <a:r>
              <a:rPr lang="en-US" sz="1800" dirty="0">
                <a:solidFill>
                  <a:schemeClr val="tx1">
                    <a:lumMod val="95000"/>
                    <a:lumOff val="5000"/>
                  </a:schemeClr>
                </a:solidFill>
                <a:latin typeface="Garamond" panose="02020404030301010803" pitchFamily="18" charset="0"/>
                <a:cs typeface="Calibri" panose="020F0502020204030204" pitchFamily="34" charset="0"/>
              </a:rPr>
              <a:t>) </a:t>
            </a:r>
            <a:r>
              <a:rPr lang="en-US" sz="1800" dirty="0">
                <a:solidFill>
                  <a:srgbClr val="2D2F3A"/>
                </a:solidFill>
                <a:latin typeface="Garamond" panose="02020404030301010803" pitchFamily="18" charset="0"/>
              </a:rPr>
              <a:t>students with disabilities</a:t>
            </a:r>
            <a:endParaRPr lang="en-US" sz="1800" dirty="0">
              <a:solidFill>
                <a:schemeClr val="tx1">
                  <a:lumMod val="95000"/>
                  <a:lumOff val="5000"/>
                </a:schemeClr>
              </a:solidFill>
              <a:latin typeface="Garamond" panose="02020404030301010803" pitchFamily="18" charset="0"/>
              <a:cs typeface="Calibri" panose="020F0502020204030204" pitchFamily="34" charset="0"/>
            </a:endParaRPr>
          </a:p>
          <a:p>
            <a:pPr marL="342900" indent="-342900" eaLnBrk="0" hangingPunct="0">
              <a:spcBef>
                <a:spcPct val="20000"/>
              </a:spcBef>
            </a:pPr>
            <a:endParaRPr lang="en-US" sz="2000" dirty="0">
              <a:solidFill>
                <a:schemeClr val="tx1">
                  <a:lumMod val="95000"/>
                  <a:lumOff val="5000"/>
                </a:schemeClr>
              </a:solidFill>
              <a:cs typeface="Calibri" panose="020F0502020204030204" pitchFamily="34" charset="0"/>
            </a:endParaRPr>
          </a:p>
          <a:p>
            <a:pPr marL="342900" indent="-342900" eaLnBrk="0" hangingPunct="0">
              <a:spcBef>
                <a:spcPct val="20000"/>
              </a:spcBef>
            </a:pPr>
            <a:endParaRPr lang="en-US" sz="1400" b="1" dirty="0">
              <a:solidFill>
                <a:schemeClr val="tx1">
                  <a:lumMod val="95000"/>
                  <a:lumOff val="5000"/>
                </a:schemeClr>
              </a:solidFill>
              <a:latin typeface="Calibri" panose="020F0502020204030204" pitchFamily="34" charset="0"/>
              <a:cs typeface="Calibri" panose="020F0502020204030204" pitchFamily="34" charset="0"/>
            </a:endParaRPr>
          </a:p>
        </p:txBody>
      </p:sp>
      <p:sp>
        <p:nvSpPr>
          <p:cNvPr id="18" name="Content Placeholder 2">
            <a:extLst>
              <a:ext uri="{FF2B5EF4-FFF2-40B4-BE49-F238E27FC236}">
                <a16:creationId xmlns:a16="http://schemas.microsoft.com/office/drawing/2014/main" id="{1C7D8921-11C9-22B9-80E7-204EAACFBF33}"/>
              </a:ext>
            </a:extLst>
          </p:cNvPr>
          <p:cNvSpPr txBox="1">
            <a:spLocks/>
          </p:cNvSpPr>
          <p:nvPr/>
        </p:nvSpPr>
        <p:spPr bwMode="auto">
          <a:xfrm>
            <a:off x="6400800" y="1143000"/>
            <a:ext cx="4038600" cy="43434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eaLnBrk="0" hangingPunct="0">
              <a:spcBef>
                <a:spcPct val="20000"/>
              </a:spcBef>
            </a:pPr>
            <a:r>
              <a:rPr lang="en-US" sz="1800" b="1" dirty="0">
                <a:solidFill>
                  <a:schemeClr val="tx1">
                    <a:lumMod val="95000"/>
                    <a:lumOff val="5000"/>
                  </a:schemeClr>
                </a:solidFill>
                <a:latin typeface="Garamond" panose="02020404030301010803" pitchFamily="18" charset="0"/>
                <a:cs typeface="Calibri" panose="020F0502020204030204" pitchFamily="34" charset="0"/>
              </a:rPr>
              <a:t>Financial Aid and Fees</a:t>
            </a:r>
            <a:r>
              <a:rPr lang="en-US" sz="1800" dirty="0">
                <a:solidFill>
                  <a:schemeClr val="tx1">
                    <a:lumMod val="95000"/>
                    <a:lumOff val="5000"/>
                  </a:schemeClr>
                </a:solidFill>
                <a:latin typeface="Garamond" panose="02020404030301010803" pitchFamily="18" charset="0"/>
                <a:cs typeface="Calibri" panose="020F0502020204030204" pitchFamily="34" charset="0"/>
              </a:rPr>
              <a:t> </a:t>
            </a:r>
          </a:p>
          <a:p>
            <a:pPr marL="342900" indent="-342900" eaLnBrk="0" hangingPunct="0">
              <a:spcBef>
                <a:spcPct val="20000"/>
              </a:spcBef>
            </a:pPr>
            <a:r>
              <a:rPr lang="en-US" sz="1800" dirty="0">
                <a:solidFill>
                  <a:schemeClr val="tx1">
                    <a:lumMod val="95000"/>
                    <a:lumOff val="5000"/>
                  </a:schemeClr>
                </a:solidFill>
                <a:latin typeface="Garamond" panose="02020404030301010803" pitchFamily="18" charset="0"/>
                <a:cs typeface="Calibri" panose="020F0502020204030204" pitchFamily="34" charset="0"/>
              </a:rPr>
              <a:t>AB 1160 (Pacheco): Student Debt Collection</a:t>
            </a:r>
          </a:p>
          <a:p>
            <a:pPr marL="342900" indent="-342900" eaLnBrk="0" hangingPunct="0">
              <a:spcBef>
                <a:spcPct val="20000"/>
              </a:spcBef>
            </a:pPr>
            <a:endParaRPr lang="en-US" sz="1800" dirty="0">
              <a:solidFill>
                <a:schemeClr val="tx1">
                  <a:lumMod val="95000"/>
                  <a:lumOff val="5000"/>
                </a:schemeClr>
              </a:solidFill>
              <a:latin typeface="Garamond" panose="02020404030301010803" pitchFamily="18" charset="0"/>
              <a:cs typeface="Calibri" panose="020F0502020204030204" pitchFamily="34" charset="0"/>
            </a:endParaRPr>
          </a:p>
          <a:p>
            <a:pPr marL="342900" indent="-342900" eaLnBrk="0" hangingPunct="0">
              <a:spcBef>
                <a:spcPct val="20000"/>
              </a:spcBef>
            </a:pPr>
            <a:r>
              <a:rPr lang="en-US" sz="1800" b="1" dirty="0">
                <a:solidFill>
                  <a:schemeClr val="tx1">
                    <a:lumMod val="95000"/>
                    <a:lumOff val="5000"/>
                  </a:schemeClr>
                </a:solidFill>
                <a:latin typeface="Garamond" panose="02020404030301010803" pitchFamily="18" charset="0"/>
                <a:cs typeface="Calibri" panose="020F0502020204030204" pitchFamily="34" charset="0"/>
              </a:rPr>
              <a:t>Employee-Employer Relations</a:t>
            </a:r>
            <a:r>
              <a:rPr lang="en-US" sz="1800" dirty="0">
                <a:solidFill>
                  <a:schemeClr val="tx1">
                    <a:lumMod val="95000"/>
                    <a:lumOff val="5000"/>
                  </a:schemeClr>
                </a:solidFill>
                <a:latin typeface="Garamond" panose="02020404030301010803" pitchFamily="18" charset="0"/>
                <a:cs typeface="Calibri" panose="020F0502020204030204" pitchFamily="34" charset="0"/>
              </a:rPr>
              <a:t> </a:t>
            </a:r>
          </a:p>
          <a:p>
            <a:pPr marL="342900" indent="-342900" eaLnBrk="0" hangingPunct="0">
              <a:spcBef>
                <a:spcPct val="20000"/>
              </a:spcBef>
            </a:pPr>
            <a:r>
              <a:rPr lang="en-US" sz="1800" dirty="0">
                <a:solidFill>
                  <a:schemeClr val="tx1">
                    <a:lumMod val="95000"/>
                    <a:lumOff val="5000"/>
                  </a:schemeClr>
                </a:solidFill>
                <a:latin typeface="Garamond" panose="02020404030301010803" pitchFamily="18" charset="0"/>
                <a:cs typeface="Calibri" panose="020F0502020204030204" pitchFamily="34" charset="0"/>
              </a:rPr>
              <a:t>AB 2088 (McCarty): Senior Management Employees </a:t>
            </a:r>
          </a:p>
          <a:p>
            <a:pPr marL="342900" indent="-342900" eaLnBrk="0" hangingPunct="0">
              <a:spcBef>
                <a:spcPct val="20000"/>
              </a:spcBef>
            </a:pPr>
            <a:r>
              <a:rPr lang="en-US" sz="1800" dirty="0">
                <a:solidFill>
                  <a:schemeClr val="tx1">
                    <a:lumMod val="95000"/>
                    <a:lumOff val="5000"/>
                  </a:schemeClr>
                </a:solidFill>
                <a:latin typeface="Garamond" panose="02020404030301010803" pitchFamily="18" charset="0"/>
                <a:cs typeface="Calibri" panose="020F0502020204030204" pitchFamily="34" charset="0"/>
              </a:rPr>
              <a:t>AB 2421 (Low):  Confidential Communications</a:t>
            </a:r>
          </a:p>
          <a:p>
            <a:pPr marL="342900" indent="-342900" eaLnBrk="0" hangingPunct="0">
              <a:spcBef>
                <a:spcPct val="20000"/>
              </a:spcBef>
            </a:pPr>
            <a:r>
              <a:rPr lang="en-US" sz="1800" dirty="0">
                <a:solidFill>
                  <a:schemeClr val="tx1">
                    <a:lumMod val="95000"/>
                    <a:lumOff val="5000"/>
                  </a:schemeClr>
                </a:solidFill>
                <a:latin typeface="Garamond" panose="02020404030301010803" pitchFamily="18" charset="0"/>
                <a:cs typeface="Calibri" panose="020F0502020204030204" pitchFamily="34" charset="0"/>
              </a:rPr>
              <a:t>AB 2277 (Wallis): Part-Time Faculty Instructional Hours</a:t>
            </a:r>
          </a:p>
          <a:p>
            <a:pPr marL="0" indent="0" eaLnBrk="0" hangingPunct="0">
              <a:spcBef>
                <a:spcPct val="20000"/>
              </a:spcBef>
              <a:buNone/>
            </a:pPr>
            <a:endParaRPr lang="en-US" sz="1800" dirty="0">
              <a:solidFill>
                <a:schemeClr val="tx1">
                  <a:lumMod val="95000"/>
                  <a:lumOff val="5000"/>
                </a:schemeClr>
              </a:solidFill>
              <a:latin typeface="Garamond" panose="02020404030301010803" pitchFamily="18" charset="0"/>
              <a:cs typeface="Calibri" panose="020F0502020204030204" pitchFamily="34" charset="0"/>
            </a:endParaRPr>
          </a:p>
          <a:p>
            <a:pPr marL="342900" indent="-342900" eaLnBrk="0" hangingPunct="0">
              <a:spcBef>
                <a:spcPct val="20000"/>
              </a:spcBef>
            </a:pPr>
            <a:r>
              <a:rPr lang="en-US" sz="1800" b="1" dirty="0">
                <a:solidFill>
                  <a:schemeClr val="tx1">
                    <a:lumMod val="95000"/>
                    <a:lumOff val="5000"/>
                  </a:schemeClr>
                </a:solidFill>
                <a:latin typeface="Garamond" panose="02020404030301010803" pitchFamily="18" charset="0"/>
                <a:cs typeface="Calibri" panose="020F0502020204030204" pitchFamily="34" charset="0"/>
              </a:rPr>
              <a:t>Reserves</a:t>
            </a:r>
            <a:endParaRPr lang="en-US" sz="1800" dirty="0">
              <a:solidFill>
                <a:schemeClr val="tx1">
                  <a:lumMod val="95000"/>
                  <a:lumOff val="5000"/>
                </a:schemeClr>
              </a:solidFill>
              <a:latin typeface="Garamond" panose="02020404030301010803" pitchFamily="18" charset="0"/>
              <a:cs typeface="Calibri" panose="020F0502020204030204" pitchFamily="34" charset="0"/>
            </a:endParaRPr>
          </a:p>
          <a:p>
            <a:pPr marL="342900" lvl="1" indent="-342900" eaLnBrk="0" hangingPunct="0">
              <a:spcBef>
                <a:spcPct val="20000"/>
              </a:spcBef>
            </a:pPr>
            <a:r>
              <a:rPr lang="en-US" sz="1800" dirty="0">
                <a:solidFill>
                  <a:schemeClr val="tx1">
                    <a:lumMod val="95000"/>
                    <a:lumOff val="5000"/>
                  </a:schemeClr>
                </a:solidFill>
                <a:latin typeface="Garamond" panose="02020404030301010803" pitchFamily="18" charset="0"/>
                <a:cs typeface="Calibri" panose="020F0502020204030204" pitchFamily="34" charset="0"/>
              </a:rPr>
              <a:t>SB 1388 (Archuleta): Education finance: community colleges: general fund balance</a:t>
            </a:r>
            <a:endParaRPr lang="en-US" sz="1800" b="1" dirty="0">
              <a:solidFill>
                <a:schemeClr val="tx1">
                  <a:lumMod val="95000"/>
                  <a:lumOff val="5000"/>
                </a:schemeClr>
              </a:solidFill>
              <a:latin typeface="Garamond" panose="02020404030301010803" pitchFamily="18" charset="0"/>
              <a:cs typeface="Calibri" panose="020F0502020204030204" pitchFamily="34" charset="0"/>
            </a:endParaRPr>
          </a:p>
        </p:txBody>
      </p:sp>
    </p:spTree>
    <p:extLst>
      <p:ext uri="{BB962C8B-B14F-4D97-AF65-F5344CB8AC3E}">
        <p14:creationId xmlns:p14="http://schemas.microsoft.com/office/powerpoint/2010/main" val="19821841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DBDC5-7653-5A5F-A02D-EC87F9B7AE63}"/>
              </a:ext>
            </a:extLst>
          </p:cNvPr>
          <p:cNvSpPr>
            <a:spLocks noGrp="1"/>
          </p:cNvSpPr>
          <p:nvPr>
            <p:ph type="title"/>
          </p:nvPr>
        </p:nvSpPr>
        <p:spPr/>
        <p:txBody>
          <a:bodyPr/>
          <a:lstStyle/>
          <a:p>
            <a:r>
              <a:rPr lang="en-US" sz="5400" dirty="0">
                <a:latin typeface="Garamond" panose="02020404030301010803" pitchFamily="18" charset="0"/>
              </a:rPr>
              <a:t>2025 Preview</a:t>
            </a:r>
          </a:p>
        </p:txBody>
      </p:sp>
    </p:spTree>
    <p:extLst>
      <p:ext uri="{BB962C8B-B14F-4D97-AF65-F5344CB8AC3E}">
        <p14:creationId xmlns:p14="http://schemas.microsoft.com/office/powerpoint/2010/main" val="5277385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50A54-D605-956E-F2EA-3E0F7B989A71}"/>
              </a:ext>
            </a:extLst>
          </p:cNvPr>
          <p:cNvSpPr>
            <a:spLocks noGrp="1"/>
          </p:cNvSpPr>
          <p:nvPr>
            <p:ph type="title"/>
          </p:nvPr>
        </p:nvSpPr>
        <p:spPr>
          <a:xfrm>
            <a:off x="1752600" y="152400"/>
            <a:ext cx="8229600" cy="830262"/>
          </a:xfrm>
        </p:spPr>
        <p:txBody>
          <a:bodyPr/>
          <a:lstStyle/>
          <a:p>
            <a:r>
              <a:rPr lang="en-US" dirty="0">
                <a:latin typeface="Garamond" panose="02020404030301010803" pitchFamily="18" charset="0"/>
              </a:rPr>
              <a:t>Possible Returning Legislation</a:t>
            </a:r>
          </a:p>
        </p:txBody>
      </p:sp>
      <p:graphicFrame>
        <p:nvGraphicFramePr>
          <p:cNvPr id="4" name="Content Placeholder 3">
            <a:extLst>
              <a:ext uri="{FF2B5EF4-FFF2-40B4-BE49-F238E27FC236}">
                <a16:creationId xmlns:a16="http://schemas.microsoft.com/office/drawing/2014/main" id="{FAD62C12-A201-DE9B-B8DE-096D8E4AD22C}"/>
              </a:ext>
            </a:extLst>
          </p:cNvPr>
          <p:cNvGraphicFramePr>
            <a:graphicFrameLocks noGrp="1"/>
          </p:cNvGraphicFramePr>
          <p:nvPr>
            <p:ph idx="1"/>
            <p:extLst>
              <p:ext uri="{D42A27DB-BD31-4B8C-83A1-F6EECF244321}">
                <p14:modId xmlns:p14="http://schemas.microsoft.com/office/powerpoint/2010/main" val="564919771"/>
              </p:ext>
            </p:extLst>
          </p:nvPr>
        </p:nvGraphicFramePr>
        <p:xfrm>
          <a:off x="1600200" y="1066800"/>
          <a:ext cx="9409386" cy="50218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643387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04491-277C-FD1A-FA5E-038E81367A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A0CE07-2665-70F7-69DA-2095547B0535}"/>
              </a:ext>
            </a:extLst>
          </p:cNvPr>
          <p:cNvSpPr>
            <a:spLocks noGrp="1"/>
          </p:cNvSpPr>
          <p:nvPr>
            <p:ph type="title"/>
          </p:nvPr>
        </p:nvSpPr>
        <p:spPr>
          <a:xfrm>
            <a:off x="1676400" y="152400"/>
            <a:ext cx="8229600" cy="830262"/>
          </a:xfrm>
        </p:spPr>
        <p:txBody>
          <a:bodyPr/>
          <a:lstStyle/>
          <a:p>
            <a:r>
              <a:rPr lang="en-US" dirty="0">
                <a:latin typeface="Garamond" panose="02020404030301010803" pitchFamily="18" charset="0"/>
              </a:rPr>
              <a:t>Legislation on the Horizon</a:t>
            </a:r>
          </a:p>
        </p:txBody>
      </p:sp>
      <p:sp>
        <p:nvSpPr>
          <p:cNvPr id="3" name="Content Placeholder 2">
            <a:extLst>
              <a:ext uri="{FF2B5EF4-FFF2-40B4-BE49-F238E27FC236}">
                <a16:creationId xmlns:a16="http://schemas.microsoft.com/office/drawing/2014/main" id="{5103360C-55C8-5183-65AE-A29D0599EBAC}"/>
              </a:ext>
            </a:extLst>
          </p:cNvPr>
          <p:cNvSpPr>
            <a:spLocks noGrp="1"/>
          </p:cNvSpPr>
          <p:nvPr>
            <p:ph idx="1"/>
          </p:nvPr>
        </p:nvSpPr>
        <p:spPr>
          <a:xfrm>
            <a:off x="609600" y="990600"/>
            <a:ext cx="10972800" cy="4343400"/>
          </a:xfrm>
        </p:spPr>
        <p:txBody>
          <a:bodyPr vert="horz" wrap="square" lIns="68580" tIns="34290" rIns="68580" bIns="34290" numCol="1" rtlCol="0" anchor="t" anchorCtr="0" compatLnSpc="1">
            <a:prstTxWarp prst="textNoShape">
              <a:avLst/>
            </a:prstTxWarp>
            <a:noAutofit/>
          </a:bodyPr>
          <a:lstStyle/>
          <a:p>
            <a:pPr marL="0" indent="0">
              <a:buNone/>
            </a:pPr>
            <a:r>
              <a:rPr lang="en-US" sz="1800" b="1" dirty="0">
                <a:solidFill>
                  <a:srgbClr val="0E101A"/>
                </a:solidFill>
                <a:latin typeface="Garamond" panose="02020404030301010803" pitchFamily="18" charset="0"/>
                <a:ea typeface="+mn-lt"/>
                <a:cs typeface="+mn-lt"/>
              </a:rPr>
              <a:t>Summary: </a:t>
            </a:r>
            <a:r>
              <a:rPr lang="en-US" sz="1800" dirty="0">
                <a:solidFill>
                  <a:srgbClr val="0E101A"/>
                </a:solidFill>
                <a:latin typeface="Garamond" panose="02020404030301010803" pitchFamily="18" charset="0"/>
                <a:ea typeface="+mn-lt"/>
                <a:cs typeface="+mn-lt"/>
              </a:rPr>
              <a:t>Newly elected Asm. Patrick Ahrens is looking to introduce legislation related to abortion medication at the Community College system. </a:t>
            </a:r>
          </a:p>
          <a:p>
            <a:pPr marL="0" indent="0">
              <a:buNone/>
            </a:pPr>
            <a:r>
              <a:rPr lang="en-US" sz="1800" b="1" dirty="0">
                <a:latin typeface="Garamond" panose="02020404030301010803" pitchFamily="18" charset="0"/>
                <a:ea typeface="Calibri" panose="020F0502020204030204"/>
                <a:cs typeface="Calibri" panose="020F0502020204030204"/>
              </a:rPr>
              <a:t>Background: </a:t>
            </a:r>
            <a:r>
              <a:rPr lang="en-US" sz="1800" dirty="0">
                <a:solidFill>
                  <a:srgbClr val="0E101A"/>
                </a:solidFill>
                <a:latin typeface="Garamond" panose="02020404030301010803" pitchFamily="18" charset="0"/>
                <a:ea typeface="+mn-lt"/>
                <a:cs typeface="+mn-lt"/>
              </a:rPr>
              <a:t>Senator Connie Leyva’s SB 24 (2019) was signed into law to require the CSU and UC health centers to offer abortion medication to their students. The original version of this bill (SB 320, 2017), initially had CCC in its scope, but community colleges were quickly taken out of the bill.</a:t>
            </a:r>
          </a:p>
          <a:p>
            <a:pPr marL="0" indent="0">
              <a:buNone/>
            </a:pPr>
            <a:r>
              <a:rPr lang="en-US" sz="1800" b="1" dirty="0">
                <a:solidFill>
                  <a:srgbClr val="0E101A"/>
                </a:solidFill>
                <a:latin typeface="Garamond" panose="02020404030301010803" pitchFamily="18" charset="0"/>
                <a:ea typeface="+mn-lt"/>
                <a:cs typeface="+mn-lt"/>
              </a:rPr>
              <a:t>Considerations:</a:t>
            </a:r>
            <a:endParaRPr lang="en-US" sz="1800" b="1" dirty="0">
              <a:latin typeface="Garamond" panose="02020404030301010803" pitchFamily="18" charset="0"/>
            </a:endParaRPr>
          </a:p>
          <a:p>
            <a:r>
              <a:rPr lang="en-US" sz="1800" b="1" dirty="0">
                <a:solidFill>
                  <a:srgbClr val="0E101A"/>
                </a:solidFill>
                <a:latin typeface="Garamond" panose="02020404030301010803" pitchFamily="18" charset="0"/>
                <a:ea typeface="+mn-lt"/>
                <a:cs typeface="+mn-lt"/>
              </a:rPr>
              <a:t>Healthcare at CCC.</a:t>
            </a:r>
            <a:r>
              <a:rPr lang="en-US" sz="1800" dirty="0">
                <a:solidFill>
                  <a:srgbClr val="0E101A"/>
                </a:solidFill>
                <a:latin typeface="Garamond" panose="02020404030301010803" pitchFamily="18" charset="0"/>
                <a:ea typeface="+mn-lt"/>
                <a:cs typeface="+mn-lt"/>
              </a:rPr>
              <a:t> Of the 113 community colleges, only 70 have health centers. Similar to CSU, the health centers are funded by its students’ fees and offer only “basic clinical care.”...On average, about one-third of the health center staff consists of registered nurses, 14% of whom are nurse practitioners, 4% are physicians, and 4% are licensed mental health professionals. </a:t>
            </a:r>
            <a:endParaRPr lang="en-US" sz="1800" dirty="0">
              <a:latin typeface="Garamond" panose="02020404030301010803" pitchFamily="18" charset="0"/>
            </a:endParaRPr>
          </a:p>
          <a:p>
            <a:r>
              <a:rPr lang="en-US" sz="1800" b="1" dirty="0">
                <a:solidFill>
                  <a:srgbClr val="0E101A"/>
                </a:solidFill>
                <a:latin typeface="Garamond" panose="02020404030301010803" pitchFamily="18" charset="0"/>
                <a:ea typeface="+mn-lt"/>
                <a:cs typeface="+mn-lt"/>
              </a:rPr>
              <a:t>Capacity.</a:t>
            </a:r>
            <a:r>
              <a:rPr lang="en-US" sz="1800" dirty="0">
                <a:solidFill>
                  <a:srgbClr val="0E101A"/>
                </a:solidFill>
                <a:latin typeface="Garamond" panose="02020404030301010803" pitchFamily="18" charset="0"/>
                <a:ea typeface="+mn-lt"/>
                <a:cs typeface="+mn-lt"/>
              </a:rPr>
              <a:t> Questioned whether these institutions can provide these services. In the case of community colleges, most of those health centers only offer fundamental services, such as first aid and assessment and referral functions. </a:t>
            </a:r>
            <a:endParaRPr lang="en-US" sz="1800" dirty="0">
              <a:latin typeface="Garamond" panose="02020404030301010803" pitchFamily="18" charset="0"/>
            </a:endParaRPr>
          </a:p>
          <a:p>
            <a:r>
              <a:rPr lang="en-US" sz="1800" b="1" dirty="0">
                <a:solidFill>
                  <a:srgbClr val="0E101A"/>
                </a:solidFill>
                <a:latin typeface="Garamond" panose="02020404030301010803" pitchFamily="18" charset="0"/>
                <a:ea typeface="+mn-lt"/>
                <a:cs typeface="+mn-lt"/>
              </a:rPr>
              <a:t>Impact on student fees.</a:t>
            </a:r>
            <a:r>
              <a:rPr lang="en-US" sz="1800" dirty="0">
                <a:solidFill>
                  <a:srgbClr val="0E101A"/>
                </a:solidFill>
                <a:latin typeface="Garamond" panose="02020404030301010803" pitchFamily="18" charset="0"/>
                <a:ea typeface="+mn-lt"/>
                <a:cs typeface="+mn-lt"/>
              </a:rPr>
              <a:t> Because campus health centers are all funded through fees on students, this bill may result in either shutting down the centers or substantial increases in student fees to pay for the additional services due to new staffing and equipment necessary to provide them.</a:t>
            </a:r>
            <a:endParaRPr lang="en-US" sz="1800" dirty="0">
              <a:latin typeface="Garamond" panose="02020404030301010803" pitchFamily="18" charset="0"/>
            </a:endParaRPr>
          </a:p>
          <a:p>
            <a:pPr marL="0" indent="0">
              <a:buNone/>
            </a:pPr>
            <a:endParaRPr lang="en-US" sz="1400" dirty="0">
              <a:solidFill>
                <a:srgbClr val="0E101A"/>
              </a:solidFill>
              <a:ea typeface="+mn-lt"/>
              <a:cs typeface="+mn-lt"/>
            </a:endParaRPr>
          </a:p>
          <a:p>
            <a:pPr marL="0" indent="0">
              <a:buNone/>
            </a:pPr>
            <a:endParaRPr lang="en-US" sz="1400" i="1" dirty="0">
              <a:solidFill>
                <a:srgbClr val="0E101A"/>
              </a:solidFill>
              <a:ea typeface="+mn-lt"/>
              <a:cs typeface="Calibri"/>
            </a:endParaRPr>
          </a:p>
        </p:txBody>
      </p:sp>
    </p:spTree>
    <p:extLst>
      <p:ext uri="{BB962C8B-B14F-4D97-AF65-F5344CB8AC3E}">
        <p14:creationId xmlns:p14="http://schemas.microsoft.com/office/powerpoint/2010/main" val="37677138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EE35A-6C7E-B860-4CAD-265703B24872}"/>
              </a:ext>
            </a:extLst>
          </p:cNvPr>
          <p:cNvSpPr>
            <a:spLocks noGrp="1"/>
          </p:cNvSpPr>
          <p:nvPr>
            <p:ph type="title"/>
          </p:nvPr>
        </p:nvSpPr>
        <p:spPr>
          <a:xfrm>
            <a:off x="1676400" y="228600"/>
            <a:ext cx="8229600" cy="830262"/>
          </a:xfrm>
        </p:spPr>
        <p:txBody>
          <a:bodyPr/>
          <a:lstStyle/>
          <a:p>
            <a:r>
              <a:rPr lang="en-US" dirty="0">
                <a:latin typeface="Garamond" panose="02020404030301010803" pitchFamily="18" charset="0"/>
              </a:rPr>
              <a:t>Legislation on the Horizon</a:t>
            </a:r>
          </a:p>
        </p:txBody>
      </p:sp>
      <p:sp>
        <p:nvSpPr>
          <p:cNvPr id="3" name="Content Placeholder 2">
            <a:extLst>
              <a:ext uri="{FF2B5EF4-FFF2-40B4-BE49-F238E27FC236}">
                <a16:creationId xmlns:a16="http://schemas.microsoft.com/office/drawing/2014/main" id="{60FDB1AC-55D4-483A-CF82-BC7898DE095E}"/>
              </a:ext>
            </a:extLst>
          </p:cNvPr>
          <p:cNvSpPr>
            <a:spLocks noGrp="1"/>
          </p:cNvSpPr>
          <p:nvPr>
            <p:ph idx="1"/>
          </p:nvPr>
        </p:nvSpPr>
        <p:spPr>
          <a:xfrm>
            <a:off x="1447800" y="1295400"/>
            <a:ext cx="9220197" cy="4114800"/>
          </a:xfrm>
        </p:spPr>
        <p:txBody>
          <a:bodyPr>
            <a:normAutofit fontScale="70000" lnSpcReduction="20000"/>
          </a:bodyPr>
          <a:lstStyle/>
          <a:p>
            <a:pPr marL="0" indent="0">
              <a:lnSpc>
                <a:spcPct val="120000"/>
              </a:lnSpc>
              <a:spcBef>
                <a:spcPts val="600"/>
              </a:spcBef>
              <a:buNone/>
            </a:pPr>
            <a:r>
              <a:rPr lang="en-US" b="1" dirty="0">
                <a:latin typeface="Garamond" panose="02020404030301010803" pitchFamily="18" charset="0"/>
              </a:rPr>
              <a:t>Summary: </a:t>
            </a:r>
          </a:p>
          <a:p>
            <a:pPr marL="0" indent="0">
              <a:lnSpc>
                <a:spcPct val="120000"/>
              </a:lnSpc>
              <a:spcBef>
                <a:spcPts val="600"/>
              </a:spcBef>
              <a:buNone/>
            </a:pPr>
            <a:r>
              <a:rPr lang="en-US" dirty="0">
                <a:latin typeface="Garamond" panose="02020404030301010803" pitchFamily="18" charset="0"/>
              </a:rPr>
              <a:t>The International Interior Design Association (IIDA) will be sponsoring legislation to create a state license for commercial interior designers. </a:t>
            </a:r>
          </a:p>
          <a:p>
            <a:pPr>
              <a:lnSpc>
                <a:spcPct val="120000"/>
              </a:lnSpc>
              <a:spcBef>
                <a:spcPts val="600"/>
              </a:spcBef>
            </a:pPr>
            <a:r>
              <a:rPr lang="en-US" dirty="0">
                <a:latin typeface="Garamond" panose="02020404030301010803" pitchFamily="18" charset="0"/>
              </a:rPr>
              <a:t>If passed, community college graduates could not work in commercial interior design until they pass an expensive national examination ($1,335) and obtain a state license ($1,200 per year).</a:t>
            </a:r>
          </a:p>
          <a:p>
            <a:pPr>
              <a:lnSpc>
                <a:spcPct val="120000"/>
              </a:lnSpc>
              <a:spcBef>
                <a:spcPts val="600"/>
              </a:spcBef>
            </a:pPr>
            <a:r>
              <a:rPr lang="en-US" dirty="0">
                <a:latin typeface="Garamond" panose="02020404030301010803" pitchFamily="18" charset="0"/>
              </a:rPr>
              <a:t>Violations of the new law would be subject to citations of up to $5,000 from the proposed Commercial Interior Design Technical Committee. </a:t>
            </a:r>
          </a:p>
          <a:p>
            <a:pPr marL="0" indent="0">
              <a:buNone/>
            </a:pPr>
            <a:endParaRPr lang="en-US" dirty="0">
              <a:latin typeface="Garamond" panose="02020404030301010803" pitchFamily="18" charset="0"/>
            </a:endParaRPr>
          </a:p>
          <a:p>
            <a:pPr marL="0" indent="0">
              <a:buNone/>
            </a:pPr>
            <a:r>
              <a:rPr lang="en-US" b="1" dirty="0">
                <a:latin typeface="Garamond" panose="02020404030301010803" pitchFamily="18" charset="0"/>
              </a:rPr>
              <a:t>Previous legislative efforts: </a:t>
            </a:r>
          </a:p>
          <a:p>
            <a:r>
              <a:rPr lang="en-US" dirty="0">
                <a:latin typeface="Garamond" panose="02020404030301010803" pitchFamily="18" charset="0"/>
              </a:rPr>
              <a:t>AB 2482 (Ma, 2012)-  Never heard in policy committee</a:t>
            </a:r>
          </a:p>
          <a:p>
            <a:r>
              <a:rPr lang="en-US" dirty="0">
                <a:latin typeface="Garamond" panose="02020404030301010803" pitchFamily="18" charset="0"/>
              </a:rPr>
              <a:t>SB 1312 (Yee, 2008)- Died on the Senate Floor</a:t>
            </a:r>
          </a:p>
          <a:p>
            <a:r>
              <a:rPr lang="en-US" dirty="0">
                <a:latin typeface="Garamond" panose="02020404030301010803" pitchFamily="18" charset="0"/>
              </a:rPr>
              <a:t>AB 2482 (Romero, 1999)- Vetoed by the Governor</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1026017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45A10-38D1-D719-FF15-6CF3EB66F9B7}"/>
              </a:ext>
            </a:extLst>
          </p:cNvPr>
          <p:cNvSpPr>
            <a:spLocks noGrp="1"/>
          </p:cNvSpPr>
          <p:nvPr>
            <p:ph type="title"/>
          </p:nvPr>
        </p:nvSpPr>
        <p:spPr>
          <a:xfrm>
            <a:off x="1676400" y="152400"/>
            <a:ext cx="8229600" cy="830262"/>
          </a:xfrm>
        </p:spPr>
        <p:txBody>
          <a:bodyPr wrap="square" anchor="ctr">
            <a:normAutofit/>
          </a:bodyPr>
          <a:lstStyle/>
          <a:p>
            <a:r>
              <a:rPr lang="en-US" dirty="0">
                <a:latin typeface="Garamond" panose="02020404030301010803" pitchFamily="18" charset="0"/>
              </a:rPr>
              <a:t>Legislation on the Horizon</a:t>
            </a:r>
          </a:p>
        </p:txBody>
      </p:sp>
      <p:sp>
        <p:nvSpPr>
          <p:cNvPr id="3" name="Content Placeholder 2">
            <a:extLst>
              <a:ext uri="{FF2B5EF4-FFF2-40B4-BE49-F238E27FC236}">
                <a16:creationId xmlns:a16="http://schemas.microsoft.com/office/drawing/2014/main" id="{D4C7D83A-643C-6CC2-2947-90BCEF0ABC2E}"/>
              </a:ext>
            </a:extLst>
          </p:cNvPr>
          <p:cNvSpPr>
            <a:spLocks noGrp="1"/>
          </p:cNvSpPr>
          <p:nvPr>
            <p:ph idx="1"/>
          </p:nvPr>
        </p:nvSpPr>
        <p:spPr>
          <a:xfrm>
            <a:off x="1219200" y="1981200"/>
            <a:ext cx="9982200" cy="4191000"/>
          </a:xfrm>
        </p:spPr>
        <p:txBody>
          <a:bodyPr vert="horz" wrap="square" lIns="68580" tIns="34290" rIns="68580" bIns="34290" numCol="1" rtlCol="0" anchor="t" anchorCtr="0" compatLnSpc="1">
            <a:prstTxWarp prst="textNoShape">
              <a:avLst/>
            </a:prstTxWarp>
            <a:normAutofit/>
          </a:bodyPr>
          <a:lstStyle/>
          <a:p>
            <a:pPr marL="0" indent="0">
              <a:lnSpc>
                <a:spcPct val="90000"/>
              </a:lnSpc>
              <a:buNone/>
            </a:pPr>
            <a:r>
              <a:rPr lang="en-US" sz="2200" dirty="0">
                <a:latin typeface="Garamond" panose="02020404030301010803" pitchFamily="18" charset="0"/>
              </a:rPr>
              <a:t>John Burton Advocates for Youth (JBAY) is proposing legislation to improve access to student housing for California’s most vulnerable students, those who have experienced foster care or homelessness, by enacting the following:</a:t>
            </a:r>
          </a:p>
          <a:p>
            <a:pPr>
              <a:lnSpc>
                <a:spcPct val="90000"/>
              </a:lnSpc>
            </a:pPr>
            <a:r>
              <a:rPr lang="en-US" sz="2200" dirty="0">
                <a:latin typeface="Garamond" panose="02020404030301010803" pitchFamily="18" charset="0"/>
              </a:rPr>
              <a:t>Require, rather than request, California Community Colleges to provide </a:t>
            </a:r>
            <a:r>
              <a:rPr lang="en-US" sz="2200" b="1" dirty="0">
                <a:latin typeface="Garamond" panose="02020404030301010803" pitchFamily="18" charset="0"/>
              </a:rPr>
              <a:t>priority housing</a:t>
            </a:r>
            <a:r>
              <a:rPr lang="en-US" sz="2200" dirty="0">
                <a:latin typeface="Garamond" panose="02020404030301010803" pitchFamily="18" charset="0"/>
              </a:rPr>
              <a:t> to current and former foster youth and homeless youth students, including priority for housing facilities that are open during academic or campus breaks. </a:t>
            </a:r>
          </a:p>
          <a:p>
            <a:pPr>
              <a:lnSpc>
                <a:spcPct val="90000"/>
              </a:lnSpc>
            </a:pPr>
            <a:r>
              <a:rPr lang="en-US" sz="2200" dirty="0">
                <a:latin typeface="Garamond" panose="02020404030301010803" pitchFamily="18" charset="0"/>
              </a:rPr>
              <a:t>Allow current and former foster youth and homeless youth students across all three public systems of higher education to reside in housing facilities established by the Higher Education Student Housing and Capacity Expansion Grant Program while enrolled in at least 6 units per semester rather than 12. </a:t>
            </a:r>
          </a:p>
        </p:txBody>
      </p:sp>
    </p:spTree>
    <p:extLst>
      <p:ext uri="{BB962C8B-B14F-4D97-AF65-F5344CB8AC3E}">
        <p14:creationId xmlns:p14="http://schemas.microsoft.com/office/powerpoint/2010/main" val="18178688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2906A-8258-F52B-580B-312677FDE095}"/>
              </a:ext>
            </a:extLst>
          </p:cNvPr>
          <p:cNvSpPr>
            <a:spLocks noGrp="1"/>
          </p:cNvSpPr>
          <p:nvPr>
            <p:ph type="title"/>
          </p:nvPr>
        </p:nvSpPr>
        <p:spPr>
          <a:xfrm>
            <a:off x="1884759" y="3752852"/>
            <a:ext cx="2468166" cy="2452687"/>
          </a:xfrm>
        </p:spPr>
        <p:txBody>
          <a:bodyPr vert="horz" wrap="square" lIns="91440" tIns="45720" rIns="91440" bIns="45720" numCol="1" rtlCol="0" anchor="ctr" anchorCtr="0" compatLnSpc="1">
            <a:prstTxWarp prst="textNoShape">
              <a:avLst/>
            </a:prstTxWarp>
            <a:normAutofit/>
          </a:bodyPr>
          <a:lstStyle/>
          <a:p>
            <a:pPr eaLnBrk="1" hangingPunct="1">
              <a:lnSpc>
                <a:spcPct val="90000"/>
              </a:lnSpc>
            </a:pPr>
            <a:r>
              <a:rPr lang="en-US" sz="3100" kern="1200" dirty="0">
                <a:solidFill>
                  <a:schemeClr val="tx1"/>
                </a:solidFill>
                <a:latin typeface="Garamond" panose="02020404030301010803" pitchFamily="18" charset="0"/>
                <a:cs typeface="+mj-cs"/>
              </a:rPr>
              <a:t>The Governor's Master Plan for Career Education</a:t>
            </a:r>
          </a:p>
        </p:txBody>
      </p:sp>
      <p:pic>
        <p:nvPicPr>
          <p:cNvPr id="5" name="Picture Placeholder 4">
            <a:extLst>
              <a:ext uri="{FF2B5EF4-FFF2-40B4-BE49-F238E27FC236}">
                <a16:creationId xmlns:a16="http://schemas.microsoft.com/office/drawing/2014/main" id="{0C7CBCF6-2E37-3A57-80B3-80D210FCE10B}"/>
              </a:ext>
            </a:extLst>
          </p:cNvPr>
          <p:cNvPicPr>
            <a:picLocks noGrp="1" noChangeAspect="1"/>
          </p:cNvPicPr>
          <p:nvPr>
            <p:ph type="pic" idx="1"/>
          </p:nvPr>
        </p:nvPicPr>
        <p:blipFill>
          <a:blip r:embed="rId2"/>
          <a:srcRect t="6933" b="41537"/>
          <a:stretch/>
        </p:blipFill>
        <p:spPr>
          <a:xfrm>
            <a:off x="1524020" y="13"/>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Text Placeholder 3">
            <a:extLst>
              <a:ext uri="{FF2B5EF4-FFF2-40B4-BE49-F238E27FC236}">
                <a16:creationId xmlns:a16="http://schemas.microsoft.com/office/drawing/2014/main" id="{A9F0896C-EB48-738A-F87A-BAC4F9C60D45}"/>
              </a:ext>
            </a:extLst>
          </p:cNvPr>
          <p:cNvSpPr>
            <a:spLocks noGrp="1"/>
          </p:cNvSpPr>
          <p:nvPr>
            <p:ph type="body" sz="half" idx="2"/>
          </p:nvPr>
        </p:nvSpPr>
        <p:spPr>
          <a:xfrm>
            <a:off x="4691986" y="3752853"/>
            <a:ext cx="5976014" cy="2452687"/>
          </a:xfrm>
        </p:spPr>
        <p:txBody>
          <a:bodyPr vert="horz" wrap="square" lIns="91440" tIns="45720" rIns="91440" bIns="45720" numCol="1" rtlCol="0" anchor="ctr" anchorCtr="0" compatLnSpc="1">
            <a:prstTxWarp prst="textNoShape">
              <a:avLst/>
            </a:prstTxWarp>
            <a:noAutofit/>
          </a:bodyPr>
          <a:lstStyle/>
          <a:p>
            <a:pPr indent="-228600" eaLnBrk="1" hangingPunct="1">
              <a:lnSpc>
                <a:spcPct val="90000"/>
              </a:lnSpc>
              <a:buFont typeface="Arial" panose="020B0604020202020204" pitchFamily="34" charset="0"/>
              <a:buChar char="•"/>
            </a:pPr>
            <a:r>
              <a:rPr lang="en-US" sz="1800" b="1" kern="1200" dirty="0">
                <a:solidFill>
                  <a:schemeClr val="tx1"/>
                </a:solidFill>
                <a:latin typeface="Garamond" panose="02020404030301010803" pitchFamily="18" charset="0"/>
                <a:cs typeface="+mn-cs"/>
              </a:rPr>
              <a:t>Executive Summary:</a:t>
            </a:r>
          </a:p>
          <a:p>
            <a:pPr marL="257175" indent="-228600" eaLnBrk="1" hangingPunct="1">
              <a:lnSpc>
                <a:spcPct val="90000"/>
              </a:lnSpc>
              <a:buFont typeface="Arial" panose="020B0604020202020204" pitchFamily="34" charset="0"/>
              <a:buChar char="•"/>
            </a:pPr>
            <a:r>
              <a:rPr lang="en-US" sz="1800" kern="1200" dirty="0">
                <a:solidFill>
                  <a:schemeClr val="tx1"/>
                </a:solidFill>
                <a:latin typeface="Garamond" panose="02020404030301010803" pitchFamily="18" charset="0"/>
                <a:cs typeface="+mn-cs"/>
              </a:rPr>
              <a:t>Create a State Planning and Coordinating Body</a:t>
            </a:r>
          </a:p>
          <a:p>
            <a:pPr marL="257175" indent="-228600" eaLnBrk="1" hangingPunct="1">
              <a:lnSpc>
                <a:spcPct val="90000"/>
              </a:lnSpc>
              <a:buFont typeface="Arial" panose="020B0604020202020204" pitchFamily="34" charset="0"/>
              <a:buChar char="•"/>
            </a:pPr>
            <a:r>
              <a:rPr lang="en-US" sz="1800" kern="1200" dirty="0">
                <a:solidFill>
                  <a:schemeClr val="tx1"/>
                </a:solidFill>
                <a:latin typeface="Garamond" panose="02020404030301010803" pitchFamily="18" charset="0"/>
                <a:cs typeface="+mn-cs"/>
              </a:rPr>
              <a:t>Strengthen Regional Coordination</a:t>
            </a:r>
          </a:p>
          <a:p>
            <a:pPr marL="257175" indent="-228600" eaLnBrk="1" hangingPunct="1">
              <a:lnSpc>
                <a:spcPct val="90000"/>
              </a:lnSpc>
              <a:buFont typeface="Arial" panose="020B0604020202020204" pitchFamily="34" charset="0"/>
              <a:buChar char="•"/>
            </a:pPr>
            <a:r>
              <a:rPr lang="en-US" sz="1800" kern="1200" dirty="0">
                <a:solidFill>
                  <a:schemeClr val="tx1"/>
                </a:solidFill>
                <a:latin typeface="Garamond" panose="02020404030301010803" pitchFamily="18" charset="0"/>
                <a:cs typeface="+mn-cs"/>
              </a:rPr>
              <a:t>Support Skills-Based Hiring Through a Career Passport</a:t>
            </a:r>
          </a:p>
          <a:p>
            <a:pPr marL="257175" indent="-228600" eaLnBrk="1" hangingPunct="1">
              <a:lnSpc>
                <a:spcPct val="90000"/>
              </a:lnSpc>
              <a:buFont typeface="Arial" panose="020B0604020202020204" pitchFamily="34" charset="0"/>
              <a:buChar char="•"/>
            </a:pPr>
            <a:r>
              <a:rPr lang="en-US" sz="1800" kern="1200" dirty="0">
                <a:solidFill>
                  <a:schemeClr val="tx1"/>
                </a:solidFill>
                <a:latin typeface="Garamond" panose="02020404030301010803" pitchFamily="18" charset="0"/>
                <a:cs typeface="+mn-cs"/>
              </a:rPr>
              <a:t>Develop Career Pathways for High School and College Students</a:t>
            </a:r>
          </a:p>
          <a:p>
            <a:pPr marL="257175" indent="-228600" eaLnBrk="1" hangingPunct="1">
              <a:lnSpc>
                <a:spcPct val="90000"/>
              </a:lnSpc>
              <a:buFont typeface="Arial" panose="020B0604020202020204" pitchFamily="34" charset="0"/>
              <a:buChar char="•"/>
            </a:pPr>
            <a:r>
              <a:rPr lang="en-US" sz="1800" kern="1200" dirty="0">
                <a:solidFill>
                  <a:schemeClr val="tx1"/>
                </a:solidFill>
                <a:latin typeface="Garamond" panose="02020404030301010803" pitchFamily="18" charset="0"/>
                <a:cs typeface="+mn-cs"/>
              </a:rPr>
              <a:t>Strengthen Workforce Training for Young People and Adults</a:t>
            </a:r>
          </a:p>
          <a:p>
            <a:pPr marL="257175" indent="-228600" eaLnBrk="1" hangingPunct="1">
              <a:lnSpc>
                <a:spcPct val="90000"/>
              </a:lnSpc>
              <a:buFont typeface="Arial" panose="020B0604020202020204" pitchFamily="34" charset="0"/>
              <a:buChar char="•"/>
            </a:pPr>
            <a:r>
              <a:rPr lang="en-US" sz="1800" kern="1200" dirty="0">
                <a:solidFill>
                  <a:schemeClr val="tx1"/>
                </a:solidFill>
                <a:latin typeface="Garamond" panose="02020404030301010803" pitchFamily="18" charset="0"/>
                <a:cs typeface="+mn-cs"/>
              </a:rPr>
              <a:t>Increase Access to and Affordability of Education and  Workforce Training</a:t>
            </a:r>
          </a:p>
        </p:txBody>
      </p:sp>
    </p:spTree>
    <p:extLst>
      <p:ext uri="{BB962C8B-B14F-4D97-AF65-F5344CB8AC3E}">
        <p14:creationId xmlns:p14="http://schemas.microsoft.com/office/powerpoint/2010/main" val="121574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003A97-12B5-7CA1-C843-FB1BCB4E345E}"/>
              </a:ext>
            </a:extLst>
          </p:cNvPr>
          <p:cNvSpPr>
            <a:spLocks noGrp="1"/>
          </p:cNvSpPr>
          <p:nvPr>
            <p:ph type="title"/>
          </p:nvPr>
        </p:nvSpPr>
        <p:spPr>
          <a:xfrm>
            <a:off x="1981200" y="762000"/>
            <a:ext cx="3124200" cy="1905000"/>
          </a:xfrm>
        </p:spPr>
        <p:txBody>
          <a:bodyPr wrap="square" anchor="ctr">
            <a:normAutofit/>
          </a:bodyPr>
          <a:lstStyle/>
          <a:p>
            <a:pPr>
              <a:lnSpc>
                <a:spcPct val="90000"/>
              </a:lnSpc>
            </a:pPr>
            <a:r>
              <a:rPr lang="en-US" sz="2500" kern="100" dirty="0">
                <a:latin typeface="Garamond" panose="02020404030301010803" pitchFamily="18" charset="0"/>
              </a:rPr>
              <a:t>Governor’s Proposed 2025-26 Budget:</a:t>
            </a:r>
            <a:br>
              <a:rPr lang="en-US" sz="2500" kern="100" dirty="0">
                <a:latin typeface="Garamond" panose="02020404030301010803" pitchFamily="18" charset="0"/>
              </a:rPr>
            </a:br>
            <a:r>
              <a:rPr lang="en-US" sz="2500" kern="100" dirty="0">
                <a:latin typeface="Garamond" panose="02020404030301010803" pitchFamily="18" charset="0"/>
              </a:rPr>
              <a:t>Ongoing Investments ($358.55 million) </a:t>
            </a:r>
            <a:br>
              <a:rPr lang="en-US" sz="2500" kern="100" dirty="0"/>
            </a:br>
            <a:endParaRPr lang="en-US" sz="2500" dirty="0"/>
          </a:p>
        </p:txBody>
      </p:sp>
      <p:pic>
        <p:nvPicPr>
          <p:cNvPr id="5" name="Content Placeholder 4" descr="A group of people sitting in a lecture hall&#10;&#10;Description automatically generated">
            <a:extLst>
              <a:ext uri="{FF2B5EF4-FFF2-40B4-BE49-F238E27FC236}">
                <a16:creationId xmlns:a16="http://schemas.microsoft.com/office/drawing/2014/main" id="{1B189841-B01A-E8C8-0CB3-F492F3A794D3}"/>
              </a:ext>
            </a:extLst>
          </p:cNvPr>
          <p:cNvPicPr>
            <a:picLocks noGrp="1" noChangeAspect="1"/>
          </p:cNvPicPr>
          <p:nvPr>
            <p:ph sz="half" idx="10"/>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981200" y="3365412"/>
            <a:ext cx="3124200" cy="2032176"/>
          </a:xfrm>
        </p:spPr>
      </p:pic>
      <p:graphicFrame>
        <p:nvGraphicFramePr>
          <p:cNvPr id="10" name="Content Placeholder 2">
            <a:extLst>
              <a:ext uri="{FF2B5EF4-FFF2-40B4-BE49-F238E27FC236}">
                <a16:creationId xmlns:a16="http://schemas.microsoft.com/office/drawing/2014/main" id="{379F750D-8D6C-BE8D-85A3-A93ECBA76554}"/>
              </a:ext>
            </a:extLst>
          </p:cNvPr>
          <p:cNvGraphicFramePr>
            <a:graphicFrameLocks noGrp="1"/>
          </p:cNvGraphicFramePr>
          <p:nvPr>
            <p:ph idx="1"/>
            <p:extLst>
              <p:ext uri="{D42A27DB-BD31-4B8C-83A1-F6EECF244321}">
                <p14:modId xmlns:p14="http://schemas.microsoft.com/office/powerpoint/2010/main" val="3140884221"/>
              </p:ext>
            </p:extLst>
          </p:nvPr>
        </p:nvGraphicFramePr>
        <p:xfrm>
          <a:off x="5410200" y="533400"/>
          <a:ext cx="5486400" cy="548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941944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FABAE-2ACC-77C5-2D22-4ED257C0EF1B}"/>
              </a:ext>
            </a:extLst>
          </p:cNvPr>
          <p:cNvSpPr>
            <a:spLocks noGrp="1"/>
          </p:cNvSpPr>
          <p:nvPr>
            <p:ph type="title"/>
          </p:nvPr>
        </p:nvSpPr>
        <p:spPr>
          <a:xfrm>
            <a:off x="1600200" y="838200"/>
            <a:ext cx="3810000" cy="2438400"/>
          </a:xfrm>
        </p:spPr>
        <p:txBody>
          <a:bodyPr wrap="square" anchor="ctr">
            <a:normAutofit fontScale="90000"/>
          </a:bodyPr>
          <a:lstStyle/>
          <a:p>
            <a:pPr>
              <a:lnSpc>
                <a:spcPct val="90000"/>
              </a:lnSpc>
            </a:pPr>
            <a:br>
              <a:rPr lang="en-US" sz="2700" kern="100" dirty="0">
                <a:latin typeface="Garamond" panose="02020404030301010803" pitchFamily="18" charset="0"/>
              </a:rPr>
            </a:br>
            <a:r>
              <a:rPr lang="en-US" sz="2700" kern="100" dirty="0">
                <a:latin typeface="Garamond" panose="02020404030301010803" pitchFamily="18" charset="0"/>
              </a:rPr>
              <a:t>Governor’s Proposed 2025-26 Budget:</a:t>
            </a:r>
            <a:br>
              <a:rPr lang="en-US" sz="2700" kern="100" dirty="0">
                <a:latin typeface="Garamond" panose="02020404030301010803" pitchFamily="18" charset="0"/>
              </a:rPr>
            </a:br>
            <a:br>
              <a:rPr lang="en-US" sz="2200" kern="100" dirty="0">
                <a:latin typeface="Garamond" panose="02020404030301010803" pitchFamily="18" charset="0"/>
              </a:rPr>
            </a:br>
            <a:r>
              <a:rPr lang="en-US" sz="2200" kern="100" dirty="0">
                <a:latin typeface="Garamond" panose="02020404030301010803" pitchFamily="18" charset="0"/>
                <a:ea typeface="Aptos" panose="020B0004020202020204" pitchFamily="34" charset="0"/>
                <a:cs typeface="Times New Roman" panose="02020603050405020304" pitchFamily="18" charset="0"/>
              </a:rPr>
              <a:t>One-Time Investments ($394.52 million)</a:t>
            </a:r>
            <a:br>
              <a:rPr lang="en-US" sz="1800" kern="100" dirty="0">
                <a:latin typeface="Garamond" panose="02020404030301010803" pitchFamily="18" charset="0"/>
                <a:ea typeface="Aptos" panose="020B0004020202020204" pitchFamily="34" charset="0"/>
                <a:cs typeface="Times New Roman" panose="02020603050405020304" pitchFamily="18" charset="0"/>
              </a:rPr>
            </a:br>
            <a:br>
              <a:rPr lang="en-US" sz="2200" kern="100" dirty="0"/>
            </a:br>
            <a:endParaRPr lang="en-US" sz="2200" dirty="0"/>
          </a:p>
        </p:txBody>
      </p:sp>
      <p:pic>
        <p:nvPicPr>
          <p:cNvPr id="6" name="Content Placeholder 5" descr="A cloud computing network in a server room&#10;&#10;Description automatically generated">
            <a:extLst>
              <a:ext uri="{FF2B5EF4-FFF2-40B4-BE49-F238E27FC236}">
                <a16:creationId xmlns:a16="http://schemas.microsoft.com/office/drawing/2014/main" id="{DE988AB3-2C1E-690E-1E51-4131F1BD2464}"/>
              </a:ext>
            </a:extLst>
          </p:cNvPr>
          <p:cNvPicPr>
            <a:picLocks noGrp="1" noChangeAspect="1"/>
          </p:cNvPicPr>
          <p:nvPr>
            <p:ph sz="half" idx="10"/>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524000" y="3405190"/>
            <a:ext cx="3581400" cy="2238375"/>
          </a:xfrm>
        </p:spPr>
      </p:pic>
      <p:graphicFrame>
        <p:nvGraphicFramePr>
          <p:cNvPr id="5" name="Content Placeholder 2">
            <a:extLst>
              <a:ext uri="{FF2B5EF4-FFF2-40B4-BE49-F238E27FC236}">
                <a16:creationId xmlns:a16="http://schemas.microsoft.com/office/drawing/2014/main" id="{1D91533F-9BBF-C520-F003-8680E2FA049B}"/>
              </a:ext>
            </a:extLst>
          </p:cNvPr>
          <p:cNvGraphicFramePr>
            <a:graphicFrameLocks noGrp="1"/>
          </p:cNvGraphicFramePr>
          <p:nvPr>
            <p:ph idx="1"/>
            <p:extLst>
              <p:ext uri="{D42A27DB-BD31-4B8C-83A1-F6EECF244321}">
                <p14:modId xmlns:p14="http://schemas.microsoft.com/office/powerpoint/2010/main" val="1503772259"/>
              </p:ext>
            </p:extLst>
          </p:nvPr>
        </p:nvGraphicFramePr>
        <p:xfrm>
          <a:off x="5410200" y="533400"/>
          <a:ext cx="5486400" cy="548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462066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01A570-46BD-66BB-F300-5F9D20B04918}"/>
              </a:ext>
            </a:extLst>
          </p:cNvPr>
          <p:cNvSpPr>
            <a:spLocks noGrp="1"/>
          </p:cNvSpPr>
          <p:nvPr>
            <p:ph type="title"/>
          </p:nvPr>
        </p:nvSpPr>
        <p:spPr>
          <a:xfrm>
            <a:off x="1752600" y="2819400"/>
            <a:ext cx="8229600" cy="830262"/>
          </a:xfrm>
        </p:spPr>
        <p:txBody>
          <a:bodyPr/>
          <a:lstStyle/>
          <a:p>
            <a:r>
              <a:rPr lang="en-US" sz="4800" dirty="0">
                <a:latin typeface="Garamond" panose="02020404030301010803" pitchFamily="18" charset="0"/>
              </a:rPr>
              <a:t>Thank You! </a:t>
            </a:r>
          </a:p>
        </p:txBody>
      </p:sp>
    </p:spTree>
    <p:extLst>
      <p:ext uri="{BB962C8B-B14F-4D97-AF65-F5344CB8AC3E}">
        <p14:creationId xmlns:p14="http://schemas.microsoft.com/office/powerpoint/2010/main" val="1403566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45D36-DCB5-FC03-BAD0-F26E4E19233D}"/>
            </a:ext>
          </a:extLst>
        </p:cNvPr>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0264C393-3074-AE5A-8E0C-8A9442CF16D8}"/>
              </a:ext>
            </a:extLst>
          </p:cNvPr>
          <p:cNvGraphicFramePr>
            <a:graphicFrameLocks noGrp="1"/>
          </p:cNvGraphicFramePr>
          <p:nvPr>
            <p:ph idx="1"/>
            <p:extLst>
              <p:ext uri="{D42A27DB-BD31-4B8C-83A1-F6EECF244321}">
                <p14:modId xmlns:p14="http://schemas.microsoft.com/office/powerpoint/2010/main" val="3098885634"/>
              </p:ext>
            </p:extLst>
          </p:nvPr>
        </p:nvGraphicFramePr>
        <p:xfrm>
          <a:off x="1838328" y="1219203"/>
          <a:ext cx="8515351" cy="43642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1536BF5B-6628-5259-9D43-2AF88AD7D718}"/>
              </a:ext>
            </a:extLst>
          </p:cNvPr>
          <p:cNvSpPr txBox="1">
            <a:spLocks/>
          </p:cNvSpPr>
          <p:nvPr/>
        </p:nvSpPr>
        <p:spPr>
          <a:xfrm>
            <a:off x="1752600" y="76200"/>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defTabSz="685800" fontAlgn="auto">
              <a:spcAft>
                <a:spcPts val="0"/>
              </a:spcAft>
              <a:defRPr/>
            </a:pPr>
            <a:r>
              <a:rPr lang="en-US" sz="3600" b="1" dirty="0">
                <a:solidFill>
                  <a:srgbClr val="C00000"/>
                </a:solidFill>
                <a:latin typeface="Garamond" panose="02020404030301010803" pitchFamily="18" charset="0"/>
              </a:rPr>
              <a:t>League Supported Bills</a:t>
            </a:r>
            <a:endParaRPr lang="en-US" sz="3600" b="1" i="1" dirty="0">
              <a:solidFill>
                <a:srgbClr val="C00000"/>
              </a:solidFill>
              <a:latin typeface="Garamond" panose="02020404030301010803" pitchFamily="18" charset="0"/>
            </a:endParaRPr>
          </a:p>
        </p:txBody>
      </p:sp>
    </p:spTree>
    <p:extLst>
      <p:ext uri="{BB962C8B-B14F-4D97-AF65-F5344CB8AC3E}">
        <p14:creationId xmlns:p14="http://schemas.microsoft.com/office/powerpoint/2010/main" val="2987457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0D902-EE09-4C49-F270-0BC745F2F904}"/>
              </a:ext>
            </a:extLst>
          </p:cNvPr>
          <p:cNvSpPr>
            <a:spLocks noGrp="1"/>
          </p:cNvSpPr>
          <p:nvPr>
            <p:ph type="title"/>
          </p:nvPr>
        </p:nvSpPr>
        <p:spPr>
          <a:xfrm>
            <a:off x="1676400" y="62015"/>
            <a:ext cx="8229600" cy="830262"/>
          </a:xfrm>
        </p:spPr>
        <p:txBody>
          <a:bodyPr/>
          <a:lstStyle/>
          <a:p>
            <a:r>
              <a:rPr lang="en-US" dirty="0">
                <a:latin typeface="Garamond" panose="02020404030301010803" pitchFamily="18" charset="0"/>
                <a:ea typeface="Calibri Light"/>
                <a:cs typeface="Calibri Light"/>
              </a:rPr>
              <a:t>SB 895 Support</a:t>
            </a:r>
          </a:p>
        </p:txBody>
      </p:sp>
      <p:sp>
        <p:nvSpPr>
          <p:cNvPr id="8" name="TextBox 7">
            <a:extLst>
              <a:ext uri="{FF2B5EF4-FFF2-40B4-BE49-F238E27FC236}">
                <a16:creationId xmlns:a16="http://schemas.microsoft.com/office/drawing/2014/main" id="{B61E379E-301D-544C-D127-FBD50FB25569}"/>
              </a:ext>
            </a:extLst>
          </p:cNvPr>
          <p:cNvSpPr txBox="1"/>
          <p:nvPr/>
        </p:nvSpPr>
        <p:spPr>
          <a:xfrm>
            <a:off x="1676400" y="1981203"/>
            <a:ext cx="2936216" cy="422423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b="1" dirty="0">
                <a:latin typeface="Garamond" panose="02020404030301010803" pitchFamily="18" charset="0"/>
              </a:rPr>
              <a:t>Adventist Health White Memorial</a:t>
            </a:r>
          </a:p>
          <a:p>
            <a:r>
              <a:rPr lang="en-US" sz="1500" b="1" dirty="0">
                <a:latin typeface="Garamond" panose="02020404030301010803" pitchFamily="18" charset="0"/>
              </a:rPr>
              <a:t>AFSCME</a:t>
            </a:r>
          </a:p>
          <a:p>
            <a:r>
              <a:rPr lang="en-US" sz="1500" b="1" dirty="0">
                <a:latin typeface="Garamond" panose="02020404030301010803" pitchFamily="18" charset="0"/>
              </a:rPr>
              <a:t>Antelope Valley CCD</a:t>
            </a:r>
          </a:p>
          <a:p>
            <a:r>
              <a:rPr lang="en-US" sz="1500" b="1" dirty="0">
                <a:latin typeface="Garamond" panose="02020404030301010803" pitchFamily="18" charset="0"/>
              </a:rPr>
              <a:t>Association of CCC Administrators</a:t>
            </a:r>
          </a:p>
          <a:p>
            <a:r>
              <a:rPr lang="en-US" sz="1500" b="1" dirty="0">
                <a:latin typeface="Garamond" panose="02020404030301010803" pitchFamily="18" charset="0"/>
              </a:rPr>
              <a:t>Association of CA Healthcare Districts</a:t>
            </a:r>
          </a:p>
          <a:p>
            <a:r>
              <a:rPr lang="en-US" sz="1500" b="1" dirty="0">
                <a:latin typeface="Garamond" panose="02020404030301010803" pitchFamily="18" charset="0"/>
              </a:rPr>
              <a:t>Bakersfield College</a:t>
            </a:r>
          </a:p>
          <a:p>
            <a:r>
              <a:rPr lang="en-US" sz="1500" b="1" dirty="0">
                <a:latin typeface="Garamond" panose="02020404030301010803" pitchFamily="18" charset="0"/>
              </a:rPr>
              <a:t>Butte College</a:t>
            </a:r>
          </a:p>
          <a:p>
            <a:r>
              <a:rPr lang="en-US" sz="1500" b="1" dirty="0">
                <a:latin typeface="Garamond" panose="02020404030301010803" pitchFamily="18" charset="0"/>
              </a:rPr>
              <a:t>Cabrillo CCD</a:t>
            </a:r>
            <a:endParaRPr lang="en-US" sz="1500" b="1" dirty="0">
              <a:latin typeface="Garamond" panose="02020404030301010803" pitchFamily="18" charset="0"/>
              <a:cs typeface="Calibri"/>
            </a:endParaRPr>
          </a:p>
          <a:p>
            <a:r>
              <a:rPr lang="en-US" sz="1500" b="1" dirty="0">
                <a:latin typeface="Garamond" panose="02020404030301010803" pitchFamily="18" charset="0"/>
              </a:rPr>
              <a:t>CA Assisted Living Association</a:t>
            </a:r>
            <a:endParaRPr lang="en-US" sz="1500" b="1" dirty="0">
              <a:latin typeface="Garamond" panose="02020404030301010803" pitchFamily="18" charset="0"/>
              <a:cs typeface="Calibri"/>
            </a:endParaRPr>
          </a:p>
          <a:p>
            <a:r>
              <a:rPr lang="en-US" sz="1500" b="1" dirty="0">
                <a:latin typeface="Garamond" panose="02020404030301010803" pitchFamily="18" charset="0"/>
                <a:cs typeface="Calibri"/>
              </a:rPr>
              <a:t>CAHSAH</a:t>
            </a:r>
          </a:p>
          <a:p>
            <a:r>
              <a:rPr lang="en-US" sz="1500" b="1" dirty="0">
                <a:latin typeface="Garamond" panose="02020404030301010803" pitchFamily="18" charset="0"/>
              </a:rPr>
              <a:t>CA Association of Health Facilities</a:t>
            </a:r>
          </a:p>
          <a:p>
            <a:r>
              <a:rPr lang="en-US" sz="1500" b="1" dirty="0">
                <a:latin typeface="Garamond" panose="02020404030301010803" pitchFamily="18" charset="0"/>
              </a:rPr>
              <a:t>CA Association of Latino CC Trustees &amp; Administrators</a:t>
            </a:r>
          </a:p>
          <a:p>
            <a:r>
              <a:rPr lang="en-US" sz="1500" b="1" dirty="0">
                <a:latin typeface="Garamond" panose="02020404030301010803" pitchFamily="18" charset="0"/>
              </a:rPr>
              <a:t>CCC Baccalaureate Association</a:t>
            </a:r>
          </a:p>
          <a:p>
            <a:r>
              <a:rPr lang="en-US" sz="1500" b="1" dirty="0">
                <a:latin typeface="Garamond" panose="02020404030301010803" pitchFamily="18" charset="0"/>
              </a:rPr>
              <a:t>CCC Chief Instructional Officers</a:t>
            </a:r>
          </a:p>
        </p:txBody>
      </p:sp>
      <p:sp>
        <p:nvSpPr>
          <p:cNvPr id="10" name="TextBox 9">
            <a:extLst>
              <a:ext uri="{FF2B5EF4-FFF2-40B4-BE49-F238E27FC236}">
                <a16:creationId xmlns:a16="http://schemas.microsoft.com/office/drawing/2014/main" id="{A23522EB-4A0F-BD67-52A0-712B16CDA77D}"/>
              </a:ext>
            </a:extLst>
          </p:cNvPr>
          <p:cNvSpPr txBox="1"/>
          <p:nvPr/>
        </p:nvSpPr>
        <p:spPr>
          <a:xfrm>
            <a:off x="4826839" y="1981203"/>
            <a:ext cx="2925434" cy="399340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b="1" dirty="0">
                <a:latin typeface="Garamond" panose="02020404030301010803" pitchFamily="18" charset="0"/>
              </a:rPr>
              <a:t>California Community Colleges Chancellor’s Office </a:t>
            </a:r>
          </a:p>
          <a:p>
            <a:r>
              <a:rPr lang="en-US" sz="1500" b="1" dirty="0">
                <a:latin typeface="Garamond" panose="02020404030301010803" pitchFamily="18" charset="0"/>
              </a:rPr>
              <a:t>CA Hospital Association</a:t>
            </a:r>
          </a:p>
          <a:p>
            <a:r>
              <a:rPr lang="en-US" sz="1500" b="1" dirty="0">
                <a:latin typeface="Garamond" panose="02020404030301010803" pitchFamily="18" charset="0"/>
              </a:rPr>
              <a:t>CCLC Asian Pacific Islander Trustee &amp; Administrator Caucus</a:t>
            </a:r>
          </a:p>
          <a:p>
            <a:r>
              <a:rPr lang="en-US" sz="1500" b="1" dirty="0">
                <a:latin typeface="Garamond" panose="02020404030301010803" pitchFamily="18" charset="0"/>
              </a:rPr>
              <a:t>Cerritos CCD</a:t>
            </a:r>
          </a:p>
          <a:p>
            <a:r>
              <a:rPr lang="en-US" sz="1500" b="1" dirty="0">
                <a:latin typeface="Garamond" panose="02020404030301010803" pitchFamily="18" charset="0"/>
              </a:rPr>
              <a:t>Chabot-Las Positas CCD</a:t>
            </a:r>
          </a:p>
          <a:p>
            <a:r>
              <a:rPr lang="en-US" sz="1500" b="1" dirty="0">
                <a:latin typeface="Garamond" panose="02020404030301010803" pitchFamily="18" charset="0"/>
              </a:rPr>
              <a:t>Citrus College</a:t>
            </a:r>
          </a:p>
          <a:p>
            <a:r>
              <a:rPr lang="en-US" sz="1500" b="1" dirty="0">
                <a:latin typeface="Garamond" panose="02020404030301010803" pitchFamily="18" charset="0"/>
              </a:rPr>
              <a:t>Coast CCD</a:t>
            </a:r>
          </a:p>
          <a:p>
            <a:r>
              <a:rPr lang="en-US" sz="1500" b="1" dirty="0">
                <a:latin typeface="Garamond" panose="02020404030301010803" pitchFamily="18" charset="0"/>
              </a:rPr>
              <a:t>Compton CCD</a:t>
            </a:r>
          </a:p>
          <a:p>
            <a:r>
              <a:rPr lang="en-US" sz="1500" b="1" dirty="0">
                <a:latin typeface="Garamond" panose="02020404030301010803" pitchFamily="18" charset="0"/>
              </a:rPr>
              <a:t>Contra Costa CCD</a:t>
            </a:r>
          </a:p>
          <a:p>
            <a:r>
              <a:rPr lang="en-US" sz="1500" b="1" dirty="0">
                <a:latin typeface="Garamond" panose="02020404030301010803" pitchFamily="18" charset="0"/>
              </a:rPr>
              <a:t>County Health Executives Association of CA</a:t>
            </a:r>
          </a:p>
          <a:p>
            <a:r>
              <a:rPr lang="en-US" sz="1500" b="1" dirty="0">
                <a:latin typeface="Garamond" panose="02020404030301010803" pitchFamily="18" charset="0"/>
              </a:rPr>
              <a:t>County of LA Board of Supervisors</a:t>
            </a:r>
          </a:p>
          <a:p>
            <a:r>
              <a:rPr lang="en-US" sz="1500" b="1" dirty="0">
                <a:latin typeface="Garamond" panose="02020404030301010803" pitchFamily="18" charset="0"/>
              </a:rPr>
              <a:t>Desert CCD</a:t>
            </a:r>
          </a:p>
          <a:p>
            <a:r>
              <a:rPr lang="en-US" sz="1500" b="1" dirty="0">
                <a:latin typeface="Garamond" panose="02020404030301010803" pitchFamily="18" charset="0"/>
              </a:rPr>
              <a:t>El Camino CCD</a:t>
            </a:r>
          </a:p>
        </p:txBody>
      </p:sp>
      <p:sp>
        <p:nvSpPr>
          <p:cNvPr id="11" name="TextBox 10">
            <a:extLst>
              <a:ext uri="{FF2B5EF4-FFF2-40B4-BE49-F238E27FC236}">
                <a16:creationId xmlns:a16="http://schemas.microsoft.com/office/drawing/2014/main" id="{9D330EC5-D805-997A-1DCF-BDF8EC3E1E03}"/>
              </a:ext>
            </a:extLst>
          </p:cNvPr>
          <p:cNvSpPr txBox="1"/>
          <p:nvPr/>
        </p:nvSpPr>
        <p:spPr>
          <a:xfrm>
            <a:off x="7752276" y="1981200"/>
            <a:ext cx="2704381" cy="427040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b="1" dirty="0">
                <a:latin typeface="Garamond" panose="02020404030301010803" pitchFamily="18" charset="0"/>
              </a:rPr>
              <a:t>FACCC</a:t>
            </a:r>
          </a:p>
          <a:p>
            <a:r>
              <a:rPr lang="en-US" sz="1500" b="1" dirty="0">
                <a:latin typeface="Garamond" panose="02020404030301010803" pitchFamily="18" charset="0"/>
              </a:rPr>
              <a:t>Foothill-De Anza CCD </a:t>
            </a:r>
          </a:p>
          <a:p>
            <a:r>
              <a:rPr lang="en-US" sz="1500" b="1" dirty="0">
                <a:latin typeface="Garamond" panose="02020404030301010803" pitchFamily="18" charset="0"/>
              </a:rPr>
              <a:t>Gavilan College</a:t>
            </a:r>
          </a:p>
          <a:p>
            <a:r>
              <a:rPr lang="en-US" sz="1500" b="1" dirty="0">
                <a:latin typeface="Garamond" panose="02020404030301010803" pitchFamily="18" charset="0"/>
              </a:rPr>
              <a:t>Glendale CCD</a:t>
            </a:r>
          </a:p>
          <a:p>
            <a:r>
              <a:rPr lang="en-US" sz="1500" b="1" dirty="0">
                <a:latin typeface="Garamond" panose="02020404030301010803" pitchFamily="18" charset="0"/>
              </a:rPr>
              <a:t>Grossmont College</a:t>
            </a:r>
          </a:p>
          <a:p>
            <a:r>
              <a:rPr lang="en-US" sz="1500" b="1" dirty="0">
                <a:latin typeface="Garamond" panose="02020404030301010803" pitchFamily="18" charset="0"/>
              </a:rPr>
              <a:t>Grossmont-Cuyamaca CCD</a:t>
            </a:r>
          </a:p>
          <a:p>
            <a:r>
              <a:rPr lang="en-US" sz="1500" b="1" dirty="0">
                <a:latin typeface="Garamond" panose="02020404030301010803" pitchFamily="18" charset="0"/>
              </a:rPr>
              <a:t>Kern CCD</a:t>
            </a:r>
          </a:p>
          <a:p>
            <a:r>
              <a:rPr lang="en-US" sz="1500" b="1" dirty="0">
                <a:latin typeface="Garamond" panose="02020404030301010803" pitchFamily="18" charset="0"/>
              </a:rPr>
              <a:t>Lassen CCD</a:t>
            </a:r>
          </a:p>
          <a:p>
            <a:r>
              <a:rPr lang="en-US" sz="1500" b="1" dirty="0">
                <a:latin typeface="Garamond" panose="02020404030301010803" pitchFamily="18" charset="0"/>
                <a:ea typeface="+mn-lt"/>
                <a:cs typeface="+mn-lt"/>
              </a:rPr>
              <a:t>Lemoore College</a:t>
            </a:r>
            <a:endParaRPr lang="en-US" sz="1500" b="1" dirty="0">
              <a:latin typeface="Garamond" panose="02020404030301010803" pitchFamily="18" charset="0"/>
            </a:endParaRPr>
          </a:p>
          <a:p>
            <a:r>
              <a:rPr lang="en-US" sz="1500" b="1" dirty="0">
                <a:latin typeface="Garamond" panose="02020404030301010803" pitchFamily="18" charset="0"/>
              </a:rPr>
              <a:t>Long Beach CCD</a:t>
            </a:r>
          </a:p>
          <a:p>
            <a:r>
              <a:rPr lang="en-US" sz="1500" b="1" dirty="0">
                <a:latin typeface="Garamond" panose="02020404030301010803" pitchFamily="18" charset="0"/>
              </a:rPr>
              <a:t>LA Area Chamber of Commerce</a:t>
            </a:r>
          </a:p>
          <a:p>
            <a:r>
              <a:rPr lang="en-US" sz="1500" b="1" dirty="0">
                <a:latin typeface="Garamond" panose="02020404030301010803" pitchFamily="18" charset="0"/>
              </a:rPr>
              <a:t>Los Angeles CCD</a:t>
            </a:r>
          </a:p>
          <a:p>
            <a:r>
              <a:rPr lang="en-US" sz="1500" b="1" dirty="0">
                <a:latin typeface="Garamond" panose="02020404030301010803" pitchFamily="18" charset="0"/>
              </a:rPr>
              <a:t>Los Angeles Pierce College</a:t>
            </a:r>
          </a:p>
          <a:p>
            <a:r>
              <a:rPr lang="en-US" sz="1500" b="1" dirty="0">
                <a:latin typeface="Garamond" panose="02020404030301010803" pitchFamily="18" charset="0"/>
              </a:rPr>
              <a:t>Los Angeles Valley College</a:t>
            </a:r>
          </a:p>
          <a:p>
            <a:r>
              <a:rPr lang="en-US" sz="1500" b="1" dirty="0">
                <a:latin typeface="Garamond" panose="02020404030301010803" pitchFamily="18" charset="0"/>
              </a:rPr>
              <a:t>MiraCosta CCD</a:t>
            </a:r>
          </a:p>
          <a:p>
            <a:r>
              <a:rPr lang="en-US" sz="1500" b="1" dirty="0">
                <a:latin typeface="Garamond" panose="02020404030301010803" pitchFamily="18" charset="0"/>
              </a:rPr>
              <a:t>Monterey Peninsula CCD</a:t>
            </a:r>
          </a:p>
          <a:p>
            <a:endParaRPr lang="en-US" dirty="0"/>
          </a:p>
        </p:txBody>
      </p:sp>
    </p:spTree>
    <p:extLst>
      <p:ext uri="{BB962C8B-B14F-4D97-AF65-F5344CB8AC3E}">
        <p14:creationId xmlns:p14="http://schemas.microsoft.com/office/powerpoint/2010/main" val="1143089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0D902-EE09-4C49-F270-0BC745F2F904}"/>
              </a:ext>
            </a:extLst>
          </p:cNvPr>
          <p:cNvSpPr>
            <a:spLocks noGrp="1"/>
          </p:cNvSpPr>
          <p:nvPr>
            <p:ph type="title"/>
          </p:nvPr>
        </p:nvSpPr>
        <p:spPr>
          <a:xfrm>
            <a:off x="1676400" y="35511"/>
            <a:ext cx="8229600" cy="830262"/>
          </a:xfrm>
        </p:spPr>
        <p:txBody>
          <a:bodyPr/>
          <a:lstStyle/>
          <a:p>
            <a:r>
              <a:rPr lang="en-US" dirty="0">
                <a:latin typeface="Garamond" panose="02020404030301010803" pitchFamily="18" charset="0"/>
                <a:ea typeface="Calibri Light"/>
                <a:cs typeface="Calibri Light"/>
              </a:rPr>
              <a:t>SB 895 Support</a:t>
            </a:r>
          </a:p>
        </p:txBody>
      </p:sp>
      <p:sp>
        <p:nvSpPr>
          <p:cNvPr id="8" name="TextBox 7">
            <a:extLst>
              <a:ext uri="{FF2B5EF4-FFF2-40B4-BE49-F238E27FC236}">
                <a16:creationId xmlns:a16="http://schemas.microsoft.com/office/drawing/2014/main" id="{B61E379E-301D-544C-D127-FBD50FB25569}"/>
              </a:ext>
            </a:extLst>
          </p:cNvPr>
          <p:cNvSpPr txBox="1"/>
          <p:nvPr/>
        </p:nvSpPr>
        <p:spPr>
          <a:xfrm>
            <a:off x="1676400" y="2120565"/>
            <a:ext cx="3717984" cy="376256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b="1" dirty="0">
                <a:latin typeface="Garamond" panose="02020404030301010803" pitchFamily="18" charset="0"/>
              </a:rPr>
              <a:t>Moorpark College</a:t>
            </a:r>
          </a:p>
          <a:p>
            <a:r>
              <a:rPr lang="en-US" sz="1500" b="1" dirty="0">
                <a:latin typeface="Garamond" panose="02020404030301010803" pitchFamily="18" charset="0"/>
                <a:ea typeface="+mn-lt"/>
                <a:cs typeface="+mn-lt"/>
              </a:rPr>
              <a:t>Mt. San Antonio College</a:t>
            </a:r>
            <a:endParaRPr lang="en-US" b="1" dirty="0">
              <a:latin typeface="Garamond" panose="02020404030301010803" pitchFamily="18" charset="0"/>
            </a:endParaRPr>
          </a:p>
          <a:p>
            <a:r>
              <a:rPr lang="en-US" sz="1500" b="1" dirty="0">
                <a:latin typeface="Garamond" panose="02020404030301010803" pitchFamily="18" charset="0"/>
                <a:ea typeface="+mn-lt"/>
                <a:cs typeface="+mn-lt"/>
              </a:rPr>
              <a:t>Mt. San Jacinto CCD</a:t>
            </a:r>
            <a:endParaRPr lang="en-US" b="1" dirty="0">
              <a:latin typeface="Garamond" panose="02020404030301010803" pitchFamily="18" charset="0"/>
            </a:endParaRPr>
          </a:p>
          <a:p>
            <a:r>
              <a:rPr lang="en-US" sz="1500" b="1" dirty="0">
                <a:latin typeface="Garamond" panose="02020404030301010803" pitchFamily="18" charset="0"/>
                <a:ea typeface="+mn-lt"/>
                <a:cs typeface="+mn-lt"/>
              </a:rPr>
              <a:t>North Orange County CCD</a:t>
            </a:r>
            <a:endParaRPr lang="en-US" b="1" dirty="0">
              <a:latin typeface="Garamond" panose="02020404030301010803" pitchFamily="18" charset="0"/>
            </a:endParaRPr>
          </a:p>
          <a:p>
            <a:r>
              <a:rPr lang="en-US" sz="1500" b="1" dirty="0">
                <a:latin typeface="Garamond" panose="02020404030301010803" pitchFamily="18" charset="0"/>
                <a:ea typeface="+mn-lt"/>
                <a:cs typeface="+mn-lt"/>
              </a:rPr>
              <a:t>Palo Verde CCD</a:t>
            </a:r>
            <a:endParaRPr lang="en-US" b="1" dirty="0">
              <a:latin typeface="Garamond" panose="02020404030301010803" pitchFamily="18" charset="0"/>
            </a:endParaRPr>
          </a:p>
          <a:p>
            <a:r>
              <a:rPr lang="en-US" sz="1500" b="1" dirty="0">
                <a:latin typeface="Garamond" panose="02020404030301010803" pitchFamily="18" charset="0"/>
                <a:ea typeface="+mn-lt"/>
                <a:cs typeface="+mn-lt"/>
              </a:rPr>
              <a:t>Palomar CCD </a:t>
            </a:r>
            <a:endParaRPr lang="en-US" b="1" dirty="0">
              <a:latin typeface="Garamond" panose="02020404030301010803" pitchFamily="18" charset="0"/>
              <a:ea typeface="+mn-lt"/>
              <a:cs typeface="+mn-lt"/>
            </a:endParaRPr>
          </a:p>
          <a:p>
            <a:r>
              <a:rPr lang="en-US" sz="1500" b="1" dirty="0">
                <a:latin typeface="Garamond" panose="02020404030301010803" pitchFamily="18" charset="0"/>
                <a:ea typeface="+mn-lt"/>
                <a:cs typeface="+mn-lt"/>
              </a:rPr>
              <a:t>Pasadena Area CCD</a:t>
            </a:r>
            <a:endParaRPr lang="en-US" b="1" dirty="0">
              <a:latin typeface="Garamond" panose="02020404030301010803" pitchFamily="18" charset="0"/>
            </a:endParaRPr>
          </a:p>
          <a:p>
            <a:r>
              <a:rPr lang="en-US" sz="1500" b="1" dirty="0">
                <a:latin typeface="Garamond" panose="02020404030301010803" pitchFamily="18" charset="0"/>
                <a:ea typeface="+mn-lt"/>
                <a:cs typeface="+mn-lt"/>
              </a:rPr>
              <a:t>Peralta CCD</a:t>
            </a:r>
            <a:endParaRPr lang="en-US" b="1" dirty="0">
              <a:latin typeface="Garamond" panose="02020404030301010803" pitchFamily="18" charset="0"/>
              <a:ea typeface="+mn-lt"/>
              <a:cs typeface="+mn-lt"/>
            </a:endParaRPr>
          </a:p>
          <a:p>
            <a:r>
              <a:rPr lang="en-US" sz="1500" b="1" dirty="0">
                <a:latin typeface="Garamond" panose="02020404030301010803" pitchFamily="18" charset="0"/>
                <a:ea typeface="+mn-lt"/>
                <a:cs typeface="+mn-lt"/>
              </a:rPr>
              <a:t>Providence</a:t>
            </a:r>
            <a:endParaRPr lang="en-US" b="1" dirty="0">
              <a:latin typeface="Garamond" panose="02020404030301010803" pitchFamily="18" charset="0"/>
            </a:endParaRPr>
          </a:p>
          <a:p>
            <a:r>
              <a:rPr lang="en-US" sz="1500" b="1" dirty="0">
                <a:latin typeface="Garamond" panose="02020404030301010803" pitchFamily="18" charset="0"/>
                <a:ea typeface="+mn-lt"/>
                <a:cs typeface="+mn-lt"/>
              </a:rPr>
              <a:t>Rancho Santiago CCD</a:t>
            </a:r>
            <a:endParaRPr lang="en-US" b="1" dirty="0">
              <a:latin typeface="Garamond" panose="02020404030301010803" pitchFamily="18" charset="0"/>
            </a:endParaRPr>
          </a:p>
          <a:p>
            <a:r>
              <a:rPr lang="en-US" sz="1500" b="1" dirty="0">
                <a:latin typeface="Garamond" panose="02020404030301010803" pitchFamily="18" charset="0"/>
                <a:ea typeface="+mn-lt"/>
                <a:cs typeface="+mn-lt"/>
              </a:rPr>
              <a:t>Redwoods CCD</a:t>
            </a:r>
            <a:endParaRPr lang="en-US" b="1" dirty="0">
              <a:latin typeface="Garamond" panose="02020404030301010803" pitchFamily="18" charset="0"/>
            </a:endParaRPr>
          </a:p>
          <a:p>
            <a:r>
              <a:rPr lang="en-US" sz="1500" b="1" dirty="0">
                <a:latin typeface="Garamond" panose="02020404030301010803" pitchFamily="18" charset="0"/>
                <a:ea typeface="+mn-lt"/>
                <a:cs typeface="+mn-lt"/>
              </a:rPr>
              <a:t>Rio Hondo College</a:t>
            </a:r>
            <a:endParaRPr lang="en-US" b="1" dirty="0">
              <a:latin typeface="Garamond" panose="02020404030301010803" pitchFamily="18" charset="0"/>
              <a:ea typeface="+mn-lt"/>
              <a:cs typeface="+mn-lt"/>
            </a:endParaRPr>
          </a:p>
          <a:p>
            <a:r>
              <a:rPr lang="en-US" sz="1500" b="1" dirty="0">
                <a:latin typeface="Garamond" panose="02020404030301010803" pitchFamily="18" charset="0"/>
                <a:ea typeface="+mn-lt"/>
                <a:cs typeface="+mn-lt"/>
              </a:rPr>
              <a:t>Riverside CCD </a:t>
            </a:r>
            <a:endParaRPr lang="en-US" b="1" dirty="0">
              <a:latin typeface="Garamond" panose="02020404030301010803" pitchFamily="18" charset="0"/>
            </a:endParaRPr>
          </a:p>
          <a:p>
            <a:r>
              <a:rPr lang="en-US" sz="1500" b="1" dirty="0">
                <a:latin typeface="Garamond" panose="02020404030301010803" pitchFamily="18" charset="0"/>
                <a:ea typeface="+mn-lt"/>
                <a:cs typeface="+mn-lt"/>
              </a:rPr>
              <a:t>San Diego CCD</a:t>
            </a:r>
            <a:endParaRPr lang="en-US" b="1" dirty="0">
              <a:latin typeface="Garamond" panose="02020404030301010803" pitchFamily="18" charset="0"/>
            </a:endParaRPr>
          </a:p>
          <a:p>
            <a:r>
              <a:rPr lang="en-US" sz="1500" b="1" dirty="0">
                <a:latin typeface="Garamond" panose="02020404030301010803" pitchFamily="18" charset="0"/>
                <a:ea typeface="+mn-lt"/>
                <a:cs typeface="+mn-lt"/>
              </a:rPr>
              <a:t>San Diego Unified School District</a:t>
            </a:r>
            <a:endParaRPr lang="en-US" b="1" dirty="0">
              <a:latin typeface="Garamond" panose="02020404030301010803" pitchFamily="18" charset="0"/>
            </a:endParaRPr>
          </a:p>
          <a:p>
            <a:r>
              <a:rPr lang="en-US" sz="1500" b="1" dirty="0">
                <a:latin typeface="Garamond" panose="02020404030301010803" pitchFamily="18" charset="0"/>
                <a:ea typeface="+mn-lt"/>
                <a:cs typeface="+mn-lt"/>
              </a:rPr>
              <a:t>San Jose-Evergreen CCD</a:t>
            </a:r>
            <a:endParaRPr lang="en-US" b="1" dirty="0">
              <a:latin typeface="Garamond" panose="02020404030301010803" pitchFamily="18" charset="0"/>
            </a:endParaRPr>
          </a:p>
        </p:txBody>
      </p:sp>
      <p:sp>
        <p:nvSpPr>
          <p:cNvPr id="10" name="TextBox 9">
            <a:extLst>
              <a:ext uri="{FF2B5EF4-FFF2-40B4-BE49-F238E27FC236}">
                <a16:creationId xmlns:a16="http://schemas.microsoft.com/office/drawing/2014/main" id="{A23522EB-4A0F-BD67-52A0-712B16CDA77D}"/>
              </a:ext>
            </a:extLst>
          </p:cNvPr>
          <p:cNvSpPr txBox="1"/>
          <p:nvPr/>
        </p:nvSpPr>
        <p:spPr>
          <a:xfrm>
            <a:off x="4810667" y="2142762"/>
            <a:ext cx="4089999" cy="403956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b="1" dirty="0">
                <a:latin typeface="Garamond" panose="02020404030301010803" pitchFamily="18" charset="0"/>
                <a:ea typeface="+mn-lt"/>
                <a:cs typeface="+mn-lt"/>
              </a:rPr>
              <a:t>San Luis Obispo County CCD / Cuesta College</a:t>
            </a:r>
            <a:endParaRPr lang="en-US" sz="1500" b="1" dirty="0">
              <a:latin typeface="Garamond" panose="02020404030301010803" pitchFamily="18" charset="0"/>
            </a:endParaRPr>
          </a:p>
          <a:p>
            <a:r>
              <a:rPr lang="en-US" sz="1500" b="1" dirty="0">
                <a:latin typeface="Garamond" panose="02020404030301010803" pitchFamily="18" charset="0"/>
                <a:ea typeface="+mn-lt"/>
                <a:cs typeface="+mn-lt"/>
              </a:rPr>
              <a:t>Santa Clarita CCD - College of the Canyons</a:t>
            </a:r>
            <a:endParaRPr lang="en-US" b="1" dirty="0">
              <a:latin typeface="Garamond" panose="02020404030301010803" pitchFamily="18" charset="0"/>
            </a:endParaRPr>
          </a:p>
          <a:p>
            <a:r>
              <a:rPr lang="en-US" sz="1500" b="1" dirty="0">
                <a:latin typeface="Garamond" panose="02020404030301010803" pitchFamily="18" charset="0"/>
                <a:ea typeface="+mn-lt"/>
                <a:cs typeface="+mn-lt"/>
              </a:rPr>
              <a:t>Sharp Healthcare</a:t>
            </a:r>
            <a:endParaRPr lang="en-US" b="1" dirty="0">
              <a:latin typeface="Garamond" panose="02020404030301010803" pitchFamily="18" charset="0"/>
            </a:endParaRPr>
          </a:p>
          <a:p>
            <a:r>
              <a:rPr lang="en-US" sz="1500" b="1" dirty="0">
                <a:latin typeface="Garamond" panose="02020404030301010803" pitchFamily="18" charset="0"/>
                <a:ea typeface="+mn-lt"/>
                <a:cs typeface="+mn-lt"/>
              </a:rPr>
              <a:t>Sierra CCD</a:t>
            </a:r>
            <a:endParaRPr lang="en-US" b="1" dirty="0">
              <a:latin typeface="Garamond" panose="02020404030301010803" pitchFamily="18" charset="0"/>
              <a:ea typeface="+mn-lt"/>
              <a:cs typeface="+mn-lt"/>
            </a:endParaRPr>
          </a:p>
          <a:p>
            <a:r>
              <a:rPr lang="en-US" sz="1500" b="1" dirty="0">
                <a:latin typeface="Garamond" panose="02020404030301010803" pitchFamily="18" charset="0"/>
                <a:ea typeface="+mn-lt"/>
                <a:cs typeface="+mn-lt"/>
              </a:rPr>
              <a:t>Siskiyou Joint CCD</a:t>
            </a:r>
            <a:endParaRPr lang="en-US" b="1" dirty="0">
              <a:latin typeface="Garamond" panose="02020404030301010803" pitchFamily="18" charset="0"/>
              <a:ea typeface="+mn-lt"/>
              <a:cs typeface="+mn-lt"/>
            </a:endParaRPr>
          </a:p>
          <a:p>
            <a:r>
              <a:rPr lang="en-US" sz="1500" b="1" dirty="0">
                <a:latin typeface="Garamond" panose="02020404030301010803" pitchFamily="18" charset="0"/>
                <a:ea typeface="+mn-lt"/>
                <a:cs typeface="+mn-lt"/>
              </a:rPr>
              <a:t>South Orange County CCD</a:t>
            </a:r>
            <a:endParaRPr lang="en-US" b="1" dirty="0">
              <a:latin typeface="Garamond" panose="02020404030301010803" pitchFamily="18" charset="0"/>
              <a:ea typeface="+mn-lt"/>
              <a:cs typeface="+mn-lt"/>
            </a:endParaRPr>
          </a:p>
          <a:p>
            <a:r>
              <a:rPr lang="en-US" sz="1500" b="1" dirty="0">
                <a:latin typeface="Garamond" panose="02020404030301010803" pitchFamily="18" charset="0"/>
                <a:ea typeface="+mn-lt"/>
                <a:cs typeface="+mn-lt"/>
              </a:rPr>
              <a:t>Southwestern CCD</a:t>
            </a:r>
            <a:endParaRPr lang="en-US" b="1" dirty="0">
              <a:latin typeface="Garamond" panose="02020404030301010803" pitchFamily="18" charset="0"/>
              <a:ea typeface="+mn-lt"/>
              <a:cs typeface="+mn-lt"/>
            </a:endParaRPr>
          </a:p>
          <a:p>
            <a:r>
              <a:rPr lang="en-US" sz="1500" b="1" dirty="0">
                <a:latin typeface="Garamond" panose="02020404030301010803" pitchFamily="18" charset="0"/>
                <a:ea typeface="+mn-lt"/>
                <a:cs typeface="+mn-lt"/>
              </a:rPr>
              <a:t>Student Senate for CA Community Colleges</a:t>
            </a:r>
            <a:endParaRPr lang="en-US" b="1" dirty="0">
              <a:latin typeface="Garamond" panose="02020404030301010803" pitchFamily="18" charset="0"/>
            </a:endParaRPr>
          </a:p>
          <a:p>
            <a:r>
              <a:rPr lang="en-US" sz="1500" b="1" dirty="0">
                <a:latin typeface="Garamond" panose="02020404030301010803" pitchFamily="18" charset="0"/>
                <a:ea typeface="+mn-lt"/>
                <a:cs typeface="+mn-lt"/>
              </a:rPr>
              <a:t>Sutter Health</a:t>
            </a:r>
            <a:endParaRPr lang="en-US" b="1" dirty="0">
              <a:latin typeface="Garamond" panose="02020404030301010803" pitchFamily="18" charset="0"/>
              <a:ea typeface="+mn-lt"/>
              <a:cs typeface="+mn-lt"/>
            </a:endParaRPr>
          </a:p>
          <a:p>
            <a:r>
              <a:rPr lang="en-US" sz="1500" b="1" dirty="0">
                <a:latin typeface="Garamond" panose="02020404030301010803" pitchFamily="18" charset="0"/>
                <a:ea typeface="+mn-lt"/>
                <a:cs typeface="+mn-lt"/>
              </a:rPr>
              <a:t>TELACU</a:t>
            </a:r>
            <a:endParaRPr lang="en-US" b="1" dirty="0">
              <a:latin typeface="Garamond" panose="02020404030301010803" pitchFamily="18" charset="0"/>
            </a:endParaRPr>
          </a:p>
          <a:p>
            <a:r>
              <a:rPr lang="en-US" sz="1500" b="1" dirty="0">
                <a:latin typeface="Garamond" panose="02020404030301010803" pitchFamily="18" charset="0"/>
                <a:ea typeface="+mn-lt"/>
                <a:cs typeface="+mn-lt"/>
              </a:rPr>
              <a:t>United Nurses Associations of California</a:t>
            </a:r>
            <a:endParaRPr lang="en-US" b="1" dirty="0">
              <a:latin typeface="Garamond" panose="02020404030301010803" pitchFamily="18" charset="0"/>
            </a:endParaRPr>
          </a:p>
          <a:p>
            <a:r>
              <a:rPr lang="en-US" sz="1500" b="1" dirty="0">
                <a:latin typeface="Garamond" panose="02020404030301010803" pitchFamily="18" charset="0"/>
                <a:ea typeface="+mn-lt"/>
                <a:cs typeface="+mn-lt"/>
              </a:rPr>
              <a:t>Ventura County CCD </a:t>
            </a:r>
            <a:endParaRPr lang="en-US" b="1" dirty="0">
              <a:latin typeface="Garamond" panose="02020404030301010803" pitchFamily="18" charset="0"/>
            </a:endParaRPr>
          </a:p>
          <a:p>
            <a:r>
              <a:rPr lang="en-US" sz="1500" b="1" dirty="0">
                <a:latin typeface="Garamond" panose="02020404030301010803" pitchFamily="18" charset="0"/>
                <a:ea typeface="+mn-lt"/>
                <a:cs typeface="+mn-lt"/>
              </a:rPr>
              <a:t>Victor Valley College</a:t>
            </a:r>
            <a:endParaRPr lang="en-US" b="1" dirty="0">
              <a:latin typeface="Garamond" panose="02020404030301010803" pitchFamily="18" charset="0"/>
            </a:endParaRPr>
          </a:p>
          <a:p>
            <a:r>
              <a:rPr lang="en-US" sz="1500" b="1" dirty="0">
                <a:latin typeface="Garamond" panose="02020404030301010803" pitchFamily="18" charset="0"/>
                <a:ea typeface="+mn-lt"/>
                <a:cs typeface="+mn-lt"/>
              </a:rPr>
              <a:t>West Hills CCD</a:t>
            </a:r>
            <a:endParaRPr lang="en-US" b="1" dirty="0">
              <a:latin typeface="Garamond" panose="02020404030301010803" pitchFamily="18" charset="0"/>
              <a:ea typeface="+mn-lt"/>
              <a:cs typeface="+mn-lt"/>
            </a:endParaRPr>
          </a:p>
          <a:p>
            <a:r>
              <a:rPr lang="en-US" sz="1500" b="1" dirty="0">
                <a:latin typeface="Garamond" panose="02020404030301010803" pitchFamily="18" charset="0"/>
                <a:ea typeface="+mn-lt"/>
                <a:cs typeface="+mn-lt"/>
              </a:rPr>
              <a:t>West Kern CCD</a:t>
            </a:r>
            <a:endParaRPr lang="en-US" b="1" dirty="0">
              <a:latin typeface="Garamond" panose="02020404030301010803" pitchFamily="18" charset="0"/>
              <a:ea typeface="+mn-lt"/>
              <a:cs typeface="+mn-lt"/>
            </a:endParaRPr>
          </a:p>
          <a:p>
            <a:endParaRPr lang="en-US" dirty="0"/>
          </a:p>
          <a:p>
            <a:endParaRPr lang="en-US" sz="1500" dirty="0">
              <a:ea typeface="Calibri"/>
              <a:cs typeface="Calibri"/>
            </a:endParaRPr>
          </a:p>
        </p:txBody>
      </p:sp>
      <p:sp>
        <p:nvSpPr>
          <p:cNvPr id="6" name="Explosion: 8 Points 5">
            <a:extLst>
              <a:ext uri="{FF2B5EF4-FFF2-40B4-BE49-F238E27FC236}">
                <a16:creationId xmlns:a16="http://schemas.microsoft.com/office/drawing/2014/main" id="{28F2582E-F220-A693-8B1F-73AFAAFB678C}"/>
              </a:ext>
            </a:extLst>
          </p:cNvPr>
          <p:cNvSpPr/>
          <p:nvPr/>
        </p:nvSpPr>
        <p:spPr>
          <a:xfrm>
            <a:off x="8294679" y="2835620"/>
            <a:ext cx="2453136" cy="2469311"/>
          </a:xfrm>
          <a:prstGeom prst="irregularSeal1">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48CD118-5E20-83AE-3536-A472B7584049}"/>
              </a:ext>
            </a:extLst>
          </p:cNvPr>
          <p:cNvSpPr txBox="1"/>
          <p:nvPr/>
        </p:nvSpPr>
        <p:spPr>
          <a:xfrm>
            <a:off x="8900666" y="3505563"/>
            <a:ext cx="1529033" cy="99257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dirty="0">
                <a:solidFill>
                  <a:schemeClr val="bg1"/>
                </a:solidFill>
                <a:latin typeface="Garamond" panose="02020404030301010803" pitchFamily="18" charset="0"/>
              </a:rPr>
              <a:t>75+ colleges, </a:t>
            </a:r>
            <a:endParaRPr lang="en-US" sz="1500" dirty="0">
              <a:solidFill>
                <a:schemeClr val="bg1"/>
              </a:solidFill>
              <a:latin typeface="Garamond" panose="02020404030301010803" pitchFamily="18" charset="0"/>
              <a:ea typeface="Calibri"/>
              <a:cs typeface="Calibri"/>
            </a:endParaRPr>
          </a:p>
          <a:p>
            <a:r>
              <a:rPr lang="en-US" sz="1500" dirty="0">
                <a:solidFill>
                  <a:schemeClr val="bg1"/>
                </a:solidFill>
                <a:latin typeface="Garamond" panose="02020404030301010803" pitchFamily="18" charset="0"/>
              </a:rPr>
              <a:t>hospitals, nursing</a:t>
            </a:r>
            <a:endParaRPr lang="en-US" sz="1500" dirty="0">
              <a:solidFill>
                <a:schemeClr val="bg1"/>
              </a:solidFill>
              <a:latin typeface="Garamond" panose="02020404030301010803" pitchFamily="18" charset="0"/>
              <a:ea typeface="Calibri"/>
              <a:cs typeface="Calibri"/>
            </a:endParaRPr>
          </a:p>
          <a:p>
            <a:r>
              <a:rPr lang="en-US" sz="1500" dirty="0">
                <a:solidFill>
                  <a:schemeClr val="bg1"/>
                </a:solidFill>
                <a:latin typeface="Garamond" panose="02020404030301010803" pitchFamily="18" charset="0"/>
                <a:ea typeface="Calibri"/>
                <a:cs typeface="Calibri"/>
              </a:rPr>
              <a:t>&amp; health orgs</a:t>
            </a:r>
          </a:p>
          <a:p>
            <a:r>
              <a:rPr lang="en-US" sz="1500" dirty="0">
                <a:solidFill>
                  <a:schemeClr val="bg1"/>
                </a:solidFill>
                <a:latin typeface="Garamond" panose="02020404030301010803" pitchFamily="18" charset="0"/>
                <a:ea typeface="Calibri"/>
                <a:cs typeface="Calibri"/>
              </a:rPr>
              <a:t>support SB 895</a:t>
            </a:r>
            <a:endParaRPr lang="en-US" dirty="0">
              <a:solidFill>
                <a:schemeClr val="bg1"/>
              </a:solidFill>
              <a:latin typeface="Garamond" panose="02020404030301010803" pitchFamily="18" charset="0"/>
            </a:endParaRPr>
          </a:p>
        </p:txBody>
      </p:sp>
    </p:spTree>
    <p:extLst>
      <p:ext uri="{BB962C8B-B14F-4D97-AF65-F5344CB8AC3E}">
        <p14:creationId xmlns:p14="http://schemas.microsoft.com/office/powerpoint/2010/main" val="3783572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C30E15E7-7976-8842-18A5-A163C65A91C3}"/>
              </a:ext>
            </a:extLst>
          </p:cNvPr>
          <p:cNvGraphicFramePr>
            <a:graphicFrameLocks noGrp="1"/>
          </p:cNvGraphicFramePr>
          <p:nvPr>
            <p:ph idx="1"/>
            <p:extLst>
              <p:ext uri="{D42A27DB-BD31-4B8C-83A1-F6EECF244321}">
                <p14:modId xmlns:p14="http://schemas.microsoft.com/office/powerpoint/2010/main" val="2762617543"/>
              </p:ext>
            </p:extLst>
          </p:nvPr>
        </p:nvGraphicFramePr>
        <p:xfrm>
          <a:off x="1879892" y="1600203"/>
          <a:ext cx="8432223" cy="3900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82BF72DA-C01D-D23A-9E95-89BF95EA7721}"/>
              </a:ext>
            </a:extLst>
          </p:cNvPr>
          <p:cNvSpPr txBox="1">
            <a:spLocks/>
          </p:cNvSpPr>
          <p:nvPr/>
        </p:nvSpPr>
        <p:spPr>
          <a:xfrm>
            <a:off x="1879889" y="332393"/>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defTabSz="685800" fontAlgn="auto">
              <a:spcAft>
                <a:spcPts val="0"/>
              </a:spcAft>
              <a:defRPr/>
            </a:pPr>
            <a:r>
              <a:rPr lang="en-US" sz="3300" b="1" dirty="0">
                <a:solidFill>
                  <a:srgbClr val="C00000"/>
                </a:solidFill>
                <a:latin typeface="Garamond" panose="02020404030301010803" pitchFamily="18" charset="0"/>
              </a:rPr>
              <a:t>League Opposed Bills</a:t>
            </a:r>
          </a:p>
        </p:txBody>
      </p:sp>
    </p:spTree>
    <p:extLst>
      <p:ext uri="{BB962C8B-B14F-4D97-AF65-F5344CB8AC3E}">
        <p14:creationId xmlns:p14="http://schemas.microsoft.com/office/powerpoint/2010/main" val="997713437"/>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18472</TotalTime>
  <Words>5191</Words>
  <Application>Microsoft Office PowerPoint</Application>
  <PresentationFormat>Widescreen</PresentationFormat>
  <Paragraphs>467</Paragraphs>
  <Slides>58</Slides>
  <Notes>25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58</vt:i4>
      </vt:variant>
    </vt:vector>
  </HeadingPairs>
  <TitlesOfParts>
    <vt:vector size="70" baseType="lpstr">
      <vt:lpstr>-apple-system</vt:lpstr>
      <vt:lpstr>Arial</vt:lpstr>
      <vt:lpstr>Calibri</vt:lpstr>
      <vt:lpstr>Calibri Light</vt:lpstr>
      <vt:lpstr>Courier New</vt:lpstr>
      <vt:lpstr>Garamond</vt:lpstr>
      <vt:lpstr>Symbol</vt:lpstr>
      <vt:lpstr>Times New Roman</vt:lpstr>
      <vt:lpstr>var(--heading-font)</vt:lpstr>
      <vt:lpstr>Verdana</vt:lpstr>
      <vt:lpstr>Wingdings</vt:lpstr>
      <vt:lpstr>Default Design</vt:lpstr>
      <vt:lpstr>PowerPoint Presentation</vt:lpstr>
      <vt:lpstr>Agenda:</vt:lpstr>
      <vt:lpstr>Bills from 2024</vt:lpstr>
      <vt:lpstr>PowerPoint Presentation</vt:lpstr>
      <vt:lpstr>2024: A Snapshot</vt:lpstr>
      <vt:lpstr>PowerPoint Presentation</vt:lpstr>
      <vt:lpstr>SB 895 Support</vt:lpstr>
      <vt:lpstr>SB 895 Support</vt:lpstr>
      <vt:lpstr>PowerPoint Presentation</vt:lpstr>
      <vt:lpstr>Adjuncts sue California community college system, eight local districts over unpaid work hours October 25, 2022 </vt:lpstr>
      <vt:lpstr>Part Time Faculty Districts with active litigation</vt:lpstr>
      <vt:lpstr>AB 1818 (Jackson): Homeless Students: Parking</vt:lpstr>
      <vt:lpstr>SB 1388 (Archuleta): Education finance: community colleges: general fund balance</vt:lpstr>
      <vt:lpstr>SB 1388 NASCAR Letter</vt:lpstr>
      <vt:lpstr>AB 1160 (Pacheco): Debt Collection</vt:lpstr>
      <vt:lpstr>AB 2193 (Holden): Hazing Accountability</vt:lpstr>
      <vt:lpstr>AB 2421 (Low): Employer-employee relations: Confidential Communications </vt:lpstr>
      <vt:lpstr>AB 2821 (Grayson) Students with disabilities</vt:lpstr>
      <vt:lpstr>PowerPoint Presentation</vt:lpstr>
      <vt:lpstr>Federal Changes to Title IX  -  Court Vacates 2024 Title IX Policies </vt:lpstr>
      <vt:lpstr>Federal Changes to Title IX - Court Vacates 2024 Title IX Policies </vt:lpstr>
      <vt:lpstr>Title IX Legislation  </vt:lpstr>
      <vt:lpstr>Overarching Thoughts on Bill Title IX Package</vt:lpstr>
      <vt:lpstr>AB 2608 (Gabriel): Postsecondary education: sexual violence and sexual harassment: training </vt:lpstr>
      <vt:lpstr>Reporting and Auditing</vt:lpstr>
      <vt:lpstr>Employment: Hiring and Termination</vt:lpstr>
      <vt:lpstr>Strengthening Protocols and Staff on Sexual Assault and Harassment</vt:lpstr>
      <vt:lpstr>AB 2987 (Ortega) sex discrimination complaints: status updates and notices </vt:lpstr>
      <vt:lpstr>AB 2048 (M. Fong): Postsecondary education: discrimination prevention: campus-based offices </vt:lpstr>
      <vt:lpstr>Chancellor’s Workgroup on Gender Equity in California Community Colleges </vt:lpstr>
      <vt:lpstr>Legislation Refresh: Immigration Enforcement Issues in CCDs</vt:lpstr>
      <vt:lpstr>History – Post-2016 President Election</vt:lpstr>
      <vt:lpstr>Status Today</vt:lpstr>
      <vt:lpstr>AB 21 – Access to Higher Education: Legislative Findings, Ed. Code § 66093</vt:lpstr>
      <vt:lpstr>AB 21 – Access to Higher Education: Legislative Findings, Ed. Code § 66093</vt:lpstr>
      <vt:lpstr>AB 21 – Ed. Code Section 6609.3 Obligations</vt:lpstr>
      <vt:lpstr>AB 21 – Ed. Code Section 6609.3 Obligations</vt:lpstr>
      <vt:lpstr>AB 21 – Ed. Code Section 6609.3 Obligations</vt:lpstr>
      <vt:lpstr>AB 450 Prohibits Voluntary Immigration Worksite Enforcement </vt:lpstr>
      <vt:lpstr>AB 450 Prohibits Voluntary Immigration Worksite Enforcement </vt:lpstr>
      <vt:lpstr>The California Dream Act  </vt:lpstr>
      <vt:lpstr>Senate Bill 54 – California Values Act, Gov. Code §§ 7284-7284.12</vt:lpstr>
      <vt:lpstr>The New Legislature</vt:lpstr>
      <vt:lpstr>Assembly and Senate Convening- Dec. 2024</vt:lpstr>
      <vt:lpstr>New Senator Highlights</vt:lpstr>
      <vt:lpstr>New Assembly Member Highlight</vt:lpstr>
      <vt:lpstr>New Bill Limit</vt:lpstr>
      <vt:lpstr>Assembly Committee Chair Appointments</vt:lpstr>
      <vt:lpstr>Senate Committee Membership</vt:lpstr>
      <vt:lpstr>2025 Preview</vt:lpstr>
      <vt:lpstr>Possible Returning Legislation</vt:lpstr>
      <vt:lpstr>Legislation on the Horizon</vt:lpstr>
      <vt:lpstr>Legislation on the Horizon</vt:lpstr>
      <vt:lpstr>Legislation on the Horizon</vt:lpstr>
      <vt:lpstr>The Governor's Master Plan for Career Education</vt:lpstr>
      <vt:lpstr>Governor’s Proposed 2025-26 Budget: Ongoing Investments ($358.55 million)  </vt:lpstr>
      <vt:lpstr> Governor’s Proposed 2025-26 Budget:  One-Time Investments ($394.52 million)  </vt:lpstr>
      <vt:lpstr>Thank You! </vt:lpstr>
    </vt:vector>
  </TitlesOfParts>
  <Company>Keenan &amp; Associates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Jerry Healy</dc:creator>
  <cp:lastModifiedBy>Jeffrey Ostrom</cp:lastModifiedBy>
  <cp:revision>415</cp:revision>
  <dcterms:created xsi:type="dcterms:W3CDTF">2010-11-17T21:55:22Z</dcterms:created>
  <dcterms:modified xsi:type="dcterms:W3CDTF">2025-01-28T05:36:49Z</dcterms:modified>
  <cp:category>CASBO Presentation</cp:category>
</cp:coreProperties>
</file>