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2" r:id="rId2"/>
    <p:sldId id="3674" r:id="rId3"/>
    <p:sldId id="3671" r:id="rId4"/>
    <p:sldId id="3666" r:id="rId5"/>
    <p:sldId id="3664" r:id="rId6"/>
    <p:sldId id="3672" r:id="rId7"/>
    <p:sldId id="3665" r:id="rId8"/>
    <p:sldId id="280" r:id="rId9"/>
    <p:sldId id="3661" r:id="rId10"/>
    <p:sldId id="1445" r:id="rId11"/>
    <p:sldId id="266" r:id="rId12"/>
    <p:sldId id="1379" r:id="rId13"/>
    <p:sldId id="380" r:id="rId14"/>
    <p:sldId id="3658" r:id="rId15"/>
    <p:sldId id="3675" r:id="rId16"/>
    <p:sldId id="1392" r:id="rId17"/>
    <p:sldId id="1391" r:id="rId18"/>
    <p:sldId id="3591" r:id="rId19"/>
    <p:sldId id="3592" r:id="rId20"/>
    <p:sldId id="3593" r:id="rId21"/>
    <p:sldId id="3596" r:id="rId22"/>
    <p:sldId id="3662" r:id="rId23"/>
    <p:sldId id="622" r:id="rId24"/>
    <p:sldId id="1384" r:id="rId25"/>
    <p:sldId id="276" r:id="rId26"/>
    <p:sldId id="277" r:id="rId27"/>
    <p:sldId id="268" r:id="rId2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D4990E-CB78-7E56-73C0-81445D9F7C4D}" name="Ann-Marie Gabel" initials="AG" userId="S::agabel@socccd.edu::2249f04e-8a17-442c-a2f8-c4ba0953fe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A9"/>
    <a:srgbClr val="996633"/>
    <a:srgbClr val="FFFFCC"/>
    <a:srgbClr val="AA182C"/>
    <a:srgbClr val="0062AC"/>
    <a:srgbClr val="FDF373"/>
    <a:srgbClr val="FFFBA9"/>
    <a:srgbClr val="FFFFFF"/>
    <a:srgbClr val="00718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p:cViewPr varScale="1">
        <p:scale>
          <a:sx n="67" d="100"/>
          <a:sy n="67" d="100"/>
        </p:scale>
        <p:origin x="620" y="4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5.xml.rels><?xml version="1.0" encoding="UTF-8" standalone="yes"?>
<Relationships xmlns="http://schemas.openxmlformats.org/package/2006/relationships"><Relationship Id="rId1" Type="http://schemas.openxmlformats.org/officeDocument/2006/relationships/image" Target="../media/image43.png"/></Relationships>
</file>

<file path=ppt/diagrams/_rels/data6.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80D37A-528E-4564-ADD0-8819DF529E0A}" type="doc">
      <dgm:prSet loTypeId="urn:microsoft.com/office/officeart/2005/8/layout/cycle6" loCatId="cycle" qsTypeId="urn:microsoft.com/office/officeart/2005/8/quickstyle/simple5" qsCatId="simple" csTypeId="urn:microsoft.com/office/officeart/2005/8/colors/accent3_2" csCatId="accent3" phldr="1"/>
      <dgm:spPr/>
      <dgm:t>
        <a:bodyPr/>
        <a:lstStyle/>
        <a:p>
          <a:endParaRPr lang="en-US"/>
        </a:p>
      </dgm:t>
    </dgm:pt>
    <dgm:pt modelId="{E278B6C5-53A2-473E-B4D9-94DA5142E845}">
      <dgm:prSet phldrT="[Text]"/>
      <dgm:spPr>
        <a:solidFill>
          <a:srgbClr val="A31F2C"/>
        </a:solidFill>
      </dgm:spPr>
      <dgm:t>
        <a:bodyPr/>
        <a:lstStyle/>
        <a:p>
          <a:r>
            <a:rPr lang="en-US" dirty="0">
              <a:latin typeface="Garamond" panose="02020404030301010803" pitchFamily="18" charset="0"/>
            </a:rPr>
            <a:t>…was formed by the members</a:t>
          </a:r>
        </a:p>
      </dgm:t>
    </dgm:pt>
    <dgm:pt modelId="{62D589AD-9D78-448C-A8AE-08ECD92DB418}" type="parTrans" cxnId="{263ED51C-F977-487E-8907-B8E465E3F688}">
      <dgm:prSet/>
      <dgm:spPr/>
      <dgm:t>
        <a:bodyPr/>
        <a:lstStyle/>
        <a:p>
          <a:endParaRPr lang="en-US"/>
        </a:p>
      </dgm:t>
    </dgm:pt>
    <dgm:pt modelId="{9F19FAA2-E7B8-4E90-A311-B78BE8FC999E}" type="sibTrans" cxnId="{263ED51C-F977-487E-8907-B8E465E3F688}">
      <dgm:prSet/>
      <dgm:spPr/>
      <dgm:t>
        <a:bodyPr/>
        <a:lstStyle/>
        <a:p>
          <a:endParaRPr lang="en-US"/>
        </a:p>
      </dgm:t>
    </dgm:pt>
    <dgm:pt modelId="{CBBEA028-B8C1-4F34-99DC-4E5B679FF2A7}">
      <dgm:prSet phldrT="[Text]"/>
      <dgm:spPr>
        <a:solidFill>
          <a:srgbClr val="A31F2C"/>
        </a:solidFill>
      </dgm:spPr>
      <dgm:t>
        <a:bodyPr/>
        <a:lstStyle/>
        <a:p>
          <a:r>
            <a:rPr lang="en-US" dirty="0">
              <a:latin typeface="Garamond" panose="02020404030301010803" pitchFamily="18" charset="0"/>
            </a:rPr>
            <a:t>…to be governed by the members</a:t>
          </a:r>
        </a:p>
      </dgm:t>
    </dgm:pt>
    <dgm:pt modelId="{ACC5D156-C56A-4179-832A-786A47E2BDEE}" type="parTrans" cxnId="{5F9BF007-DF5F-4E06-8687-2C8B494AB749}">
      <dgm:prSet/>
      <dgm:spPr/>
      <dgm:t>
        <a:bodyPr/>
        <a:lstStyle/>
        <a:p>
          <a:endParaRPr lang="en-US"/>
        </a:p>
      </dgm:t>
    </dgm:pt>
    <dgm:pt modelId="{7C70EFF3-5F1F-4E80-A7A6-E0F83FAAFEE2}" type="sibTrans" cxnId="{5F9BF007-DF5F-4E06-8687-2C8B494AB749}">
      <dgm:prSet/>
      <dgm:spPr/>
      <dgm:t>
        <a:bodyPr/>
        <a:lstStyle/>
        <a:p>
          <a:endParaRPr lang="en-US"/>
        </a:p>
      </dgm:t>
    </dgm:pt>
    <dgm:pt modelId="{15E4768C-505D-4579-A002-87FE5EBAE578}">
      <dgm:prSet phldrT="[Text]"/>
      <dgm:spPr>
        <a:solidFill>
          <a:srgbClr val="A31F2C"/>
        </a:solidFill>
      </dgm:spPr>
      <dgm:t>
        <a:bodyPr/>
        <a:lstStyle/>
        <a:p>
          <a:r>
            <a:rPr lang="en-US" dirty="0">
              <a:latin typeface="Garamond" panose="02020404030301010803" pitchFamily="18" charset="0"/>
            </a:rPr>
            <a:t>…to protect the members</a:t>
          </a:r>
        </a:p>
      </dgm:t>
    </dgm:pt>
    <dgm:pt modelId="{8AD40A5F-8F3D-4F59-A4E6-98C2A207B1A8}" type="parTrans" cxnId="{32F562BC-330C-4AD2-8AEF-5D17D8B6D07D}">
      <dgm:prSet/>
      <dgm:spPr/>
      <dgm:t>
        <a:bodyPr/>
        <a:lstStyle/>
        <a:p>
          <a:endParaRPr lang="en-US"/>
        </a:p>
      </dgm:t>
    </dgm:pt>
    <dgm:pt modelId="{1B506949-BAE7-4997-84B2-F53813263796}" type="sibTrans" cxnId="{32F562BC-330C-4AD2-8AEF-5D17D8B6D07D}">
      <dgm:prSet/>
      <dgm:spPr/>
      <dgm:t>
        <a:bodyPr/>
        <a:lstStyle/>
        <a:p>
          <a:endParaRPr lang="en-US"/>
        </a:p>
      </dgm:t>
    </dgm:pt>
    <dgm:pt modelId="{AAF1C5F4-AAD8-48D1-A456-074605E10168}">
      <dgm:prSet phldrT="[Text]"/>
      <dgm:spPr>
        <a:solidFill>
          <a:srgbClr val="A31F2C"/>
        </a:solidFill>
      </dgm:spPr>
      <dgm:t>
        <a:bodyPr/>
        <a:lstStyle/>
        <a:p>
          <a:r>
            <a:rPr lang="en-US" dirty="0">
              <a:latin typeface="Garamond" panose="02020404030301010803" pitchFamily="18" charset="0"/>
            </a:rPr>
            <a:t>…to control costs</a:t>
          </a:r>
        </a:p>
      </dgm:t>
    </dgm:pt>
    <dgm:pt modelId="{BFD80173-82FC-4C93-9E07-5F5842CF0BD2}" type="parTrans" cxnId="{2DDF37F2-1E96-4A68-94B8-3C8B91D311F4}">
      <dgm:prSet/>
      <dgm:spPr/>
      <dgm:t>
        <a:bodyPr/>
        <a:lstStyle/>
        <a:p>
          <a:endParaRPr lang="en-US"/>
        </a:p>
      </dgm:t>
    </dgm:pt>
    <dgm:pt modelId="{A058C993-9CE0-4F49-B343-45D678C3E21E}" type="sibTrans" cxnId="{2DDF37F2-1E96-4A68-94B8-3C8B91D311F4}">
      <dgm:prSet/>
      <dgm:spPr/>
      <dgm:t>
        <a:bodyPr/>
        <a:lstStyle/>
        <a:p>
          <a:endParaRPr lang="en-US"/>
        </a:p>
      </dgm:t>
    </dgm:pt>
    <dgm:pt modelId="{7AC59AA2-6345-437B-89AA-5554FD0EA376}">
      <dgm:prSet phldrT="[Text]"/>
      <dgm:spPr>
        <a:solidFill>
          <a:srgbClr val="A31F2C"/>
        </a:solidFill>
      </dgm:spPr>
      <dgm:t>
        <a:bodyPr/>
        <a:lstStyle/>
        <a:p>
          <a:r>
            <a:rPr lang="en-US" dirty="0">
              <a:latin typeface="Garamond" panose="02020404030301010803" pitchFamily="18" charset="0"/>
            </a:rPr>
            <a:t>…and reduce risk</a:t>
          </a:r>
        </a:p>
      </dgm:t>
    </dgm:pt>
    <dgm:pt modelId="{F354F07E-5E3C-4F25-9152-51CCBA5883C5}" type="parTrans" cxnId="{492B9970-9502-4AF5-9952-D88EB1905318}">
      <dgm:prSet/>
      <dgm:spPr/>
      <dgm:t>
        <a:bodyPr/>
        <a:lstStyle/>
        <a:p>
          <a:endParaRPr lang="en-US"/>
        </a:p>
      </dgm:t>
    </dgm:pt>
    <dgm:pt modelId="{03BDC2D6-113D-496D-B93B-EEAEFBB3E0B4}" type="sibTrans" cxnId="{492B9970-9502-4AF5-9952-D88EB1905318}">
      <dgm:prSet/>
      <dgm:spPr/>
      <dgm:t>
        <a:bodyPr/>
        <a:lstStyle/>
        <a:p>
          <a:endParaRPr lang="en-US"/>
        </a:p>
      </dgm:t>
    </dgm:pt>
    <dgm:pt modelId="{881E3B08-0386-4DB7-9999-6FC12BC8D9D0}" type="pres">
      <dgm:prSet presAssocID="{EF80D37A-528E-4564-ADD0-8819DF529E0A}" presName="cycle" presStyleCnt="0">
        <dgm:presLayoutVars>
          <dgm:dir/>
          <dgm:resizeHandles val="exact"/>
        </dgm:presLayoutVars>
      </dgm:prSet>
      <dgm:spPr/>
    </dgm:pt>
    <dgm:pt modelId="{B9C924ED-38CA-4176-A453-73FD11FF51E2}" type="pres">
      <dgm:prSet presAssocID="{E278B6C5-53A2-473E-B4D9-94DA5142E845}" presName="node" presStyleLbl="node1" presStyleIdx="0" presStyleCnt="5" custScaleX="134458">
        <dgm:presLayoutVars>
          <dgm:bulletEnabled val="1"/>
        </dgm:presLayoutVars>
      </dgm:prSet>
      <dgm:spPr/>
    </dgm:pt>
    <dgm:pt modelId="{2AAF040A-DD30-40C9-9AAD-F58900853AC6}" type="pres">
      <dgm:prSet presAssocID="{E278B6C5-53A2-473E-B4D9-94DA5142E845}" presName="spNode" presStyleCnt="0"/>
      <dgm:spPr/>
    </dgm:pt>
    <dgm:pt modelId="{E32D646E-17AC-4A2B-BA9C-6596B3E2078E}" type="pres">
      <dgm:prSet presAssocID="{9F19FAA2-E7B8-4E90-A311-B78BE8FC999E}" presName="sibTrans" presStyleLbl="sibTrans1D1" presStyleIdx="0" presStyleCnt="5"/>
      <dgm:spPr/>
    </dgm:pt>
    <dgm:pt modelId="{24FD7F8B-5876-471E-8DA4-F171D2FD234C}" type="pres">
      <dgm:prSet presAssocID="{CBBEA028-B8C1-4F34-99DC-4E5B679FF2A7}" presName="node" presStyleLbl="node1" presStyleIdx="1" presStyleCnt="5" custScaleX="132062" custRadScaleRad="142455" custRadScaleInc="34655">
        <dgm:presLayoutVars>
          <dgm:bulletEnabled val="1"/>
        </dgm:presLayoutVars>
      </dgm:prSet>
      <dgm:spPr/>
    </dgm:pt>
    <dgm:pt modelId="{D9C7EC7E-1D80-4C4A-B398-71E424867D96}" type="pres">
      <dgm:prSet presAssocID="{CBBEA028-B8C1-4F34-99DC-4E5B679FF2A7}" presName="spNode" presStyleCnt="0"/>
      <dgm:spPr/>
    </dgm:pt>
    <dgm:pt modelId="{8D1D4E8F-6F98-4F5D-AE2D-A6D46DB28253}" type="pres">
      <dgm:prSet presAssocID="{7C70EFF3-5F1F-4E80-A7A6-E0F83FAAFEE2}" presName="sibTrans" presStyleLbl="sibTrans1D1" presStyleIdx="1" presStyleCnt="5"/>
      <dgm:spPr/>
    </dgm:pt>
    <dgm:pt modelId="{7CBCD642-5743-4189-9B00-0216AF5E3E44}" type="pres">
      <dgm:prSet presAssocID="{15E4768C-505D-4579-A002-87FE5EBAE578}" presName="node" presStyleLbl="node1" presStyleIdx="2" presStyleCnt="5" custScaleX="132063" custRadScaleRad="112909" custRadScaleInc="-34303">
        <dgm:presLayoutVars>
          <dgm:bulletEnabled val="1"/>
        </dgm:presLayoutVars>
      </dgm:prSet>
      <dgm:spPr/>
    </dgm:pt>
    <dgm:pt modelId="{5127F6DA-6CBE-42F9-B346-BD3575F08617}" type="pres">
      <dgm:prSet presAssocID="{15E4768C-505D-4579-A002-87FE5EBAE578}" presName="spNode" presStyleCnt="0"/>
      <dgm:spPr/>
    </dgm:pt>
    <dgm:pt modelId="{5FD43F19-6028-4C7C-B31F-8E11F6897403}" type="pres">
      <dgm:prSet presAssocID="{1B506949-BAE7-4997-84B2-F53813263796}" presName="sibTrans" presStyleLbl="sibTrans1D1" presStyleIdx="2" presStyleCnt="5"/>
      <dgm:spPr/>
    </dgm:pt>
    <dgm:pt modelId="{6800A61E-A3A5-4DDA-9E47-7E1E38C6EFE9}" type="pres">
      <dgm:prSet presAssocID="{AAF1C5F4-AAD8-48D1-A456-074605E10168}" presName="node" presStyleLbl="node1" presStyleIdx="3" presStyleCnt="5" custScaleX="135127" custRadScaleRad="102706" custRadScaleInc="17510">
        <dgm:presLayoutVars>
          <dgm:bulletEnabled val="1"/>
        </dgm:presLayoutVars>
      </dgm:prSet>
      <dgm:spPr/>
    </dgm:pt>
    <dgm:pt modelId="{D09D00D1-C409-446A-817B-6D30900BC7B5}" type="pres">
      <dgm:prSet presAssocID="{AAF1C5F4-AAD8-48D1-A456-074605E10168}" presName="spNode" presStyleCnt="0"/>
      <dgm:spPr/>
    </dgm:pt>
    <dgm:pt modelId="{9A0B403B-28E4-4EC5-AD18-BDE0E730B380}" type="pres">
      <dgm:prSet presAssocID="{A058C993-9CE0-4F49-B343-45D678C3E21E}" presName="sibTrans" presStyleLbl="sibTrans1D1" presStyleIdx="3" presStyleCnt="5"/>
      <dgm:spPr/>
    </dgm:pt>
    <dgm:pt modelId="{CBED3865-A6B1-4847-B60A-272BD8FC3D1B}" type="pres">
      <dgm:prSet presAssocID="{7AC59AA2-6345-437B-89AA-5554FD0EA376}" presName="node" presStyleLbl="node1" presStyleIdx="4" presStyleCnt="5" custScaleX="130686" custRadScaleRad="149207" custRadScaleInc="-37128">
        <dgm:presLayoutVars>
          <dgm:bulletEnabled val="1"/>
        </dgm:presLayoutVars>
      </dgm:prSet>
      <dgm:spPr/>
    </dgm:pt>
    <dgm:pt modelId="{018E12E5-C0AC-4682-84F0-3FFBBC09975A}" type="pres">
      <dgm:prSet presAssocID="{7AC59AA2-6345-437B-89AA-5554FD0EA376}" presName="spNode" presStyleCnt="0"/>
      <dgm:spPr/>
    </dgm:pt>
    <dgm:pt modelId="{0EB944D8-7111-4B2E-B286-104A4CB6B1AB}" type="pres">
      <dgm:prSet presAssocID="{03BDC2D6-113D-496D-B93B-EEAEFBB3E0B4}" presName="sibTrans" presStyleLbl="sibTrans1D1" presStyleIdx="4" presStyleCnt="5"/>
      <dgm:spPr/>
    </dgm:pt>
  </dgm:ptLst>
  <dgm:cxnLst>
    <dgm:cxn modelId="{5F9BF007-DF5F-4E06-8687-2C8B494AB749}" srcId="{EF80D37A-528E-4564-ADD0-8819DF529E0A}" destId="{CBBEA028-B8C1-4F34-99DC-4E5B679FF2A7}" srcOrd="1" destOrd="0" parTransId="{ACC5D156-C56A-4179-832A-786A47E2BDEE}" sibTransId="{7C70EFF3-5F1F-4E80-A7A6-E0F83FAAFEE2}"/>
    <dgm:cxn modelId="{D578D308-433D-4710-A197-5CAD924FA27C}" type="presOf" srcId="{E278B6C5-53A2-473E-B4D9-94DA5142E845}" destId="{B9C924ED-38CA-4176-A453-73FD11FF51E2}" srcOrd="0" destOrd="0" presId="urn:microsoft.com/office/officeart/2005/8/layout/cycle6"/>
    <dgm:cxn modelId="{263ED51C-F977-487E-8907-B8E465E3F688}" srcId="{EF80D37A-528E-4564-ADD0-8819DF529E0A}" destId="{E278B6C5-53A2-473E-B4D9-94DA5142E845}" srcOrd="0" destOrd="0" parTransId="{62D589AD-9D78-448C-A8AE-08ECD92DB418}" sibTransId="{9F19FAA2-E7B8-4E90-A311-B78BE8FC999E}"/>
    <dgm:cxn modelId="{8C4C7827-9B30-4B99-9769-0E38B9B74C76}" type="presOf" srcId="{A058C993-9CE0-4F49-B343-45D678C3E21E}" destId="{9A0B403B-28E4-4EC5-AD18-BDE0E730B380}" srcOrd="0" destOrd="0" presId="urn:microsoft.com/office/officeart/2005/8/layout/cycle6"/>
    <dgm:cxn modelId="{F2661C29-F5DC-4384-92EC-FD3242749CD5}" type="presOf" srcId="{03BDC2D6-113D-496D-B93B-EEAEFBB3E0B4}" destId="{0EB944D8-7111-4B2E-B286-104A4CB6B1AB}" srcOrd="0" destOrd="0" presId="urn:microsoft.com/office/officeart/2005/8/layout/cycle6"/>
    <dgm:cxn modelId="{1130BB6B-0B55-4DCC-813F-1C20B4A72F66}" type="presOf" srcId="{1B506949-BAE7-4997-84B2-F53813263796}" destId="{5FD43F19-6028-4C7C-B31F-8E11F6897403}" srcOrd="0" destOrd="0" presId="urn:microsoft.com/office/officeart/2005/8/layout/cycle6"/>
    <dgm:cxn modelId="{492B9970-9502-4AF5-9952-D88EB1905318}" srcId="{EF80D37A-528E-4564-ADD0-8819DF529E0A}" destId="{7AC59AA2-6345-437B-89AA-5554FD0EA376}" srcOrd="4" destOrd="0" parTransId="{F354F07E-5E3C-4F25-9152-51CCBA5883C5}" sibTransId="{03BDC2D6-113D-496D-B93B-EEAEFBB3E0B4}"/>
    <dgm:cxn modelId="{DCB8BC50-9FBE-4C24-84CE-761D562DBB19}" type="presOf" srcId="{15E4768C-505D-4579-A002-87FE5EBAE578}" destId="{7CBCD642-5743-4189-9B00-0216AF5E3E44}" srcOrd="0" destOrd="0" presId="urn:microsoft.com/office/officeart/2005/8/layout/cycle6"/>
    <dgm:cxn modelId="{5EBA2554-B423-4838-96CC-E0770EE5D32E}" type="presOf" srcId="{CBBEA028-B8C1-4F34-99DC-4E5B679FF2A7}" destId="{24FD7F8B-5876-471E-8DA4-F171D2FD234C}" srcOrd="0" destOrd="0" presId="urn:microsoft.com/office/officeart/2005/8/layout/cycle6"/>
    <dgm:cxn modelId="{EF1C4BA3-22C7-465E-965E-471FFDE2F507}" type="presOf" srcId="{7AC59AA2-6345-437B-89AA-5554FD0EA376}" destId="{CBED3865-A6B1-4847-B60A-272BD8FC3D1B}" srcOrd="0" destOrd="0" presId="urn:microsoft.com/office/officeart/2005/8/layout/cycle6"/>
    <dgm:cxn modelId="{32F562BC-330C-4AD2-8AEF-5D17D8B6D07D}" srcId="{EF80D37A-528E-4564-ADD0-8819DF529E0A}" destId="{15E4768C-505D-4579-A002-87FE5EBAE578}" srcOrd="2" destOrd="0" parTransId="{8AD40A5F-8F3D-4F59-A4E6-98C2A207B1A8}" sibTransId="{1B506949-BAE7-4997-84B2-F53813263796}"/>
    <dgm:cxn modelId="{8B8AFEF0-325C-4C98-9B05-5724F3755769}" type="presOf" srcId="{EF80D37A-528E-4564-ADD0-8819DF529E0A}" destId="{881E3B08-0386-4DB7-9999-6FC12BC8D9D0}" srcOrd="0" destOrd="0" presId="urn:microsoft.com/office/officeart/2005/8/layout/cycle6"/>
    <dgm:cxn modelId="{52C184F1-F06B-4B46-AC58-7BE15BB53FE4}" type="presOf" srcId="{7C70EFF3-5F1F-4E80-A7A6-E0F83FAAFEE2}" destId="{8D1D4E8F-6F98-4F5D-AE2D-A6D46DB28253}" srcOrd="0" destOrd="0" presId="urn:microsoft.com/office/officeart/2005/8/layout/cycle6"/>
    <dgm:cxn modelId="{2DDF37F2-1E96-4A68-94B8-3C8B91D311F4}" srcId="{EF80D37A-528E-4564-ADD0-8819DF529E0A}" destId="{AAF1C5F4-AAD8-48D1-A456-074605E10168}" srcOrd="3" destOrd="0" parTransId="{BFD80173-82FC-4C93-9E07-5F5842CF0BD2}" sibTransId="{A058C993-9CE0-4F49-B343-45D678C3E21E}"/>
    <dgm:cxn modelId="{78EA66F9-2F87-4674-ADB2-13D4A71FF88D}" type="presOf" srcId="{9F19FAA2-E7B8-4E90-A311-B78BE8FC999E}" destId="{E32D646E-17AC-4A2B-BA9C-6596B3E2078E}" srcOrd="0" destOrd="0" presId="urn:microsoft.com/office/officeart/2005/8/layout/cycle6"/>
    <dgm:cxn modelId="{5B06C9FD-01D7-4AA2-A185-B51B8749A8E8}" type="presOf" srcId="{AAF1C5F4-AAD8-48D1-A456-074605E10168}" destId="{6800A61E-A3A5-4DDA-9E47-7E1E38C6EFE9}" srcOrd="0" destOrd="0" presId="urn:microsoft.com/office/officeart/2005/8/layout/cycle6"/>
    <dgm:cxn modelId="{2762BA86-B01F-4CE0-AD7B-84C8B6E8335A}" type="presParOf" srcId="{881E3B08-0386-4DB7-9999-6FC12BC8D9D0}" destId="{B9C924ED-38CA-4176-A453-73FD11FF51E2}" srcOrd="0" destOrd="0" presId="urn:microsoft.com/office/officeart/2005/8/layout/cycle6"/>
    <dgm:cxn modelId="{E4EEA749-D08F-4EB0-A8EA-7D3EAF027F97}" type="presParOf" srcId="{881E3B08-0386-4DB7-9999-6FC12BC8D9D0}" destId="{2AAF040A-DD30-40C9-9AAD-F58900853AC6}" srcOrd="1" destOrd="0" presId="urn:microsoft.com/office/officeart/2005/8/layout/cycle6"/>
    <dgm:cxn modelId="{63F7E62E-8D50-4D17-8679-E42CDC9E7533}" type="presParOf" srcId="{881E3B08-0386-4DB7-9999-6FC12BC8D9D0}" destId="{E32D646E-17AC-4A2B-BA9C-6596B3E2078E}" srcOrd="2" destOrd="0" presId="urn:microsoft.com/office/officeart/2005/8/layout/cycle6"/>
    <dgm:cxn modelId="{D51250FB-769B-4807-9CD3-D2879BF3AD96}" type="presParOf" srcId="{881E3B08-0386-4DB7-9999-6FC12BC8D9D0}" destId="{24FD7F8B-5876-471E-8DA4-F171D2FD234C}" srcOrd="3" destOrd="0" presId="urn:microsoft.com/office/officeart/2005/8/layout/cycle6"/>
    <dgm:cxn modelId="{82C90C6B-840B-4AE6-B4D1-72E60F7AA980}" type="presParOf" srcId="{881E3B08-0386-4DB7-9999-6FC12BC8D9D0}" destId="{D9C7EC7E-1D80-4C4A-B398-71E424867D96}" srcOrd="4" destOrd="0" presId="urn:microsoft.com/office/officeart/2005/8/layout/cycle6"/>
    <dgm:cxn modelId="{1A3F50A0-AB19-4C00-9259-F46CE3C1D066}" type="presParOf" srcId="{881E3B08-0386-4DB7-9999-6FC12BC8D9D0}" destId="{8D1D4E8F-6F98-4F5D-AE2D-A6D46DB28253}" srcOrd="5" destOrd="0" presId="urn:microsoft.com/office/officeart/2005/8/layout/cycle6"/>
    <dgm:cxn modelId="{3079E396-EF05-400D-B780-9C72D7CA0C56}" type="presParOf" srcId="{881E3B08-0386-4DB7-9999-6FC12BC8D9D0}" destId="{7CBCD642-5743-4189-9B00-0216AF5E3E44}" srcOrd="6" destOrd="0" presId="urn:microsoft.com/office/officeart/2005/8/layout/cycle6"/>
    <dgm:cxn modelId="{69F433BF-5668-448D-A845-9F762C73786F}" type="presParOf" srcId="{881E3B08-0386-4DB7-9999-6FC12BC8D9D0}" destId="{5127F6DA-6CBE-42F9-B346-BD3575F08617}" srcOrd="7" destOrd="0" presId="urn:microsoft.com/office/officeart/2005/8/layout/cycle6"/>
    <dgm:cxn modelId="{298EDF16-1D26-4589-BBC8-B71AC62C62D0}" type="presParOf" srcId="{881E3B08-0386-4DB7-9999-6FC12BC8D9D0}" destId="{5FD43F19-6028-4C7C-B31F-8E11F6897403}" srcOrd="8" destOrd="0" presId="urn:microsoft.com/office/officeart/2005/8/layout/cycle6"/>
    <dgm:cxn modelId="{7CF103C2-B101-4AA3-B35F-BF77732FF59F}" type="presParOf" srcId="{881E3B08-0386-4DB7-9999-6FC12BC8D9D0}" destId="{6800A61E-A3A5-4DDA-9E47-7E1E38C6EFE9}" srcOrd="9" destOrd="0" presId="urn:microsoft.com/office/officeart/2005/8/layout/cycle6"/>
    <dgm:cxn modelId="{829A385E-733C-46AE-A075-9B99BA848636}" type="presParOf" srcId="{881E3B08-0386-4DB7-9999-6FC12BC8D9D0}" destId="{D09D00D1-C409-446A-817B-6D30900BC7B5}" srcOrd="10" destOrd="0" presId="urn:microsoft.com/office/officeart/2005/8/layout/cycle6"/>
    <dgm:cxn modelId="{EB12A9AC-C3F7-48C3-9B0B-F73F3DC18181}" type="presParOf" srcId="{881E3B08-0386-4DB7-9999-6FC12BC8D9D0}" destId="{9A0B403B-28E4-4EC5-AD18-BDE0E730B380}" srcOrd="11" destOrd="0" presId="urn:microsoft.com/office/officeart/2005/8/layout/cycle6"/>
    <dgm:cxn modelId="{DDA2DBE6-50E2-49F6-B8F7-5C364FA1EBF8}" type="presParOf" srcId="{881E3B08-0386-4DB7-9999-6FC12BC8D9D0}" destId="{CBED3865-A6B1-4847-B60A-272BD8FC3D1B}" srcOrd="12" destOrd="0" presId="urn:microsoft.com/office/officeart/2005/8/layout/cycle6"/>
    <dgm:cxn modelId="{F32F2EC9-7E18-4117-AFEC-AEB78DB71E2F}" type="presParOf" srcId="{881E3B08-0386-4DB7-9999-6FC12BC8D9D0}" destId="{018E12E5-C0AC-4682-84F0-3FFBBC09975A}" srcOrd="13" destOrd="0" presId="urn:microsoft.com/office/officeart/2005/8/layout/cycle6"/>
    <dgm:cxn modelId="{EA54D9A9-A22B-4190-A2A1-40ABF2355090}" type="presParOf" srcId="{881E3B08-0386-4DB7-9999-6FC12BC8D9D0}" destId="{0EB944D8-7111-4B2E-B286-104A4CB6B1AB}" srcOrd="14" destOrd="0" presId="urn:microsoft.com/office/officeart/2005/8/layout/cycle6"/>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F2C5B96-ACB1-4667-97E5-4CABDA3CCC3C}"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0118AB50-CE19-4298-8029-A846317B4B79}">
      <dgm:prSet phldrT="[Text]" custT="1"/>
      <dgm:spPr>
        <a:solidFill>
          <a:schemeClr val="accent5">
            <a:lumMod val="75000"/>
          </a:schemeClr>
        </a:solidFill>
        <a:ln>
          <a:solidFill>
            <a:schemeClr val="accent5">
              <a:lumMod val="75000"/>
            </a:schemeClr>
          </a:solidFill>
        </a:ln>
      </dgm:spPr>
      <dgm:t>
        <a:bodyPr/>
        <a:lstStyle/>
        <a:p>
          <a:pPr algn="ctr"/>
          <a:r>
            <a:rPr lang="en-US" sz="1200" b="1" dirty="0">
              <a:solidFill>
                <a:schemeClr val="tx1"/>
              </a:solidFill>
              <a:latin typeface="Garamond" panose="02020404030301010803" pitchFamily="18" charset="0"/>
            </a:rPr>
            <a:t>Provide Education and Training to Members</a:t>
          </a:r>
        </a:p>
      </dgm:t>
    </dgm:pt>
    <dgm:pt modelId="{56040452-DE05-4C64-8E8D-4DA13D6CC5CE}" type="parTrans" cxnId="{C1BAC5EA-BBCB-48CB-85B9-A2CA191EED01}">
      <dgm:prSet/>
      <dgm:spPr/>
      <dgm:t>
        <a:bodyPr/>
        <a:lstStyle/>
        <a:p>
          <a:endParaRPr lang="en-US" sz="2000"/>
        </a:p>
      </dgm:t>
    </dgm:pt>
    <dgm:pt modelId="{B2545A2C-D7B8-4D0A-B360-44B824B7E774}" type="sibTrans" cxnId="{C1BAC5EA-BBCB-48CB-85B9-A2CA191EED01}">
      <dgm:prSet/>
      <dgm:spPr/>
      <dgm:t>
        <a:bodyPr/>
        <a:lstStyle/>
        <a:p>
          <a:endParaRPr lang="en-US" sz="2000"/>
        </a:p>
      </dgm:t>
    </dgm:pt>
    <dgm:pt modelId="{CACDF306-45C2-4513-ABE0-538AD54FCBDF}">
      <dgm:prSet phldrT="[Text]" custT="1"/>
      <dgm:spPr>
        <a:ln>
          <a:solidFill>
            <a:schemeClr val="accent5">
              <a:lumMod val="75000"/>
            </a:schemeClr>
          </a:solidFill>
        </a:ln>
      </dgm:spPr>
      <dgm:t>
        <a:bodyPr/>
        <a:lstStyle/>
        <a:p>
          <a:r>
            <a:rPr lang="en-US" sz="1600" dirty="0">
              <a:latin typeface="Garamond" panose="02020404030301010803" pitchFamily="18" charset="0"/>
            </a:rPr>
            <a:t>Mid-level Managers Risk Mitigation Engagement</a:t>
          </a:r>
        </a:p>
      </dgm:t>
    </dgm:pt>
    <dgm:pt modelId="{348F665F-CEAF-478B-8B41-3CD061FEAC6E}" type="parTrans" cxnId="{263E7DC8-7B87-4976-BA39-711C5FF2EE5F}">
      <dgm:prSet/>
      <dgm:spPr/>
      <dgm:t>
        <a:bodyPr/>
        <a:lstStyle/>
        <a:p>
          <a:endParaRPr lang="en-US" sz="2000"/>
        </a:p>
      </dgm:t>
    </dgm:pt>
    <dgm:pt modelId="{62DC4F92-B7DD-4105-9ECD-C5B02E072BD1}" type="sibTrans" cxnId="{263E7DC8-7B87-4976-BA39-711C5FF2EE5F}">
      <dgm:prSet/>
      <dgm:spPr/>
      <dgm:t>
        <a:bodyPr/>
        <a:lstStyle/>
        <a:p>
          <a:endParaRPr lang="en-US" sz="2000"/>
        </a:p>
      </dgm:t>
    </dgm:pt>
    <dgm:pt modelId="{6E116BB8-CBA3-4EB8-A694-0AD67486443A}">
      <dgm:prSet phldrT="[Text]" custT="1"/>
      <dgm:spPr>
        <a:solidFill>
          <a:schemeClr val="accent4">
            <a:lumMod val="65000"/>
            <a:lumOff val="35000"/>
          </a:schemeClr>
        </a:solidFill>
        <a:ln>
          <a:solidFill>
            <a:schemeClr val="accent4">
              <a:lumMod val="65000"/>
              <a:lumOff val="35000"/>
            </a:schemeClr>
          </a:solidFill>
        </a:ln>
      </dgm:spPr>
      <dgm:t>
        <a:bodyPr/>
        <a:lstStyle/>
        <a:p>
          <a:pPr algn="ctr"/>
          <a:r>
            <a:rPr lang="en-US" sz="1200" b="1" dirty="0">
              <a:solidFill>
                <a:schemeClr val="tx1"/>
              </a:solidFill>
              <a:latin typeface="Garamond" panose="02020404030301010803" pitchFamily="18" charset="0"/>
            </a:rPr>
            <a:t>Build Relationships Among Members</a:t>
          </a:r>
        </a:p>
      </dgm:t>
    </dgm:pt>
    <dgm:pt modelId="{F0403EDB-E0DE-4D23-A243-BEC2097EC3E6}" type="parTrans" cxnId="{6F288679-5114-4ED6-94D1-858D284B1AB4}">
      <dgm:prSet/>
      <dgm:spPr/>
      <dgm:t>
        <a:bodyPr/>
        <a:lstStyle/>
        <a:p>
          <a:endParaRPr lang="en-US" sz="2000"/>
        </a:p>
      </dgm:t>
    </dgm:pt>
    <dgm:pt modelId="{691F1349-3055-4CD7-8B9C-8484057522E5}" type="sibTrans" cxnId="{6F288679-5114-4ED6-94D1-858D284B1AB4}">
      <dgm:prSet/>
      <dgm:spPr/>
      <dgm:t>
        <a:bodyPr/>
        <a:lstStyle/>
        <a:p>
          <a:endParaRPr lang="en-US" sz="2000"/>
        </a:p>
      </dgm:t>
    </dgm:pt>
    <dgm:pt modelId="{DC7B52B3-B54F-47F6-8A8E-94B060381E74}">
      <dgm:prSet phldrT="[Text]" custT="1"/>
      <dgm:spPr>
        <a:solidFill>
          <a:srgbClr val="AA182C"/>
        </a:solidFill>
        <a:ln>
          <a:solidFill>
            <a:srgbClr val="AA182C"/>
          </a:solidFill>
        </a:ln>
      </dgm:spPr>
      <dgm:t>
        <a:bodyPr/>
        <a:lstStyle/>
        <a:p>
          <a:pPr algn="ctr"/>
          <a:r>
            <a:rPr lang="en-US" sz="1200" b="1" dirty="0">
              <a:solidFill>
                <a:schemeClr val="tx1"/>
              </a:solidFill>
              <a:latin typeface="Garamond" panose="02020404030301010803" pitchFamily="18" charset="0"/>
            </a:rPr>
            <a:t>Mitigate Emerging Trends Risk</a:t>
          </a:r>
        </a:p>
      </dgm:t>
    </dgm:pt>
    <dgm:pt modelId="{8DE4B2C3-F89C-4956-81EB-75E83E26D8EA}" type="parTrans" cxnId="{09F78C02-4512-40AC-8F82-10522D3B9A32}">
      <dgm:prSet/>
      <dgm:spPr/>
      <dgm:t>
        <a:bodyPr/>
        <a:lstStyle/>
        <a:p>
          <a:endParaRPr lang="en-US" sz="2000"/>
        </a:p>
      </dgm:t>
    </dgm:pt>
    <dgm:pt modelId="{B218C494-5C7D-4FC4-8EAF-69ED26A94395}" type="sibTrans" cxnId="{09F78C02-4512-40AC-8F82-10522D3B9A32}">
      <dgm:prSet/>
      <dgm:spPr/>
      <dgm:t>
        <a:bodyPr/>
        <a:lstStyle/>
        <a:p>
          <a:endParaRPr lang="en-US" sz="2000"/>
        </a:p>
      </dgm:t>
    </dgm:pt>
    <dgm:pt modelId="{A78559CF-5114-415F-B5D2-68963E98FB97}">
      <dgm:prSet phldrT="[Text]" custT="1"/>
      <dgm:spPr>
        <a:ln>
          <a:solidFill>
            <a:srgbClr val="AA182C"/>
          </a:solidFill>
        </a:ln>
      </dgm:spPr>
      <dgm:t>
        <a:bodyPr/>
        <a:lstStyle/>
        <a:p>
          <a:r>
            <a:rPr lang="en-US" sz="1400" dirty="0">
              <a:latin typeface="Garamond" panose="02020404030301010803" pitchFamily="18" charset="0"/>
            </a:rPr>
            <a:t>Student Housing Taskforce</a:t>
          </a:r>
        </a:p>
      </dgm:t>
    </dgm:pt>
    <dgm:pt modelId="{32927FEB-8437-4156-9A5D-880A818A8B5F}" type="parTrans" cxnId="{B1DC460C-B3C3-4232-9C2F-8C6F33239EB3}">
      <dgm:prSet/>
      <dgm:spPr/>
      <dgm:t>
        <a:bodyPr/>
        <a:lstStyle/>
        <a:p>
          <a:endParaRPr lang="en-US" sz="2000"/>
        </a:p>
      </dgm:t>
    </dgm:pt>
    <dgm:pt modelId="{FF9B34C6-AAA1-4311-AB2E-6D6A7F399196}" type="sibTrans" cxnId="{B1DC460C-B3C3-4232-9C2F-8C6F33239EB3}">
      <dgm:prSet/>
      <dgm:spPr/>
      <dgm:t>
        <a:bodyPr/>
        <a:lstStyle/>
        <a:p>
          <a:endParaRPr lang="en-US" sz="2000"/>
        </a:p>
      </dgm:t>
    </dgm:pt>
    <dgm:pt modelId="{6C18DC74-A6B5-47DA-8059-92F3C423E357}">
      <dgm:prSet phldrT="[Text]" custT="1"/>
      <dgm:spPr>
        <a:ln>
          <a:solidFill>
            <a:srgbClr val="AA182C"/>
          </a:solidFill>
        </a:ln>
      </dgm:spPr>
      <dgm:t>
        <a:bodyPr/>
        <a:lstStyle/>
        <a:p>
          <a:r>
            <a:rPr lang="en-US" sz="1400" dirty="0">
              <a:latin typeface="Garamond" panose="02020404030301010803" pitchFamily="18" charset="0"/>
            </a:rPr>
            <a:t>Volunteer Guide</a:t>
          </a:r>
        </a:p>
      </dgm:t>
    </dgm:pt>
    <dgm:pt modelId="{1604AC0B-29B2-4C92-BF9D-4127F722D2E9}" type="parTrans" cxnId="{676EE8F8-8C35-4CD8-999E-531D49774908}">
      <dgm:prSet/>
      <dgm:spPr/>
      <dgm:t>
        <a:bodyPr/>
        <a:lstStyle/>
        <a:p>
          <a:endParaRPr lang="en-US" sz="2000"/>
        </a:p>
      </dgm:t>
    </dgm:pt>
    <dgm:pt modelId="{FF29436A-A6FF-480F-BDB0-F71BE45A5F73}" type="sibTrans" cxnId="{676EE8F8-8C35-4CD8-999E-531D49774908}">
      <dgm:prSet/>
      <dgm:spPr/>
      <dgm:t>
        <a:bodyPr/>
        <a:lstStyle/>
        <a:p>
          <a:endParaRPr lang="en-US" sz="2000"/>
        </a:p>
      </dgm:t>
    </dgm:pt>
    <dgm:pt modelId="{40036706-5210-44C4-8A6C-F959C1C4F732}">
      <dgm:prSet phldrT="[Text]" custT="1"/>
      <dgm:spPr>
        <a:solidFill>
          <a:srgbClr val="FFE3A9"/>
        </a:solidFill>
        <a:ln>
          <a:solidFill>
            <a:srgbClr val="FFE3A9"/>
          </a:solidFill>
        </a:ln>
      </dgm:spPr>
      <dgm:t>
        <a:bodyPr/>
        <a:lstStyle/>
        <a:p>
          <a:pPr algn="ctr"/>
          <a:r>
            <a:rPr lang="en-US" sz="1200" b="1" dirty="0">
              <a:solidFill>
                <a:schemeClr val="tx1"/>
              </a:solidFill>
              <a:latin typeface="Garamond" panose="02020404030301010803" pitchFamily="18" charset="0"/>
            </a:rPr>
            <a:t>Strengthen SWACC’s Institutional Resilience</a:t>
          </a:r>
        </a:p>
      </dgm:t>
    </dgm:pt>
    <dgm:pt modelId="{8489E05D-FF70-426F-A152-F01DDDB18C82}" type="parTrans" cxnId="{02B0A315-C193-416A-BD01-428BF0DC5CE8}">
      <dgm:prSet/>
      <dgm:spPr/>
      <dgm:t>
        <a:bodyPr/>
        <a:lstStyle/>
        <a:p>
          <a:endParaRPr lang="en-US" sz="2000"/>
        </a:p>
      </dgm:t>
    </dgm:pt>
    <dgm:pt modelId="{0DD9D63A-37C0-4FE1-9CCF-60AEE285F3DB}" type="sibTrans" cxnId="{02B0A315-C193-416A-BD01-428BF0DC5CE8}">
      <dgm:prSet/>
      <dgm:spPr/>
      <dgm:t>
        <a:bodyPr/>
        <a:lstStyle/>
        <a:p>
          <a:endParaRPr lang="en-US" sz="2000"/>
        </a:p>
      </dgm:t>
    </dgm:pt>
    <dgm:pt modelId="{9F34E33F-3A15-46FE-AE21-60B8707A1C38}">
      <dgm:prSet phldrT="[Text]" custT="1"/>
      <dgm:spPr>
        <a:ln>
          <a:solidFill>
            <a:srgbClr val="FFE3A9"/>
          </a:solidFill>
        </a:ln>
      </dgm:spPr>
      <dgm:t>
        <a:bodyPr/>
        <a:lstStyle/>
        <a:p>
          <a:r>
            <a:rPr lang="en-US" sz="1600" dirty="0">
              <a:latin typeface="Garamond" panose="02020404030301010803" pitchFamily="18" charset="0"/>
            </a:rPr>
            <a:t>Succession Training for Leadership</a:t>
          </a:r>
        </a:p>
      </dgm:t>
    </dgm:pt>
    <dgm:pt modelId="{C2B123BE-0C73-4521-B8A4-C029BF9B0892}" type="parTrans" cxnId="{6D612E61-3DF2-4F17-A3DF-E2BFD0C888C8}">
      <dgm:prSet/>
      <dgm:spPr/>
      <dgm:t>
        <a:bodyPr/>
        <a:lstStyle/>
        <a:p>
          <a:endParaRPr lang="en-US" sz="2000"/>
        </a:p>
      </dgm:t>
    </dgm:pt>
    <dgm:pt modelId="{CE0A53B9-E465-4064-806C-92C3372986DC}" type="sibTrans" cxnId="{6D612E61-3DF2-4F17-A3DF-E2BFD0C888C8}">
      <dgm:prSet/>
      <dgm:spPr/>
      <dgm:t>
        <a:bodyPr/>
        <a:lstStyle/>
        <a:p>
          <a:endParaRPr lang="en-US" sz="2000"/>
        </a:p>
      </dgm:t>
    </dgm:pt>
    <dgm:pt modelId="{C99F8C3B-C0D1-4F2A-8EED-05FA3DD9EEA6}">
      <dgm:prSet phldrT="[Text]" custT="1"/>
      <dgm:spPr>
        <a:ln>
          <a:solidFill>
            <a:schemeClr val="accent5">
              <a:lumMod val="75000"/>
            </a:schemeClr>
          </a:solidFill>
        </a:ln>
      </dgm:spPr>
      <dgm:t>
        <a:bodyPr/>
        <a:lstStyle/>
        <a:p>
          <a:r>
            <a:rPr lang="en-US" sz="1600" dirty="0">
              <a:latin typeface="Garamond" panose="02020404030301010803" pitchFamily="18" charset="0"/>
            </a:rPr>
            <a:t>New Member Orientation</a:t>
          </a:r>
        </a:p>
      </dgm:t>
    </dgm:pt>
    <dgm:pt modelId="{C5E4C5F4-3D17-4221-98EA-D89BA8A9D6D6}" type="parTrans" cxnId="{FFC687D1-4122-4DBF-B04B-FE509E880AB1}">
      <dgm:prSet/>
      <dgm:spPr/>
      <dgm:t>
        <a:bodyPr/>
        <a:lstStyle/>
        <a:p>
          <a:endParaRPr lang="en-US" sz="2000"/>
        </a:p>
      </dgm:t>
    </dgm:pt>
    <dgm:pt modelId="{9B00E6DA-9A4D-4088-A0CA-6422F0CBC114}" type="sibTrans" cxnId="{FFC687D1-4122-4DBF-B04B-FE509E880AB1}">
      <dgm:prSet/>
      <dgm:spPr/>
      <dgm:t>
        <a:bodyPr/>
        <a:lstStyle/>
        <a:p>
          <a:endParaRPr lang="en-US" sz="2000"/>
        </a:p>
      </dgm:t>
    </dgm:pt>
    <dgm:pt modelId="{CFB082A0-EFB4-48E4-B4E9-6DBEF8DCDA73}">
      <dgm:prSet phldrT="[Text]" custT="1"/>
      <dgm:spPr>
        <a:noFill/>
        <a:ln>
          <a:solidFill>
            <a:schemeClr val="accent4">
              <a:lumMod val="65000"/>
              <a:lumOff val="35000"/>
            </a:schemeClr>
          </a:solidFill>
        </a:ln>
      </dgm:spPr>
      <dgm:t>
        <a:bodyPr/>
        <a:lstStyle/>
        <a:p>
          <a:r>
            <a:rPr lang="en-US" sz="1600" dirty="0">
              <a:latin typeface="Garamond" panose="02020404030301010803" pitchFamily="18" charset="0"/>
            </a:rPr>
            <a:t>Mentor/Mentee Program</a:t>
          </a:r>
        </a:p>
      </dgm:t>
    </dgm:pt>
    <dgm:pt modelId="{231B97E1-02C7-48B7-A9A6-60CB8338371B}" type="parTrans" cxnId="{59E05206-97FF-41C0-AE1E-1CC8881F3554}">
      <dgm:prSet/>
      <dgm:spPr/>
      <dgm:t>
        <a:bodyPr/>
        <a:lstStyle/>
        <a:p>
          <a:endParaRPr lang="en-US" sz="2000"/>
        </a:p>
      </dgm:t>
    </dgm:pt>
    <dgm:pt modelId="{95D3C0E9-2181-4E25-9F32-F8C5E1C5A0D3}" type="sibTrans" cxnId="{59E05206-97FF-41C0-AE1E-1CC8881F3554}">
      <dgm:prSet/>
      <dgm:spPr/>
      <dgm:t>
        <a:bodyPr/>
        <a:lstStyle/>
        <a:p>
          <a:endParaRPr lang="en-US" sz="2000"/>
        </a:p>
      </dgm:t>
    </dgm:pt>
    <dgm:pt modelId="{8E639A86-ACC3-41A6-9A0A-0875C1BCDB41}">
      <dgm:prSet phldrT="[Text]" custT="1"/>
      <dgm:spPr>
        <a:ln>
          <a:solidFill>
            <a:schemeClr val="accent5">
              <a:lumMod val="75000"/>
            </a:schemeClr>
          </a:solidFill>
        </a:ln>
      </dgm:spPr>
      <dgm:t>
        <a:bodyPr/>
        <a:lstStyle/>
        <a:p>
          <a:r>
            <a:rPr lang="en-US" sz="1600" dirty="0">
              <a:latin typeface="Garamond" panose="02020404030301010803" pitchFamily="18" charset="0"/>
            </a:rPr>
            <a:t>Sample Waivers</a:t>
          </a:r>
        </a:p>
      </dgm:t>
    </dgm:pt>
    <dgm:pt modelId="{9CB4D8E4-BB56-4CBD-9B69-D277A2BD2846}" type="parTrans" cxnId="{A799B6FD-0B39-48E3-A41E-9BE56DD9F76A}">
      <dgm:prSet/>
      <dgm:spPr/>
      <dgm:t>
        <a:bodyPr/>
        <a:lstStyle/>
        <a:p>
          <a:endParaRPr lang="en-US" sz="2000"/>
        </a:p>
      </dgm:t>
    </dgm:pt>
    <dgm:pt modelId="{1658B02C-E55F-4D38-87C5-0F093DB79C1D}" type="sibTrans" cxnId="{A799B6FD-0B39-48E3-A41E-9BE56DD9F76A}">
      <dgm:prSet/>
      <dgm:spPr/>
      <dgm:t>
        <a:bodyPr/>
        <a:lstStyle/>
        <a:p>
          <a:endParaRPr lang="en-US" sz="2000"/>
        </a:p>
      </dgm:t>
    </dgm:pt>
    <dgm:pt modelId="{D028A88A-C34D-48E9-9E0A-FAF159DD81E9}">
      <dgm:prSet phldrT="[Text]" custT="1"/>
      <dgm:spPr>
        <a:ln>
          <a:solidFill>
            <a:srgbClr val="AA182C"/>
          </a:solidFill>
        </a:ln>
      </dgm:spPr>
      <dgm:t>
        <a:bodyPr/>
        <a:lstStyle/>
        <a:p>
          <a:r>
            <a:rPr lang="en-US" sz="1400" dirty="0">
              <a:latin typeface="Garamond" panose="02020404030301010803" pitchFamily="18" charset="0"/>
            </a:rPr>
            <a:t>Technology Committee</a:t>
          </a:r>
        </a:p>
      </dgm:t>
    </dgm:pt>
    <dgm:pt modelId="{DB31DCBC-90FC-4B37-B126-51FACAD89AA0}" type="parTrans" cxnId="{7B757F50-9906-4E74-BFF6-E9E10341F167}">
      <dgm:prSet/>
      <dgm:spPr/>
      <dgm:t>
        <a:bodyPr/>
        <a:lstStyle/>
        <a:p>
          <a:endParaRPr lang="en-US" sz="2000"/>
        </a:p>
      </dgm:t>
    </dgm:pt>
    <dgm:pt modelId="{D956CAA1-6B8A-4F30-AAB3-7AB90943C618}" type="sibTrans" cxnId="{7B757F50-9906-4E74-BFF6-E9E10341F167}">
      <dgm:prSet/>
      <dgm:spPr/>
      <dgm:t>
        <a:bodyPr/>
        <a:lstStyle/>
        <a:p>
          <a:endParaRPr lang="en-US" sz="2000"/>
        </a:p>
      </dgm:t>
    </dgm:pt>
    <dgm:pt modelId="{5C814445-D450-438D-B963-246EADDB2B84}" type="pres">
      <dgm:prSet presAssocID="{EF2C5B96-ACB1-4667-97E5-4CABDA3CCC3C}" presName="linearFlow" presStyleCnt="0">
        <dgm:presLayoutVars>
          <dgm:dir/>
          <dgm:animLvl val="lvl"/>
          <dgm:resizeHandles val="exact"/>
        </dgm:presLayoutVars>
      </dgm:prSet>
      <dgm:spPr/>
    </dgm:pt>
    <dgm:pt modelId="{7E9F8EF9-62E6-41EC-A9B4-9809A21CC8BD}" type="pres">
      <dgm:prSet presAssocID="{0118AB50-CE19-4298-8029-A846317B4B79}" presName="composite" presStyleCnt="0"/>
      <dgm:spPr/>
    </dgm:pt>
    <dgm:pt modelId="{7F635C25-50B8-4218-87B4-F7D8B9CFB9D8}" type="pres">
      <dgm:prSet presAssocID="{0118AB50-CE19-4298-8029-A846317B4B79}" presName="parentText" presStyleLbl="alignNode1" presStyleIdx="0" presStyleCnt="4" custScaleX="349657" custScaleY="100000">
        <dgm:presLayoutVars>
          <dgm:chMax val="1"/>
          <dgm:bulletEnabled val="1"/>
        </dgm:presLayoutVars>
      </dgm:prSet>
      <dgm:spPr>
        <a:prstGeom prst="flowChartDecision">
          <a:avLst/>
        </a:prstGeom>
      </dgm:spPr>
    </dgm:pt>
    <dgm:pt modelId="{C69BD587-15C9-431C-9BBB-213B96E7F36C}" type="pres">
      <dgm:prSet presAssocID="{0118AB50-CE19-4298-8029-A846317B4B79}" presName="descendantText" presStyleLbl="alignAcc1" presStyleIdx="0" presStyleCnt="4" custScaleX="70347" custLinFactNeighborX="3476" custLinFactNeighborY="24496">
        <dgm:presLayoutVars>
          <dgm:bulletEnabled val="1"/>
        </dgm:presLayoutVars>
      </dgm:prSet>
      <dgm:spPr/>
    </dgm:pt>
    <dgm:pt modelId="{A29BD100-37F6-4D3B-9F81-7273D09EF251}" type="pres">
      <dgm:prSet presAssocID="{B2545A2C-D7B8-4D0A-B360-44B824B7E774}" presName="sp" presStyleCnt="0"/>
      <dgm:spPr/>
    </dgm:pt>
    <dgm:pt modelId="{64A108BF-296B-4883-9130-00835E1589C0}" type="pres">
      <dgm:prSet presAssocID="{6E116BB8-CBA3-4EB8-A694-0AD67486443A}" presName="composite" presStyleCnt="0"/>
      <dgm:spPr/>
    </dgm:pt>
    <dgm:pt modelId="{2C35E184-0D04-45FC-A348-DFF3D5C5ACDD}" type="pres">
      <dgm:prSet presAssocID="{6E116BB8-CBA3-4EB8-A694-0AD67486443A}" presName="parentText" presStyleLbl="alignNode1" presStyleIdx="1" presStyleCnt="4" custScaleX="352755" custScaleY="100000">
        <dgm:presLayoutVars>
          <dgm:chMax val="1"/>
          <dgm:bulletEnabled val="1"/>
        </dgm:presLayoutVars>
      </dgm:prSet>
      <dgm:spPr>
        <a:prstGeom prst="flowChartDecision">
          <a:avLst/>
        </a:prstGeom>
      </dgm:spPr>
    </dgm:pt>
    <dgm:pt modelId="{2F3331CB-5D34-42AA-B30F-35C8C75CCC6C}" type="pres">
      <dgm:prSet presAssocID="{6E116BB8-CBA3-4EB8-A694-0AD67486443A}" presName="descendantText" presStyleLbl="alignAcc1" presStyleIdx="1" presStyleCnt="4" custScaleX="70286" custLinFactNeighborX="3479" custLinFactNeighborY="24496">
        <dgm:presLayoutVars>
          <dgm:bulletEnabled val="1"/>
        </dgm:presLayoutVars>
      </dgm:prSet>
      <dgm:spPr>
        <a:ln>
          <a:solidFill>
            <a:schemeClr val="accent4">
              <a:lumMod val="65000"/>
              <a:lumOff val="35000"/>
            </a:schemeClr>
          </a:solidFill>
        </a:ln>
      </dgm:spPr>
    </dgm:pt>
    <dgm:pt modelId="{51100465-9622-49C6-A309-E2EE56B34CF7}" type="pres">
      <dgm:prSet presAssocID="{691F1349-3055-4CD7-8B9C-8484057522E5}" presName="sp" presStyleCnt="0"/>
      <dgm:spPr/>
    </dgm:pt>
    <dgm:pt modelId="{EBCFD53D-5B7A-4686-8DC6-E93302AEE9D4}" type="pres">
      <dgm:prSet presAssocID="{DC7B52B3-B54F-47F6-8A8E-94B060381E74}" presName="composite" presStyleCnt="0"/>
      <dgm:spPr/>
    </dgm:pt>
    <dgm:pt modelId="{D3F58759-4FE6-4309-AF27-A86A5027E930}" type="pres">
      <dgm:prSet presAssocID="{DC7B52B3-B54F-47F6-8A8E-94B060381E74}" presName="parentText" presStyleLbl="alignNode1" presStyleIdx="2" presStyleCnt="4" custScaleX="352755" custScaleY="100000">
        <dgm:presLayoutVars>
          <dgm:chMax val="1"/>
          <dgm:bulletEnabled val="1"/>
        </dgm:presLayoutVars>
      </dgm:prSet>
      <dgm:spPr>
        <a:prstGeom prst="flowChartDecision">
          <a:avLst/>
        </a:prstGeom>
      </dgm:spPr>
    </dgm:pt>
    <dgm:pt modelId="{D6D85B52-A544-4DA8-8A1D-43CF3BBBC9D3}" type="pres">
      <dgm:prSet presAssocID="{DC7B52B3-B54F-47F6-8A8E-94B060381E74}" presName="descendantText" presStyleLbl="alignAcc1" presStyleIdx="2" presStyleCnt="4" custScaleX="70286" custLinFactNeighborX="3479" custLinFactNeighborY="24496">
        <dgm:presLayoutVars>
          <dgm:bulletEnabled val="1"/>
        </dgm:presLayoutVars>
      </dgm:prSet>
      <dgm:spPr/>
    </dgm:pt>
    <dgm:pt modelId="{39A8BBED-E7D0-496F-BCB3-6D4F9FC985A7}" type="pres">
      <dgm:prSet presAssocID="{B218C494-5C7D-4FC4-8EAF-69ED26A94395}" presName="sp" presStyleCnt="0"/>
      <dgm:spPr/>
    </dgm:pt>
    <dgm:pt modelId="{96A85372-80C8-4A6F-975E-3D3A81BDCBF0}" type="pres">
      <dgm:prSet presAssocID="{40036706-5210-44C4-8A6C-F959C1C4F732}" presName="composite" presStyleCnt="0"/>
      <dgm:spPr/>
    </dgm:pt>
    <dgm:pt modelId="{D67DF80A-E1E7-4E00-848B-06364000F706}" type="pres">
      <dgm:prSet presAssocID="{40036706-5210-44C4-8A6C-F959C1C4F732}" presName="parentText" presStyleLbl="alignNode1" presStyleIdx="3" presStyleCnt="4" custScaleX="352755" custScaleY="100000">
        <dgm:presLayoutVars>
          <dgm:chMax val="1"/>
          <dgm:bulletEnabled val="1"/>
        </dgm:presLayoutVars>
      </dgm:prSet>
      <dgm:spPr>
        <a:prstGeom prst="flowChartDecision">
          <a:avLst/>
        </a:prstGeom>
      </dgm:spPr>
    </dgm:pt>
    <dgm:pt modelId="{2820FD31-486A-4860-B4B5-B680F137B71A}" type="pres">
      <dgm:prSet presAssocID="{40036706-5210-44C4-8A6C-F959C1C4F732}" presName="descendantText" presStyleLbl="alignAcc1" presStyleIdx="3" presStyleCnt="4" custScaleX="70286" custLinFactNeighborX="3479" custLinFactNeighborY="24496">
        <dgm:presLayoutVars>
          <dgm:bulletEnabled val="1"/>
        </dgm:presLayoutVars>
      </dgm:prSet>
      <dgm:spPr/>
    </dgm:pt>
  </dgm:ptLst>
  <dgm:cxnLst>
    <dgm:cxn modelId="{09F78C02-4512-40AC-8F82-10522D3B9A32}" srcId="{EF2C5B96-ACB1-4667-97E5-4CABDA3CCC3C}" destId="{DC7B52B3-B54F-47F6-8A8E-94B060381E74}" srcOrd="2" destOrd="0" parTransId="{8DE4B2C3-F89C-4956-81EB-75E83E26D8EA}" sibTransId="{B218C494-5C7D-4FC4-8EAF-69ED26A94395}"/>
    <dgm:cxn modelId="{59E05206-97FF-41C0-AE1E-1CC8881F3554}" srcId="{6E116BB8-CBA3-4EB8-A694-0AD67486443A}" destId="{CFB082A0-EFB4-48E4-B4E9-6DBEF8DCDA73}" srcOrd="0" destOrd="0" parTransId="{231B97E1-02C7-48B7-A9A6-60CB8338371B}" sibTransId="{95D3C0E9-2181-4E25-9F32-F8C5E1C5A0D3}"/>
    <dgm:cxn modelId="{3E222E0B-FC11-4453-A1BE-1C5E8BAE9E18}" type="presOf" srcId="{A78559CF-5114-415F-B5D2-68963E98FB97}" destId="{D6D85B52-A544-4DA8-8A1D-43CF3BBBC9D3}" srcOrd="0" destOrd="0" presId="urn:microsoft.com/office/officeart/2005/8/layout/chevron2"/>
    <dgm:cxn modelId="{B1DC460C-B3C3-4232-9C2F-8C6F33239EB3}" srcId="{DC7B52B3-B54F-47F6-8A8E-94B060381E74}" destId="{A78559CF-5114-415F-B5D2-68963E98FB97}" srcOrd="0" destOrd="0" parTransId="{32927FEB-8437-4156-9A5D-880A818A8B5F}" sibTransId="{FF9B34C6-AAA1-4311-AB2E-6D6A7F399196}"/>
    <dgm:cxn modelId="{02B0A315-C193-416A-BD01-428BF0DC5CE8}" srcId="{EF2C5B96-ACB1-4667-97E5-4CABDA3CCC3C}" destId="{40036706-5210-44C4-8A6C-F959C1C4F732}" srcOrd="3" destOrd="0" parTransId="{8489E05D-FF70-426F-A152-F01DDDB18C82}" sibTransId="{0DD9D63A-37C0-4FE1-9CCF-60AEE285F3DB}"/>
    <dgm:cxn modelId="{11620017-8641-4E2A-8FF6-39B306CA6F77}" type="presOf" srcId="{6E116BB8-CBA3-4EB8-A694-0AD67486443A}" destId="{2C35E184-0D04-45FC-A348-DFF3D5C5ACDD}" srcOrd="0" destOrd="0" presId="urn:microsoft.com/office/officeart/2005/8/layout/chevron2"/>
    <dgm:cxn modelId="{DD6D7323-5C6F-47D9-9E9C-955E5544B922}" type="presOf" srcId="{C99F8C3B-C0D1-4F2A-8EED-05FA3DD9EEA6}" destId="{C69BD587-15C9-431C-9BBB-213B96E7F36C}" srcOrd="0" destOrd="1" presId="urn:microsoft.com/office/officeart/2005/8/layout/chevron2"/>
    <dgm:cxn modelId="{3684F237-DA69-4F89-B4E3-76D67518CD42}" type="presOf" srcId="{0118AB50-CE19-4298-8029-A846317B4B79}" destId="{7F635C25-50B8-4218-87B4-F7D8B9CFB9D8}" srcOrd="0" destOrd="0" presId="urn:microsoft.com/office/officeart/2005/8/layout/chevron2"/>
    <dgm:cxn modelId="{26C06039-7CAD-4143-A87D-2772579A2E9C}" type="presOf" srcId="{CFB082A0-EFB4-48E4-B4E9-6DBEF8DCDA73}" destId="{2F3331CB-5D34-42AA-B30F-35C8C75CCC6C}" srcOrd="0" destOrd="0" presId="urn:microsoft.com/office/officeart/2005/8/layout/chevron2"/>
    <dgm:cxn modelId="{6D612E61-3DF2-4F17-A3DF-E2BFD0C888C8}" srcId="{40036706-5210-44C4-8A6C-F959C1C4F732}" destId="{9F34E33F-3A15-46FE-AE21-60B8707A1C38}" srcOrd="0" destOrd="0" parTransId="{C2B123BE-0C73-4521-B8A4-C029BF9B0892}" sibTransId="{CE0A53B9-E465-4064-806C-92C3372986DC}"/>
    <dgm:cxn modelId="{6091E941-E2F7-48B1-8D53-0B9B2F55B4E4}" type="presOf" srcId="{DC7B52B3-B54F-47F6-8A8E-94B060381E74}" destId="{D3F58759-4FE6-4309-AF27-A86A5027E930}" srcOrd="0" destOrd="0" presId="urn:microsoft.com/office/officeart/2005/8/layout/chevron2"/>
    <dgm:cxn modelId="{7B757F50-9906-4E74-BFF6-E9E10341F167}" srcId="{DC7B52B3-B54F-47F6-8A8E-94B060381E74}" destId="{D028A88A-C34D-48E9-9E0A-FAF159DD81E9}" srcOrd="2" destOrd="0" parTransId="{DB31DCBC-90FC-4B37-B126-51FACAD89AA0}" sibTransId="{D956CAA1-6B8A-4F30-AAB3-7AB90943C618}"/>
    <dgm:cxn modelId="{109E5173-B072-4EB4-98A2-020615C89DDB}" type="presOf" srcId="{6C18DC74-A6B5-47DA-8059-92F3C423E357}" destId="{D6D85B52-A544-4DA8-8A1D-43CF3BBBC9D3}" srcOrd="0" destOrd="1" presId="urn:microsoft.com/office/officeart/2005/8/layout/chevron2"/>
    <dgm:cxn modelId="{6F288679-5114-4ED6-94D1-858D284B1AB4}" srcId="{EF2C5B96-ACB1-4667-97E5-4CABDA3CCC3C}" destId="{6E116BB8-CBA3-4EB8-A694-0AD67486443A}" srcOrd="1" destOrd="0" parTransId="{F0403EDB-E0DE-4D23-A243-BEC2097EC3E6}" sibTransId="{691F1349-3055-4CD7-8B9C-8484057522E5}"/>
    <dgm:cxn modelId="{EB5F597B-16FC-4E94-B5C2-BCC7A55BE0FC}" type="presOf" srcId="{CACDF306-45C2-4513-ABE0-538AD54FCBDF}" destId="{C69BD587-15C9-431C-9BBB-213B96E7F36C}" srcOrd="0" destOrd="0" presId="urn:microsoft.com/office/officeart/2005/8/layout/chevron2"/>
    <dgm:cxn modelId="{BCE24781-88BB-4E3B-9E6D-26718BD5C269}" type="presOf" srcId="{D028A88A-C34D-48E9-9E0A-FAF159DD81E9}" destId="{D6D85B52-A544-4DA8-8A1D-43CF3BBBC9D3}" srcOrd="0" destOrd="2" presId="urn:microsoft.com/office/officeart/2005/8/layout/chevron2"/>
    <dgm:cxn modelId="{424F4FB9-9D09-407D-9916-26F63516A3B8}" type="presOf" srcId="{40036706-5210-44C4-8A6C-F959C1C4F732}" destId="{D67DF80A-E1E7-4E00-848B-06364000F706}" srcOrd="0" destOrd="0" presId="urn:microsoft.com/office/officeart/2005/8/layout/chevron2"/>
    <dgm:cxn modelId="{E95A11BF-F91B-4E26-AE00-239A2CEF84A2}" type="presOf" srcId="{8E639A86-ACC3-41A6-9A0A-0875C1BCDB41}" destId="{C69BD587-15C9-431C-9BBB-213B96E7F36C}" srcOrd="0" destOrd="2" presId="urn:microsoft.com/office/officeart/2005/8/layout/chevron2"/>
    <dgm:cxn modelId="{263E7DC8-7B87-4976-BA39-711C5FF2EE5F}" srcId="{0118AB50-CE19-4298-8029-A846317B4B79}" destId="{CACDF306-45C2-4513-ABE0-538AD54FCBDF}" srcOrd="0" destOrd="0" parTransId="{348F665F-CEAF-478B-8B41-3CD061FEAC6E}" sibTransId="{62DC4F92-B7DD-4105-9ECD-C5B02E072BD1}"/>
    <dgm:cxn modelId="{FFC687D1-4122-4DBF-B04B-FE509E880AB1}" srcId="{0118AB50-CE19-4298-8029-A846317B4B79}" destId="{C99F8C3B-C0D1-4F2A-8EED-05FA3DD9EEA6}" srcOrd="1" destOrd="0" parTransId="{C5E4C5F4-3D17-4221-98EA-D89BA8A9D6D6}" sibTransId="{9B00E6DA-9A4D-4088-A0CA-6422F0CBC114}"/>
    <dgm:cxn modelId="{1D10D5D3-8E42-4F4C-9385-23CECAB1FAD8}" type="presOf" srcId="{9F34E33F-3A15-46FE-AE21-60B8707A1C38}" destId="{2820FD31-486A-4860-B4B5-B680F137B71A}" srcOrd="0" destOrd="0" presId="urn:microsoft.com/office/officeart/2005/8/layout/chevron2"/>
    <dgm:cxn modelId="{9C6186DC-CDCF-40A3-9084-B8A151EE95F0}" type="presOf" srcId="{EF2C5B96-ACB1-4667-97E5-4CABDA3CCC3C}" destId="{5C814445-D450-438D-B963-246EADDB2B84}" srcOrd="0" destOrd="0" presId="urn:microsoft.com/office/officeart/2005/8/layout/chevron2"/>
    <dgm:cxn modelId="{C1BAC5EA-BBCB-48CB-85B9-A2CA191EED01}" srcId="{EF2C5B96-ACB1-4667-97E5-4CABDA3CCC3C}" destId="{0118AB50-CE19-4298-8029-A846317B4B79}" srcOrd="0" destOrd="0" parTransId="{56040452-DE05-4C64-8E8D-4DA13D6CC5CE}" sibTransId="{B2545A2C-D7B8-4D0A-B360-44B824B7E774}"/>
    <dgm:cxn modelId="{676EE8F8-8C35-4CD8-999E-531D49774908}" srcId="{DC7B52B3-B54F-47F6-8A8E-94B060381E74}" destId="{6C18DC74-A6B5-47DA-8059-92F3C423E357}" srcOrd="1" destOrd="0" parTransId="{1604AC0B-29B2-4C92-BF9D-4127F722D2E9}" sibTransId="{FF29436A-A6FF-480F-BDB0-F71BE45A5F73}"/>
    <dgm:cxn modelId="{A799B6FD-0B39-48E3-A41E-9BE56DD9F76A}" srcId="{0118AB50-CE19-4298-8029-A846317B4B79}" destId="{8E639A86-ACC3-41A6-9A0A-0875C1BCDB41}" srcOrd="2" destOrd="0" parTransId="{9CB4D8E4-BB56-4CBD-9B69-D277A2BD2846}" sibTransId="{1658B02C-E55F-4D38-87C5-0F093DB79C1D}"/>
    <dgm:cxn modelId="{7F744E81-8B6B-4C82-AB09-DACFA3C5B0E3}" type="presParOf" srcId="{5C814445-D450-438D-B963-246EADDB2B84}" destId="{7E9F8EF9-62E6-41EC-A9B4-9809A21CC8BD}" srcOrd="0" destOrd="0" presId="urn:microsoft.com/office/officeart/2005/8/layout/chevron2"/>
    <dgm:cxn modelId="{2B0704E2-DACC-4EA8-B17C-DB8598D8E7E1}" type="presParOf" srcId="{7E9F8EF9-62E6-41EC-A9B4-9809A21CC8BD}" destId="{7F635C25-50B8-4218-87B4-F7D8B9CFB9D8}" srcOrd="0" destOrd="0" presId="urn:microsoft.com/office/officeart/2005/8/layout/chevron2"/>
    <dgm:cxn modelId="{D310BC81-564C-47D9-AAE3-26C684D58F21}" type="presParOf" srcId="{7E9F8EF9-62E6-41EC-A9B4-9809A21CC8BD}" destId="{C69BD587-15C9-431C-9BBB-213B96E7F36C}" srcOrd="1" destOrd="0" presId="urn:microsoft.com/office/officeart/2005/8/layout/chevron2"/>
    <dgm:cxn modelId="{205D2CE3-8E05-4C90-A328-540BB05B7C6E}" type="presParOf" srcId="{5C814445-D450-438D-B963-246EADDB2B84}" destId="{A29BD100-37F6-4D3B-9F81-7273D09EF251}" srcOrd="1" destOrd="0" presId="urn:microsoft.com/office/officeart/2005/8/layout/chevron2"/>
    <dgm:cxn modelId="{DF2DD60C-2C9B-44AC-9D2A-5CE69DBE3DFC}" type="presParOf" srcId="{5C814445-D450-438D-B963-246EADDB2B84}" destId="{64A108BF-296B-4883-9130-00835E1589C0}" srcOrd="2" destOrd="0" presId="urn:microsoft.com/office/officeart/2005/8/layout/chevron2"/>
    <dgm:cxn modelId="{EE7B7DFB-597C-4396-A9C5-93E06C727439}" type="presParOf" srcId="{64A108BF-296B-4883-9130-00835E1589C0}" destId="{2C35E184-0D04-45FC-A348-DFF3D5C5ACDD}" srcOrd="0" destOrd="0" presId="urn:microsoft.com/office/officeart/2005/8/layout/chevron2"/>
    <dgm:cxn modelId="{EEC29311-B51E-4387-A3FC-C6510A0810B7}" type="presParOf" srcId="{64A108BF-296B-4883-9130-00835E1589C0}" destId="{2F3331CB-5D34-42AA-B30F-35C8C75CCC6C}" srcOrd="1" destOrd="0" presId="urn:microsoft.com/office/officeart/2005/8/layout/chevron2"/>
    <dgm:cxn modelId="{23D4A4EF-3627-4005-B97F-5BBE07E5AAF9}" type="presParOf" srcId="{5C814445-D450-438D-B963-246EADDB2B84}" destId="{51100465-9622-49C6-A309-E2EE56B34CF7}" srcOrd="3" destOrd="0" presId="urn:microsoft.com/office/officeart/2005/8/layout/chevron2"/>
    <dgm:cxn modelId="{B5615675-98AB-4348-8322-4071B6191FB6}" type="presParOf" srcId="{5C814445-D450-438D-B963-246EADDB2B84}" destId="{EBCFD53D-5B7A-4686-8DC6-E93302AEE9D4}" srcOrd="4" destOrd="0" presId="urn:microsoft.com/office/officeart/2005/8/layout/chevron2"/>
    <dgm:cxn modelId="{9184B8C4-FA8F-47DC-BC25-CFB08C83FC75}" type="presParOf" srcId="{EBCFD53D-5B7A-4686-8DC6-E93302AEE9D4}" destId="{D3F58759-4FE6-4309-AF27-A86A5027E930}" srcOrd="0" destOrd="0" presId="urn:microsoft.com/office/officeart/2005/8/layout/chevron2"/>
    <dgm:cxn modelId="{24689A84-789D-45A4-81CE-049CE27D5E63}" type="presParOf" srcId="{EBCFD53D-5B7A-4686-8DC6-E93302AEE9D4}" destId="{D6D85B52-A544-4DA8-8A1D-43CF3BBBC9D3}" srcOrd="1" destOrd="0" presId="urn:microsoft.com/office/officeart/2005/8/layout/chevron2"/>
    <dgm:cxn modelId="{1A09D400-F12B-4773-8B76-D7957CF18BA7}" type="presParOf" srcId="{5C814445-D450-438D-B963-246EADDB2B84}" destId="{39A8BBED-E7D0-496F-BCB3-6D4F9FC985A7}" srcOrd="5" destOrd="0" presId="urn:microsoft.com/office/officeart/2005/8/layout/chevron2"/>
    <dgm:cxn modelId="{6AA36B00-9B5D-4B99-A47A-977A25071312}" type="presParOf" srcId="{5C814445-D450-438D-B963-246EADDB2B84}" destId="{96A85372-80C8-4A6F-975E-3D3A81BDCBF0}" srcOrd="6" destOrd="0" presId="urn:microsoft.com/office/officeart/2005/8/layout/chevron2"/>
    <dgm:cxn modelId="{ED4AFF99-C3F9-43A3-9DE6-B5B9BEA98E94}" type="presParOf" srcId="{96A85372-80C8-4A6F-975E-3D3A81BDCBF0}" destId="{D67DF80A-E1E7-4E00-848B-06364000F706}" srcOrd="0" destOrd="0" presId="urn:microsoft.com/office/officeart/2005/8/layout/chevron2"/>
    <dgm:cxn modelId="{DDD0F8AC-C82E-4D58-81C6-44EC5D20A31B}" type="presParOf" srcId="{96A85372-80C8-4A6F-975E-3D3A81BDCBF0}" destId="{2820FD31-486A-4860-B4B5-B680F137B71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88AF98-12F8-408B-8B4E-1F18ADDDE91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C0FBD37-D033-400B-9AAE-0DFCC9FFE048}">
      <dgm:prSet phldrT="[Text]" custT="1"/>
      <dgm:spPr>
        <a:solidFill>
          <a:srgbClr val="FFFFCC"/>
        </a:solidFill>
        <a:ln w="9525">
          <a:solidFill>
            <a:srgbClr val="0062AC"/>
          </a:solidFill>
        </a:ln>
      </dgm:spPr>
      <dgm:t>
        <a:bodyPr/>
        <a:lstStyle/>
        <a:p>
          <a:r>
            <a:rPr lang="en-US" sz="1800" b="1" dirty="0">
              <a:solidFill>
                <a:schemeClr val="tx1"/>
              </a:solidFill>
              <a:latin typeface="Garamond" panose="02020404030301010803" pitchFamily="18" charset="0"/>
            </a:rPr>
            <a:t>Board of Directors</a:t>
          </a:r>
        </a:p>
        <a:p>
          <a:r>
            <a:rPr lang="en-US" sz="1800" b="1" dirty="0">
              <a:solidFill>
                <a:srgbClr val="C00000"/>
              </a:solidFill>
              <a:latin typeface="Garamond" panose="02020404030301010803" pitchFamily="18" charset="0"/>
            </a:rPr>
            <a:t>58 Members</a:t>
          </a:r>
          <a:endParaRPr lang="en-US" sz="1800" b="1" dirty="0">
            <a:solidFill>
              <a:schemeClr val="tx1"/>
            </a:solidFill>
            <a:latin typeface="Garamond" panose="02020404030301010803" pitchFamily="18" charset="0"/>
          </a:endParaRPr>
        </a:p>
      </dgm:t>
    </dgm:pt>
    <dgm:pt modelId="{990A0FCF-1A3D-42C6-9335-DF1BCDF7341C}" type="parTrans" cxnId="{F8AF1591-5A31-460B-9CC0-8EC4FEA3D3B2}">
      <dgm:prSet/>
      <dgm:spPr/>
      <dgm:t>
        <a:bodyPr/>
        <a:lstStyle/>
        <a:p>
          <a:endParaRPr lang="en-US" sz="2000" b="1"/>
        </a:p>
      </dgm:t>
    </dgm:pt>
    <dgm:pt modelId="{672D19F3-EC01-49E9-B0F1-B602BE6A3F7A}" type="sibTrans" cxnId="{F8AF1591-5A31-460B-9CC0-8EC4FEA3D3B2}">
      <dgm:prSet/>
      <dgm:spPr/>
      <dgm:t>
        <a:bodyPr/>
        <a:lstStyle/>
        <a:p>
          <a:endParaRPr lang="en-US" sz="2000" b="1"/>
        </a:p>
      </dgm:t>
    </dgm:pt>
    <dgm:pt modelId="{296E8FB2-8175-4DA8-80F1-EA3081D693BE}" type="asst">
      <dgm:prSet phldrT="[Text]" custT="1"/>
      <dgm:spPr>
        <a:solidFill>
          <a:srgbClr val="FFFFCC"/>
        </a:solidFill>
        <a:ln w="9525">
          <a:solidFill>
            <a:srgbClr val="0062AC"/>
          </a:solidFill>
        </a:ln>
      </dgm:spPr>
      <dgm:t>
        <a:bodyPr/>
        <a:lstStyle/>
        <a:p>
          <a:r>
            <a:rPr lang="en-US" sz="1200" b="1" dirty="0">
              <a:solidFill>
                <a:schemeClr val="tx1"/>
              </a:solidFill>
              <a:latin typeface="Garamond" panose="02020404030301010803" pitchFamily="18" charset="0"/>
            </a:rPr>
            <a:t>Executive Committee</a:t>
          </a:r>
          <a:endParaRPr lang="en-US" sz="1200" b="1" dirty="0"/>
        </a:p>
      </dgm:t>
    </dgm:pt>
    <dgm:pt modelId="{F6DD1C2F-6CFD-49DA-B2A9-C94E98261E90}" type="parTrans" cxnId="{19EC2325-CCEF-4429-BADC-423C2A4FB12D}">
      <dgm:prSet/>
      <dgm:spPr/>
      <dgm:t>
        <a:bodyPr/>
        <a:lstStyle/>
        <a:p>
          <a:endParaRPr lang="en-US" sz="2000" b="1"/>
        </a:p>
      </dgm:t>
    </dgm:pt>
    <dgm:pt modelId="{EA8216A2-B407-425E-AE86-3B1E96E735C0}" type="sibTrans" cxnId="{19EC2325-CCEF-4429-BADC-423C2A4FB12D}">
      <dgm:prSet/>
      <dgm:spPr/>
      <dgm:t>
        <a:bodyPr/>
        <a:lstStyle/>
        <a:p>
          <a:endParaRPr lang="en-US" sz="2000" b="1"/>
        </a:p>
      </dgm:t>
    </dgm:pt>
    <dgm:pt modelId="{3CE81110-138E-4615-A5F3-86AB93A61DB7}">
      <dgm:prSet phldrT="[Text]" custT="1"/>
      <dgm:spPr>
        <a:solidFill>
          <a:srgbClr val="FFFFCC"/>
        </a:solidFill>
        <a:ln w="9525">
          <a:solidFill>
            <a:srgbClr val="0062AC"/>
          </a:solidFill>
        </a:ln>
      </dgm:spPr>
      <dgm:t>
        <a:bodyPr/>
        <a:lstStyle/>
        <a:p>
          <a:r>
            <a:rPr lang="en-US" sz="1050" b="1" dirty="0">
              <a:solidFill>
                <a:schemeClr val="tx1"/>
              </a:solidFill>
              <a:latin typeface="Garamond" panose="02020404030301010803" pitchFamily="18" charset="0"/>
            </a:rPr>
            <a:t>Claims and Coverage Committee</a:t>
          </a:r>
        </a:p>
        <a:p>
          <a:r>
            <a:rPr lang="en-US" sz="1050" b="1" dirty="0">
              <a:solidFill>
                <a:srgbClr val="C00000"/>
              </a:solidFill>
              <a:latin typeface="Garamond" panose="02020404030301010803" pitchFamily="18" charset="0"/>
            </a:rPr>
            <a:t>April Marin, Chair</a:t>
          </a:r>
        </a:p>
        <a:p>
          <a:r>
            <a:rPr lang="en-US" sz="1050" b="1" dirty="0">
              <a:solidFill>
                <a:schemeClr val="tx1"/>
              </a:solidFill>
              <a:latin typeface="Garamond" panose="02020404030301010803" pitchFamily="18" charset="0"/>
            </a:rPr>
            <a:t>Santa Clarita CCD</a:t>
          </a:r>
          <a:endParaRPr lang="en-US" sz="1050" b="1" dirty="0"/>
        </a:p>
      </dgm:t>
    </dgm:pt>
    <dgm:pt modelId="{4CEBCC32-2DB9-42F6-B988-35589FA06886}" type="parTrans" cxnId="{01DF00C6-6938-4056-A16D-29EFB7BBECED}">
      <dgm:prSet/>
      <dgm:spPr/>
      <dgm:t>
        <a:bodyPr/>
        <a:lstStyle/>
        <a:p>
          <a:endParaRPr lang="en-US" sz="2000" b="1"/>
        </a:p>
      </dgm:t>
    </dgm:pt>
    <dgm:pt modelId="{8D7E032B-890A-4CCC-8B25-74D86023CA87}" type="sibTrans" cxnId="{01DF00C6-6938-4056-A16D-29EFB7BBECED}">
      <dgm:prSet/>
      <dgm:spPr/>
      <dgm:t>
        <a:bodyPr/>
        <a:lstStyle/>
        <a:p>
          <a:endParaRPr lang="en-US" sz="2000" b="1"/>
        </a:p>
      </dgm:t>
    </dgm:pt>
    <dgm:pt modelId="{774F096A-7E7A-4E8E-90C8-BD48A6656677}">
      <dgm:prSet phldrT="[Text]" custT="1"/>
      <dgm:spPr>
        <a:solidFill>
          <a:srgbClr val="FFFFCC"/>
        </a:solidFill>
        <a:ln w="9525">
          <a:solidFill>
            <a:srgbClr val="0062AC"/>
          </a:solidFill>
        </a:ln>
      </dgm:spPr>
      <dgm:t>
        <a:bodyPr/>
        <a:lstStyle/>
        <a:p>
          <a:r>
            <a:rPr lang="en-US" sz="1000" b="1" dirty="0">
              <a:solidFill>
                <a:schemeClr val="tx1"/>
              </a:solidFill>
              <a:latin typeface="Garamond" panose="02020404030301010803" pitchFamily="18" charset="0"/>
            </a:rPr>
            <a:t>Underwriting Committee</a:t>
          </a:r>
        </a:p>
        <a:p>
          <a:r>
            <a:rPr lang="en-US" sz="1000" b="1" dirty="0">
              <a:solidFill>
                <a:srgbClr val="C00000"/>
              </a:solidFill>
              <a:latin typeface="Garamond" panose="02020404030301010803" pitchFamily="18" charset="0"/>
            </a:rPr>
            <a:t>Debbie Turner, Chair </a:t>
          </a:r>
        </a:p>
        <a:p>
          <a:r>
            <a:rPr lang="en-US" sz="1000" b="1" dirty="0">
              <a:solidFill>
                <a:schemeClr val="tx1"/>
              </a:solidFill>
              <a:latin typeface="Garamond" panose="02020404030301010803" pitchFamily="18" charset="0"/>
            </a:rPr>
            <a:t>Los Rios CCD</a:t>
          </a:r>
          <a:endParaRPr lang="en-US" sz="1000" b="1" dirty="0"/>
        </a:p>
      </dgm:t>
    </dgm:pt>
    <dgm:pt modelId="{25505ADC-3E01-4951-AA89-526C9A581934}" type="parTrans" cxnId="{F297F684-795C-4ED8-895C-048B9FD96213}">
      <dgm:prSet/>
      <dgm:spPr/>
      <dgm:t>
        <a:bodyPr/>
        <a:lstStyle/>
        <a:p>
          <a:endParaRPr lang="en-US" sz="2000" b="1"/>
        </a:p>
      </dgm:t>
    </dgm:pt>
    <dgm:pt modelId="{7D166688-D6BB-4C83-A0DD-CB0887B96A81}" type="sibTrans" cxnId="{F297F684-795C-4ED8-895C-048B9FD96213}">
      <dgm:prSet/>
      <dgm:spPr/>
      <dgm:t>
        <a:bodyPr/>
        <a:lstStyle/>
        <a:p>
          <a:endParaRPr lang="en-US" sz="2000" b="1"/>
        </a:p>
      </dgm:t>
    </dgm:pt>
    <dgm:pt modelId="{A6E0386F-8DCD-40E5-BB13-26BD42735BB7}">
      <dgm:prSet phldrT="[Text]" custT="1"/>
      <dgm:spPr>
        <a:solidFill>
          <a:srgbClr val="FFFFCC"/>
        </a:solidFill>
        <a:ln w="9525">
          <a:solidFill>
            <a:srgbClr val="0062AC"/>
          </a:solidFill>
        </a:ln>
      </dgm:spPr>
      <dgm:t>
        <a:bodyPr/>
        <a:lstStyle/>
        <a:p>
          <a:r>
            <a:rPr lang="en-US" sz="1000" b="1" dirty="0">
              <a:solidFill>
                <a:schemeClr val="tx1"/>
              </a:solidFill>
              <a:latin typeface="Garamond" panose="02020404030301010803" pitchFamily="18" charset="0"/>
            </a:rPr>
            <a:t>Finance Committee</a:t>
          </a:r>
        </a:p>
        <a:p>
          <a:r>
            <a:rPr lang="en-US" sz="1000" b="1" dirty="0">
              <a:solidFill>
                <a:srgbClr val="C00000"/>
              </a:solidFill>
              <a:latin typeface="Garamond" panose="02020404030301010803" pitchFamily="18" charset="0"/>
            </a:rPr>
            <a:t>Claudette Dain, Chair</a:t>
          </a:r>
        </a:p>
        <a:p>
          <a:r>
            <a:rPr lang="en-US" sz="1000" b="1" dirty="0">
              <a:solidFill>
                <a:schemeClr val="tx1"/>
              </a:solidFill>
              <a:latin typeface="Garamond" panose="02020404030301010803" pitchFamily="18" charset="0"/>
            </a:rPr>
            <a:t>Citrus CCD</a:t>
          </a:r>
          <a:endParaRPr lang="en-US" sz="1000" b="1" dirty="0"/>
        </a:p>
      </dgm:t>
    </dgm:pt>
    <dgm:pt modelId="{1D593F63-5459-45CD-BA4F-D2CB78FAF62D}" type="parTrans" cxnId="{8BFBB80E-96A1-4AAA-9E91-C2A1493587E0}">
      <dgm:prSet/>
      <dgm:spPr/>
      <dgm:t>
        <a:bodyPr/>
        <a:lstStyle/>
        <a:p>
          <a:endParaRPr lang="en-US" sz="2000" b="1"/>
        </a:p>
      </dgm:t>
    </dgm:pt>
    <dgm:pt modelId="{0A8BB799-46BC-4D7F-BBB4-8CFE6CF432F2}" type="sibTrans" cxnId="{8BFBB80E-96A1-4AAA-9E91-C2A1493587E0}">
      <dgm:prSet/>
      <dgm:spPr/>
      <dgm:t>
        <a:bodyPr/>
        <a:lstStyle/>
        <a:p>
          <a:endParaRPr lang="en-US" sz="2000" b="1"/>
        </a:p>
      </dgm:t>
    </dgm:pt>
    <dgm:pt modelId="{E6912B95-CDAC-4444-AB6D-C66BF9F5E642}">
      <dgm:prSet custT="1"/>
      <dgm:spPr>
        <a:solidFill>
          <a:srgbClr val="FFFFCC"/>
        </a:solidFill>
        <a:ln w="9525">
          <a:solidFill>
            <a:srgbClr val="0062AC"/>
          </a:solidFill>
        </a:ln>
      </dgm:spPr>
      <dgm:t>
        <a:bodyPr/>
        <a:lstStyle/>
        <a:p>
          <a:r>
            <a:rPr lang="en-US" sz="1200" b="1" dirty="0"/>
            <a:t> </a:t>
          </a:r>
          <a:r>
            <a:rPr lang="en-US" sz="1000" b="1" dirty="0">
              <a:solidFill>
                <a:schemeClr val="tx1"/>
              </a:solidFill>
              <a:latin typeface="Garamond" panose="02020404030301010803" pitchFamily="18" charset="0"/>
            </a:rPr>
            <a:t>HR Committee</a:t>
          </a:r>
        </a:p>
        <a:p>
          <a:r>
            <a:rPr lang="en-US" sz="1000" b="1" dirty="0">
              <a:solidFill>
                <a:srgbClr val="C00000"/>
              </a:solidFill>
              <a:latin typeface="Garamond" panose="02020404030301010803" pitchFamily="18" charset="0"/>
            </a:rPr>
            <a:t>Cindy Vyskocil, Chair</a:t>
          </a:r>
        </a:p>
        <a:p>
          <a:r>
            <a:rPr lang="en-US" sz="1000" b="1" dirty="0">
              <a:solidFill>
                <a:schemeClr val="tx1"/>
              </a:solidFill>
              <a:latin typeface="Garamond" panose="02020404030301010803" pitchFamily="18" charset="0"/>
            </a:rPr>
            <a:t>South </a:t>
          </a:r>
          <a:r>
            <a:rPr lang="en-US" sz="1000" b="1" baseline="0" dirty="0">
              <a:solidFill>
                <a:schemeClr val="tx1"/>
              </a:solidFill>
              <a:latin typeface="Garamond" panose="02020404030301010803" pitchFamily="18" charset="0"/>
            </a:rPr>
            <a:t>Orange</a:t>
          </a:r>
          <a:r>
            <a:rPr lang="en-US" sz="1000" b="1" dirty="0">
              <a:solidFill>
                <a:schemeClr val="tx1"/>
              </a:solidFill>
              <a:latin typeface="Garamond" panose="02020404030301010803" pitchFamily="18" charset="0"/>
            </a:rPr>
            <a:t> County CCD</a:t>
          </a:r>
          <a:endParaRPr lang="en-US" sz="1000" b="1" dirty="0"/>
        </a:p>
      </dgm:t>
    </dgm:pt>
    <dgm:pt modelId="{DF28DD25-5DFC-4DB4-8180-B63211F104F3}" type="parTrans" cxnId="{A36C1A08-6840-4E9C-97DE-AC8A969CC5A4}">
      <dgm:prSet/>
      <dgm:spPr/>
      <dgm:t>
        <a:bodyPr/>
        <a:lstStyle/>
        <a:p>
          <a:endParaRPr lang="en-US" sz="2000" b="1"/>
        </a:p>
      </dgm:t>
    </dgm:pt>
    <dgm:pt modelId="{F20836DD-D2E2-43F4-894B-390A45B3F0BF}" type="sibTrans" cxnId="{A36C1A08-6840-4E9C-97DE-AC8A969CC5A4}">
      <dgm:prSet/>
      <dgm:spPr/>
      <dgm:t>
        <a:bodyPr/>
        <a:lstStyle/>
        <a:p>
          <a:endParaRPr lang="en-US" sz="2000" b="1"/>
        </a:p>
      </dgm:t>
    </dgm:pt>
    <dgm:pt modelId="{732F177C-0CE8-4F5A-8A39-3B13FE299861}">
      <dgm:prSet custT="1"/>
      <dgm:spPr>
        <a:solidFill>
          <a:srgbClr val="FFFFCC"/>
        </a:solidFill>
        <a:ln w="9525">
          <a:solidFill>
            <a:srgbClr val="0062AC"/>
          </a:solidFill>
        </a:ln>
      </dgm:spPr>
      <dgm:t>
        <a:bodyPr/>
        <a:lstStyle/>
        <a:p>
          <a:pPr marL="0" lvl="0" algn="ctr" defTabSz="533400">
            <a:lnSpc>
              <a:spcPct val="90000"/>
            </a:lnSpc>
            <a:spcBef>
              <a:spcPts val="0"/>
            </a:spcBef>
            <a:spcAft>
              <a:spcPts val="420"/>
            </a:spcAft>
            <a:buNone/>
          </a:pPr>
          <a:r>
            <a:rPr lang="en-US" sz="1000" b="1" kern="1200" dirty="0">
              <a:solidFill>
                <a:schemeClr val="tx1"/>
              </a:solidFill>
              <a:latin typeface="Garamond" panose="02020404030301010803" pitchFamily="18" charset="0"/>
              <a:ea typeface="+mn-ea"/>
              <a:cs typeface="+mn-cs"/>
            </a:rPr>
            <a:t>IT Committee</a:t>
          </a:r>
          <a:br>
            <a:rPr lang="en-US" sz="1000" b="1" kern="1200" dirty="0">
              <a:solidFill>
                <a:schemeClr val="tx1"/>
              </a:solidFill>
              <a:latin typeface="Garamond" panose="02020404030301010803" pitchFamily="18" charset="0"/>
              <a:ea typeface="+mn-ea"/>
              <a:cs typeface="+mn-cs"/>
            </a:rPr>
          </a:br>
          <a:r>
            <a:rPr lang="en-US" sz="1000" b="1" kern="1200" dirty="0">
              <a:solidFill>
                <a:srgbClr val="C00000"/>
              </a:solidFill>
              <a:latin typeface="Garamond" panose="02020404030301010803" pitchFamily="18" charset="0"/>
              <a:ea typeface="+mn-ea"/>
              <a:cs typeface="+mn-cs"/>
            </a:rPr>
            <a:t>Felipe Lopez, Chair</a:t>
          </a:r>
          <a:br>
            <a:rPr lang="en-US" sz="1000" b="1" kern="1200" dirty="0">
              <a:solidFill>
                <a:schemeClr val="tx1"/>
              </a:solidFill>
              <a:latin typeface="Garamond" panose="02020404030301010803" pitchFamily="18" charset="0"/>
              <a:ea typeface="+mn-ea"/>
              <a:cs typeface="+mn-cs"/>
            </a:rPr>
          </a:br>
          <a:r>
            <a:rPr lang="en-US" sz="1000" b="1" kern="1200" dirty="0">
              <a:solidFill>
                <a:schemeClr val="tx1"/>
              </a:solidFill>
              <a:latin typeface="Garamond" panose="02020404030301010803" pitchFamily="18" charset="0"/>
              <a:ea typeface="+mn-ea"/>
              <a:cs typeface="+mn-cs"/>
            </a:rPr>
            <a:t>Cerritos CCD</a:t>
          </a:r>
        </a:p>
      </dgm:t>
    </dgm:pt>
    <dgm:pt modelId="{C4813D4A-1C0A-4932-8FAC-A1DB3372C361}" type="sibTrans" cxnId="{3F5C65D4-E0A4-40FF-8610-40FCDA7FBCCE}">
      <dgm:prSet/>
      <dgm:spPr/>
      <dgm:t>
        <a:bodyPr/>
        <a:lstStyle/>
        <a:p>
          <a:endParaRPr lang="en-US"/>
        </a:p>
      </dgm:t>
    </dgm:pt>
    <dgm:pt modelId="{5A6DC1AE-1792-4D57-8F90-1471493943BA}" type="parTrans" cxnId="{3F5C65D4-E0A4-40FF-8610-40FCDA7FBCCE}">
      <dgm:prSet/>
      <dgm:spPr/>
      <dgm:t>
        <a:bodyPr/>
        <a:lstStyle/>
        <a:p>
          <a:endParaRPr lang="en-US"/>
        </a:p>
      </dgm:t>
    </dgm:pt>
    <dgm:pt modelId="{28280DDD-6717-4017-9402-BF161A677451}" type="pres">
      <dgm:prSet presAssocID="{3488AF98-12F8-408B-8B4E-1F18ADDDE91A}" presName="hierChild1" presStyleCnt="0">
        <dgm:presLayoutVars>
          <dgm:orgChart val="1"/>
          <dgm:chPref val="1"/>
          <dgm:dir/>
          <dgm:animOne val="branch"/>
          <dgm:animLvl val="lvl"/>
          <dgm:resizeHandles/>
        </dgm:presLayoutVars>
      </dgm:prSet>
      <dgm:spPr/>
    </dgm:pt>
    <dgm:pt modelId="{0EB90445-7A3F-49FA-A558-BD276E2180E9}" type="pres">
      <dgm:prSet presAssocID="{1C0FBD37-D033-400B-9AAE-0DFCC9FFE048}" presName="hierRoot1" presStyleCnt="0">
        <dgm:presLayoutVars>
          <dgm:hierBranch val="init"/>
        </dgm:presLayoutVars>
      </dgm:prSet>
      <dgm:spPr/>
    </dgm:pt>
    <dgm:pt modelId="{C2EC1D2D-C011-4534-9976-6C6AC02C3BBC}" type="pres">
      <dgm:prSet presAssocID="{1C0FBD37-D033-400B-9AAE-0DFCC9FFE048}" presName="rootComposite1" presStyleCnt="0"/>
      <dgm:spPr/>
    </dgm:pt>
    <dgm:pt modelId="{E61B0C29-E06A-4280-9DAE-DB1E607D450B}" type="pres">
      <dgm:prSet presAssocID="{1C0FBD37-D033-400B-9AAE-0DFCC9FFE048}" presName="rootText1" presStyleLbl="node0" presStyleIdx="0" presStyleCnt="1" custScaleX="110553" custScaleY="155499">
        <dgm:presLayoutVars>
          <dgm:chPref val="3"/>
        </dgm:presLayoutVars>
      </dgm:prSet>
      <dgm:spPr>
        <a:prstGeom prst="roundRect">
          <a:avLst/>
        </a:prstGeom>
      </dgm:spPr>
    </dgm:pt>
    <dgm:pt modelId="{12A58109-3608-48EE-B944-364BF8C73ED2}" type="pres">
      <dgm:prSet presAssocID="{1C0FBD37-D033-400B-9AAE-0DFCC9FFE048}" presName="rootConnector1" presStyleLbl="node1" presStyleIdx="0" presStyleCnt="0"/>
      <dgm:spPr/>
    </dgm:pt>
    <dgm:pt modelId="{8EF10428-5FAC-495F-91B6-4BE6D26FBA8E}" type="pres">
      <dgm:prSet presAssocID="{1C0FBD37-D033-400B-9AAE-0DFCC9FFE048}" presName="hierChild2" presStyleCnt="0"/>
      <dgm:spPr/>
    </dgm:pt>
    <dgm:pt modelId="{A18B6904-2994-490E-ACAD-DB75378FFCE3}" type="pres">
      <dgm:prSet presAssocID="{4CEBCC32-2DB9-42F6-B988-35589FA06886}" presName="Name37" presStyleLbl="parChTrans1D2" presStyleIdx="0" presStyleCnt="6"/>
      <dgm:spPr/>
    </dgm:pt>
    <dgm:pt modelId="{66C1C4CF-AA52-4C97-B90E-92DABC045547}" type="pres">
      <dgm:prSet presAssocID="{3CE81110-138E-4615-A5F3-86AB93A61DB7}" presName="hierRoot2" presStyleCnt="0">
        <dgm:presLayoutVars>
          <dgm:hierBranch val="init"/>
        </dgm:presLayoutVars>
      </dgm:prSet>
      <dgm:spPr/>
    </dgm:pt>
    <dgm:pt modelId="{17C142E8-AB3A-4CB0-BF4B-5C26B120DCDE}" type="pres">
      <dgm:prSet presAssocID="{3CE81110-138E-4615-A5F3-86AB93A61DB7}" presName="rootComposite" presStyleCnt="0"/>
      <dgm:spPr/>
    </dgm:pt>
    <dgm:pt modelId="{26EFDA95-1F0F-42A8-8C27-39AC639A32C0}" type="pres">
      <dgm:prSet presAssocID="{3CE81110-138E-4615-A5F3-86AB93A61DB7}" presName="rootText" presStyleLbl="node2" presStyleIdx="0" presStyleCnt="5" custScaleX="113321" custScaleY="129796">
        <dgm:presLayoutVars>
          <dgm:chPref val="3"/>
        </dgm:presLayoutVars>
      </dgm:prSet>
      <dgm:spPr>
        <a:prstGeom prst="roundRect">
          <a:avLst/>
        </a:prstGeom>
      </dgm:spPr>
    </dgm:pt>
    <dgm:pt modelId="{E38632CC-8802-4806-ADA5-82905F64F061}" type="pres">
      <dgm:prSet presAssocID="{3CE81110-138E-4615-A5F3-86AB93A61DB7}" presName="rootConnector" presStyleLbl="node2" presStyleIdx="0" presStyleCnt="5"/>
      <dgm:spPr/>
    </dgm:pt>
    <dgm:pt modelId="{F09E1A10-896F-4003-9892-08C86E6F17F3}" type="pres">
      <dgm:prSet presAssocID="{3CE81110-138E-4615-A5F3-86AB93A61DB7}" presName="hierChild4" presStyleCnt="0"/>
      <dgm:spPr/>
    </dgm:pt>
    <dgm:pt modelId="{8BFF553E-4D9F-46FB-92CE-94D594228093}" type="pres">
      <dgm:prSet presAssocID="{3CE81110-138E-4615-A5F3-86AB93A61DB7}" presName="hierChild5" presStyleCnt="0"/>
      <dgm:spPr/>
    </dgm:pt>
    <dgm:pt modelId="{13934295-1EEA-43EB-8E25-5BD7601DC3B4}" type="pres">
      <dgm:prSet presAssocID="{25505ADC-3E01-4951-AA89-526C9A581934}" presName="Name37" presStyleLbl="parChTrans1D2" presStyleIdx="1" presStyleCnt="6"/>
      <dgm:spPr/>
    </dgm:pt>
    <dgm:pt modelId="{F5297F93-D4C5-4FD1-9A53-88B55A3B053F}" type="pres">
      <dgm:prSet presAssocID="{774F096A-7E7A-4E8E-90C8-BD48A6656677}" presName="hierRoot2" presStyleCnt="0">
        <dgm:presLayoutVars>
          <dgm:hierBranch val="init"/>
        </dgm:presLayoutVars>
      </dgm:prSet>
      <dgm:spPr/>
    </dgm:pt>
    <dgm:pt modelId="{567F7B0F-288E-4B1A-9915-A8B09CB1A6E6}" type="pres">
      <dgm:prSet presAssocID="{774F096A-7E7A-4E8E-90C8-BD48A6656677}" presName="rootComposite" presStyleCnt="0"/>
      <dgm:spPr/>
    </dgm:pt>
    <dgm:pt modelId="{5AF2DC56-AF8C-4CA7-97FF-F578D486ABDE}" type="pres">
      <dgm:prSet presAssocID="{774F096A-7E7A-4E8E-90C8-BD48A6656677}" presName="rootText" presStyleLbl="node2" presStyleIdx="1" presStyleCnt="5" custScaleX="113688" custScaleY="114260">
        <dgm:presLayoutVars>
          <dgm:chPref val="3"/>
        </dgm:presLayoutVars>
      </dgm:prSet>
      <dgm:spPr>
        <a:prstGeom prst="roundRect">
          <a:avLst/>
        </a:prstGeom>
      </dgm:spPr>
    </dgm:pt>
    <dgm:pt modelId="{FE2656A5-D558-4380-AD87-D8C5B79DBCDD}" type="pres">
      <dgm:prSet presAssocID="{774F096A-7E7A-4E8E-90C8-BD48A6656677}" presName="rootConnector" presStyleLbl="node2" presStyleIdx="1" presStyleCnt="5"/>
      <dgm:spPr/>
    </dgm:pt>
    <dgm:pt modelId="{E846D85A-6DC5-40F5-AA05-1642D6A85912}" type="pres">
      <dgm:prSet presAssocID="{774F096A-7E7A-4E8E-90C8-BD48A6656677}" presName="hierChild4" presStyleCnt="0"/>
      <dgm:spPr/>
    </dgm:pt>
    <dgm:pt modelId="{5CD1D5C1-B5D8-4741-A94F-88F4322CD707}" type="pres">
      <dgm:prSet presAssocID="{774F096A-7E7A-4E8E-90C8-BD48A6656677}" presName="hierChild5" presStyleCnt="0"/>
      <dgm:spPr/>
    </dgm:pt>
    <dgm:pt modelId="{8E041F64-92B1-4761-B488-926F61D5327E}" type="pres">
      <dgm:prSet presAssocID="{1D593F63-5459-45CD-BA4F-D2CB78FAF62D}" presName="Name37" presStyleLbl="parChTrans1D2" presStyleIdx="2" presStyleCnt="6"/>
      <dgm:spPr/>
    </dgm:pt>
    <dgm:pt modelId="{7AEB3B6F-761F-40E8-8CE6-31E54AC204E7}" type="pres">
      <dgm:prSet presAssocID="{A6E0386F-8DCD-40E5-BB13-26BD42735BB7}" presName="hierRoot2" presStyleCnt="0">
        <dgm:presLayoutVars>
          <dgm:hierBranch val="init"/>
        </dgm:presLayoutVars>
      </dgm:prSet>
      <dgm:spPr/>
    </dgm:pt>
    <dgm:pt modelId="{9DF91A1D-492F-4932-8BFE-586A993103B0}" type="pres">
      <dgm:prSet presAssocID="{A6E0386F-8DCD-40E5-BB13-26BD42735BB7}" presName="rootComposite" presStyleCnt="0"/>
      <dgm:spPr/>
    </dgm:pt>
    <dgm:pt modelId="{F5F5D7E3-D3E8-4270-AB9F-68FBE30468DE}" type="pres">
      <dgm:prSet presAssocID="{A6E0386F-8DCD-40E5-BB13-26BD42735BB7}" presName="rootText" presStyleLbl="node2" presStyleIdx="2" presStyleCnt="5" custScaleX="109961" custScaleY="114998">
        <dgm:presLayoutVars>
          <dgm:chPref val="3"/>
        </dgm:presLayoutVars>
      </dgm:prSet>
      <dgm:spPr>
        <a:prstGeom prst="roundRect">
          <a:avLst/>
        </a:prstGeom>
      </dgm:spPr>
    </dgm:pt>
    <dgm:pt modelId="{DF5FB112-E0F3-4DD6-85B6-492FCED6A5D8}" type="pres">
      <dgm:prSet presAssocID="{A6E0386F-8DCD-40E5-BB13-26BD42735BB7}" presName="rootConnector" presStyleLbl="node2" presStyleIdx="2" presStyleCnt="5"/>
      <dgm:spPr/>
    </dgm:pt>
    <dgm:pt modelId="{DC5638C0-A564-4269-90B9-E56C966ECD48}" type="pres">
      <dgm:prSet presAssocID="{A6E0386F-8DCD-40E5-BB13-26BD42735BB7}" presName="hierChild4" presStyleCnt="0"/>
      <dgm:spPr/>
    </dgm:pt>
    <dgm:pt modelId="{9EC3B920-A900-42B6-8730-5A1C25FCA207}" type="pres">
      <dgm:prSet presAssocID="{A6E0386F-8DCD-40E5-BB13-26BD42735BB7}" presName="hierChild5" presStyleCnt="0"/>
      <dgm:spPr/>
    </dgm:pt>
    <dgm:pt modelId="{846EBA2F-4DBB-4229-AA01-3DC3E2BC1271}" type="pres">
      <dgm:prSet presAssocID="{DF28DD25-5DFC-4DB4-8180-B63211F104F3}" presName="Name37" presStyleLbl="parChTrans1D2" presStyleIdx="3" presStyleCnt="6"/>
      <dgm:spPr/>
    </dgm:pt>
    <dgm:pt modelId="{8199CBE1-2D9F-4B41-9F94-60AA18BEF382}" type="pres">
      <dgm:prSet presAssocID="{E6912B95-CDAC-4444-AB6D-C66BF9F5E642}" presName="hierRoot2" presStyleCnt="0">
        <dgm:presLayoutVars>
          <dgm:hierBranch val="init"/>
        </dgm:presLayoutVars>
      </dgm:prSet>
      <dgm:spPr/>
    </dgm:pt>
    <dgm:pt modelId="{A619C6BE-9685-4AA1-BB26-850001600E81}" type="pres">
      <dgm:prSet presAssocID="{E6912B95-CDAC-4444-AB6D-C66BF9F5E642}" presName="rootComposite" presStyleCnt="0"/>
      <dgm:spPr/>
    </dgm:pt>
    <dgm:pt modelId="{7C7FEF7A-BB98-4DD2-B9E9-0D4DEDF37433}" type="pres">
      <dgm:prSet presAssocID="{E6912B95-CDAC-4444-AB6D-C66BF9F5E642}" presName="rootText" presStyleLbl="node2" presStyleIdx="3" presStyleCnt="5" custScaleX="117458" custScaleY="108117">
        <dgm:presLayoutVars>
          <dgm:chPref val="3"/>
        </dgm:presLayoutVars>
      </dgm:prSet>
      <dgm:spPr>
        <a:prstGeom prst="roundRect">
          <a:avLst/>
        </a:prstGeom>
      </dgm:spPr>
    </dgm:pt>
    <dgm:pt modelId="{BE9EE191-2684-4BEC-B8F6-EF491FCCABCB}" type="pres">
      <dgm:prSet presAssocID="{E6912B95-CDAC-4444-AB6D-C66BF9F5E642}" presName="rootConnector" presStyleLbl="node2" presStyleIdx="3" presStyleCnt="5"/>
      <dgm:spPr/>
    </dgm:pt>
    <dgm:pt modelId="{E90C082F-7184-4A4F-BDEB-F021DB5EE58D}" type="pres">
      <dgm:prSet presAssocID="{E6912B95-CDAC-4444-AB6D-C66BF9F5E642}" presName="hierChild4" presStyleCnt="0"/>
      <dgm:spPr/>
    </dgm:pt>
    <dgm:pt modelId="{17079B64-A4C9-4935-B05F-9427BF1C3CF7}" type="pres">
      <dgm:prSet presAssocID="{E6912B95-CDAC-4444-AB6D-C66BF9F5E642}" presName="hierChild5" presStyleCnt="0"/>
      <dgm:spPr/>
    </dgm:pt>
    <dgm:pt modelId="{1C351373-FABA-4591-BA10-1090F9DF45EC}" type="pres">
      <dgm:prSet presAssocID="{5A6DC1AE-1792-4D57-8F90-1471493943BA}" presName="Name37" presStyleLbl="parChTrans1D2" presStyleIdx="4" presStyleCnt="6"/>
      <dgm:spPr/>
    </dgm:pt>
    <dgm:pt modelId="{7A7659C9-FA12-4A21-8807-FE9E8A81DBB7}" type="pres">
      <dgm:prSet presAssocID="{732F177C-0CE8-4F5A-8A39-3B13FE299861}" presName="hierRoot2" presStyleCnt="0">
        <dgm:presLayoutVars>
          <dgm:hierBranch val="init"/>
        </dgm:presLayoutVars>
      </dgm:prSet>
      <dgm:spPr/>
    </dgm:pt>
    <dgm:pt modelId="{24B6D94D-69F3-416D-9EE9-663DD8AFC1E1}" type="pres">
      <dgm:prSet presAssocID="{732F177C-0CE8-4F5A-8A39-3B13FE299861}" presName="rootComposite" presStyleCnt="0"/>
      <dgm:spPr/>
    </dgm:pt>
    <dgm:pt modelId="{878A4F4C-70B7-461F-A6CA-F3223B4F0000}" type="pres">
      <dgm:prSet presAssocID="{732F177C-0CE8-4F5A-8A39-3B13FE299861}" presName="rootText" presStyleLbl="node2" presStyleIdx="4" presStyleCnt="5" custScaleX="112608" custScaleY="103719">
        <dgm:presLayoutVars>
          <dgm:chPref val="3"/>
        </dgm:presLayoutVars>
      </dgm:prSet>
      <dgm:spPr>
        <a:prstGeom prst="roundRect">
          <a:avLst/>
        </a:prstGeom>
      </dgm:spPr>
    </dgm:pt>
    <dgm:pt modelId="{ABB33BF1-792D-4A4E-8DBA-8E301497437B}" type="pres">
      <dgm:prSet presAssocID="{732F177C-0CE8-4F5A-8A39-3B13FE299861}" presName="rootConnector" presStyleLbl="node2" presStyleIdx="4" presStyleCnt="5"/>
      <dgm:spPr/>
    </dgm:pt>
    <dgm:pt modelId="{21BF8439-9552-4F93-8F7D-F1DD4B52DA56}" type="pres">
      <dgm:prSet presAssocID="{732F177C-0CE8-4F5A-8A39-3B13FE299861}" presName="hierChild4" presStyleCnt="0"/>
      <dgm:spPr/>
    </dgm:pt>
    <dgm:pt modelId="{070EA7B9-7CB3-40C4-A706-A10695603640}" type="pres">
      <dgm:prSet presAssocID="{732F177C-0CE8-4F5A-8A39-3B13FE299861}" presName="hierChild5" presStyleCnt="0"/>
      <dgm:spPr/>
    </dgm:pt>
    <dgm:pt modelId="{42CE4EDF-78C5-49AB-A312-AD9C4597DA9B}" type="pres">
      <dgm:prSet presAssocID="{1C0FBD37-D033-400B-9AAE-0DFCC9FFE048}" presName="hierChild3" presStyleCnt="0"/>
      <dgm:spPr/>
    </dgm:pt>
    <dgm:pt modelId="{3B72C5E2-4188-4861-B33F-0BB467473CE1}" type="pres">
      <dgm:prSet presAssocID="{F6DD1C2F-6CFD-49DA-B2A9-C94E98261E90}" presName="Name111" presStyleLbl="parChTrans1D2" presStyleIdx="5" presStyleCnt="6"/>
      <dgm:spPr/>
    </dgm:pt>
    <dgm:pt modelId="{6EEB9DB4-964E-4630-A1C2-788442EEB07E}" type="pres">
      <dgm:prSet presAssocID="{296E8FB2-8175-4DA8-80F1-EA3081D693BE}" presName="hierRoot3" presStyleCnt="0">
        <dgm:presLayoutVars>
          <dgm:hierBranch val="init"/>
        </dgm:presLayoutVars>
      </dgm:prSet>
      <dgm:spPr/>
    </dgm:pt>
    <dgm:pt modelId="{005754A8-37DD-4972-B313-C4B15EFFCE32}" type="pres">
      <dgm:prSet presAssocID="{296E8FB2-8175-4DA8-80F1-EA3081D693BE}" presName="rootComposite3" presStyleCnt="0"/>
      <dgm:spPr/>
    </dgm:pt>
    <dgm:pt modelId="{7D5F70C8-875D-4F8F-8D7A-8C0FEDC47007}" type="pres">
      <dgm:prSet presAssocID="{296E8FB2-8175-4DA8-80F1-EA3081D693BE}" presName="rootText3" presStyleLbl="asst1" presStyleIdx="0" presStyleCnt="1">
        <dgm:presLayoutVars>
          <dgm:chPref val="3"/>
        </dgm:presLayoutVars>
      </dgm:prSet>
      <dgm:spPr>
        <a:prstGeom prst="roundRect">
          <a:avLst/>
        </a:prstGeom>
      </dgm:spPr>
    </dgm:pt>
    <dgm:pt modelId="{45189D90-F559-4D6F-A0EE-F10B8401CB8F}" type="pres">
      <dgm:prSet presAssocID="{296E8FB2-8175-4DA8-80F1-EA3081D693BE}" presName="rootConnector3" presStyleLbl="asst1" presStyleIdx="0" presStyleCnt="1"/>
      <dgm:spPr/>
    </dgm:pt>
    <dgm:pt modelId="{05F11998-7876-424D-9FCD-49DE30CB4626}" type="pres">
      <dgm:prSet presAssocID="{296E8FB2-8175-4DA8-80F1-EA3081D693BE}" presName="hierChild6" presStyleCnt="0"/>
      <dgm:spPr/>
    </dgm:pt>
    <dgm:pt modelId="{5B901CA1-7E79-4E84-A487-AF766F470B7D}" type="pres">
      <dgm:prSet presAssocID="{296E8FB2-8175-4DA8-80F1-EA3081D693BE}" presName="hierChild7" presStyleCnt="0"/>
      <dgm:spPr/>
    </dgm:pt>
  </dgm:ptLst>
  <dgm:cxnLst>
    <dgm:cxn modelId="{A36C1A08-6840-4E9C-97DE-AC8A969CC5A4}" srcId="{1C0FBD37-D033-400B-9AAE-0DFCC9FFE048}" destId="{E6912B95-CDAC-4444-AB6D-C66BF9F5E642}" srcOrd="4" destOrd="0" parTransId="{DF28DD25-5DFC-4DB4-8180-B63211F104F3}" sibTransId="{F20836DD-D2E2-43F4-894B-390A45B3F0BF}"/>
    <dgm:cxn modelId="{E5BEE70C-C070-46AF-9A8B-DBC678A9373C}" type="presOf" srcId="{A6E0386F-8DCD-40E5-BB13-26BD42735BB7}" destId="{DF5FB112-E0F3-4DD6-85B6-492FCED6A5D8}" srcOrd="1" destOrd="0" presId="urn:microsoft.com/office/officeart/2005/8/layout/orgChart1"/>
    <dgm:cxn modelId="{0D1B030D-2F5F-42A5-9F4B-B3BD58790ADC}" type="presOf" srcId="{A6E0386F-8DCD-40E5-BB13-26BD42735BB7}" destId="{F5F5D7E3-D3E8-4270-AB9F-68FBE30468DE}" srcOrd="0" destOrd="0" presId="urn:microsoft.com/office/officeart/2005/8/layout/orgChart1"/>
    <dgm:cxn modelId="{774C080E-104A-47E4-8CD5-BA35FF272545}" type="presOf" srcId="{732F177C-0CE8-4F5A-8A39-3B13FE299861}" destId="{878A4F4C-70B7-461F-A6CA-F3223B4F0000}" srcOrd="0" destOrd="0" presId="urn:microsoft.com/office/officeart/2005/8/layout/orgChart1"/>
    <dgm:cxn modelId="{8BFBB80E-96A1-4AAA-9E91-C2A1493587E0}" srcId="{1C0FBD37-D033-400B-9AAE-0DFCC9FFE048}" destId="{A6E0386F-8DCD-40E5-BB13-26BD42735BB7}" srcOrd="3" destOrd="0" parTransId="{1D593F63-5459-45CD-BA4F-D2CB78FAF62D}" sibTransId="{0A8BB799-46BC-4D7F-BBB4-8CFE6CF432F2}"/>
    <dgm:cxn modelId="{446DD610-5B74-4E17-B4BC-02EC94553FD1}" type="presOf" srcId="{774F096A-7E7A-4E8E-90C8-BD48A6656677}" destId="{5AF2DC56-AF8C-4CA7-97FF-F578D486ABDE}" srcOrd="0" destOrd="0" presId="urn:microsoft.com/office/officeart/2005/8/layout/orgChart1"/>
    <dgm:cxn modelId="{28753C16-5402-4B91-B0EB-354A6E9EB89C}" type="presOf" srcId="{F6DD1C2F-6CFD-49DA-B2A9-C94E98261E90}" destId="{3B72C5E2-4188-4861-B33F-0BB467473CE1}" srcOrd="0" destOrd="0" presId="urn:microsoft.com/office/officeart/2005/8/layout/orgChart1"/>
    <dgm:cxn modelId="{5DD71320-ADFC-4DF4-B4ED-8FFA6B8AB611}" type="presOf" srcId="{25505ADC-3E01-4951-AA89-526C9A581934}" destId="{13934295-1EEA-43EB-8E25-5BD7601DC3B4}" srcOrd="0" destOrd="0" presId="urn:microsoft.com/office/officeart/2005/8/layout/orgChart1"/>
    <dgm:cxn modelId="{19EC2325-CCEF-4429-BADC-423C2A4FB12D}" srcId="{1C0FBD37-D033-400B-9AAE-0DFCC9FFE048}" destId="{296E8FB2-8175-4DA8-80F1-EA3081D693BE}" srcOrd="0" destOrd="0" parTransId="{F6DD1C2F-6CFD-49DA-B2A9-C94E98261E90}" sibTransId="{EA8216A2-B407-425E-AE86-3B1E96E735C0}"/>
    <dgm:cxn modelId="{2194AF2A-A39B-4F1C-AC7D-4C05B30C1156}" type="presOf" srcId="{5A6DC1AE-1792-4D57-8F90-1471493943BA}" destId="{1C351373-FABA-4591-BA10-1090F9DF45EC}" srcOrd="0" destOrd="0" presId="urn:microsoft.com/office/officeart/2005/8/layout/orgChart1"/>
    <dgm:cxn modelId="{544F8037-61F8-4949-B6ED-E0398B651034}" type="presOf" srcId="{E6912B95-CDAC-4444-AB6D-C66BF9F5E642}" destId="{BE9EE191-2684-4BEC-B8F6-EF491FCCABCB}" srcOrd="1" destOrd="0" presId="urn:microsoft.com/office/officeart/2005/8/layout/orgChart1"/>
    <dgm:cxn modelId="{06B07541-67F1-4392-B2FA-899A55531BA3}" type="presOf" srcId="{1C0FBD37-D033-400B-9AAE-0DFCC9FFE048}" destId="{E61B0C29-E06A-4280-9DAE-DB1E607D450B}" srcOrd="0" destOrd="0" presId="urn:microsoft.com/office/officeart/2005/8/layout/orgChart1"/>
    <dgm:cxn modelId="{46788F45-B9D8-4CEF-B21A-1E259ABA2D61}" type="presOf" srcId="{4CEBCC32-2DB9-42F6-B988-35589FA06886}" destId="{A18B6904-2994-490E-ACAD-DB75378FFCE3}" srcOrd="0" destOrd="0" presId="urn:microsoft.com/office/officeart/2005/8/layout/orgChart1"/>
    <dgm:cxn modelId="{BFE44357-AE15-4F1E-8FA8-0289F1A1E9A6}" type="presOf" srcId="{1D593F63-5459-45CD-BA4F-D2CB78FAF62D}" destId="{8E041F64-92B1-4761-B488-926F61D5327E}" srcOrd="0" destOrd="0" presId="urn:microsoft.com/office/officeart/2005/8/layout/orgChart1"/>
    <dgm:cxn modelId="{5D9BC257-3D97-4BDA-A843-FED4C4E0B0E1}" type="presOf" srcId="{DF28DD25-5DFC-4DB4-8180-B63211F104F3}" destId="{846EBA2F-4DBB-4229-AA01-3DC3E2BC1271}" srcOrd="0" destOrd="0" presId="urn:microsoft.com/office/officeart/2005/8/layout/orgChart1"/>
    <dgm:cxn modelId="{9EF5A679-68DD-439F-99FA-602353555AEB}" type="presOf" srcId="{3488AF98-12F8-408B-8B4E-1F18ADDDE91A}" destId="{28280DDD-6717-4017-9402-BF161A677451}" srcOrd="0" destOrd="0" presId="urn:microsoft.com/office/officeart/2005/8/layout/orgChart1"/>
    <dgm:cxn modelId="{F297F684-795C-4ED8-895C-048B9FD96213}" srcId="{1C0FBD37-D033-400B-9AAE-0DFCC9FFE048}" destId="{774F096A-7E7A-4E8E-90C8-BD48A6656677}" srcOrd="2" destOrd="0" parTransId="{25505ADC-3E01-4951-AA89-526C9A581934}" sibTransId="{7D166688-D6BB-4C83-A0DD-CB0887B96A81}"/>
    <dgm:cxn modelId="{96972589-4EA6-47A2-A7A6-8882B487A05A}" type="presOf" srcId="{E6912B95-CDAC-4444-AB6D-C66BF9F5E642}" destId="{7C7FEF7A-BB98-4DD2-B9E9-0D4DEDF37433}" srcOrd="0" destOrd="0" presId="urn:microsoft.com/office/officeart/2005/8/layout/orgChart1"/>
    <dgm:cxn modelId="{F8AF1591-5A31-460B-9CC0-8EC4FEA3D3B2}" srcId="{3488AF98-12F8-408B-8B4E-1F18ADDDE91A}" destId="{1C0FBD37-D033-400B-9AAE-0DFCC9FFE048}" srcOrd="0" destOrd="0" parTransId="{990A0FCF-1A3D-42C6-9335-DF1BCDF7341C}" sibTransId="{672D19F3-EC01-49E9-B0F1-B602BE6A3F7A}"/>
    <dgm:cxn modelId="{AFF65FBB-D13A-44CA-A303-9404B7E1B2FE}" type="presOf" srcId="{296E8FB2-8175-4DA8-80F1-EA3081D693BE}" destId="{45189D90-F559-4D6F-A0EE-F10B8401CB8F}" srcOrd="1" destOrd="0" presId="urn:microsoft.com/office/officeart/2005/8/layout/orgChart1"/>
    <dgm:cxn modelId="{1A17CFC4-29A6-4AC2-82C4-DE5A3256F5A0}" type="presOf" srcId="{3CE81110-138E-4615-A5F3-86AB93A61DB7}" destId="{26EFDA95-1F0F-42A8-8C27-39AC639A32C0}" srcOrd="0" destOrd="0" presId="urn:microsoft.com/office/officeart/2005/8/layout/orgChart1"/>
    <dgm:cxn modelId="{01DF00C6-6938-4056-A16D-29EFB7BBECED}" srcId="{1C0FBD37-D033-400B-9AAE-0DFCC9FFE048}" destId="{3CE81110-138E-4615-A5F3-86AB93A61DB7}" srcOrd="1" destOrd="0" parTransId="{4CEBCC32-2DB9-42F6-B988-35589FA06886}" sibTransId="{8D7E032B-890A-4CCC-8B25-74D86023CA87}"/>
    <dgm:cxn modelId="{F555ECC7-A5E4-4337-B6D8-8B8D1D90343A}" type="presOf" srcId="{774F096A-7E7A-4E8E-90C8-BD48A6656677}" destId="{FE2656A5-D558-4380-AD87-D8C5B79DBCDD}" srcOrd="1" destOrd="0" presId="urn:microsoft.com/office/officeart/2005/8/layout/orgChart1"/>
    <dgm:cxn modelId="{3F5C65D4-E0A4-40FF-8610-40FCDA7FBCCE}" srcId="{1C0FBD37-D033-400B-9AAE-0DFCC9FFE048}" destId="{732F177C-0CE8-4F5A-8A39-3B13FE299861}" srcOrd="5" destOrd="0" parTransId="{5A6DC1AE-1792-4D57-8F90-1471493943BA}" sibTransId="{C4813D4A-1C0A-4932-8FAC-A1DB3372C361}"/>
    <dgm:cxn modelId="{560F5BD7-0701-4F42-802B-CCAFD560391E}" type="presOf" srcId="{732F177C-0CE8-4F5A-8A39-3B13FE299861}" destId="{ABB33BF1-792D-4A4E-8DBA-8E301497437B}" srcOrd="1" destOrd="0" presId="urn:microsoft.com/office/officeart/2005/8/layout/orgChart1"/>
    <dgm:cxn modelId="{BEA05AD7-53A8-41A7-B8A4-B257003024D9}" type="presOf" srcId="{3CE81110-138E-4615-A5F3-86AB93A61DB7}" destId="{E38632CC-8802-4806-ADA5-82905F64F061}" srcOrd="1" destOrd="0" presId="urn:microsoft.com/office/officeart/2005/8/layout/orgChart1"/>
    <dgm:cxn modelId="{3B174CF9-B9A1-4A75-AAE3-3B79AEEE7AD3}" type="presOf" srcId="{296E8FB2-8175-4DA8-80F1-EA3081D693BE}" destId="{7D5F70C8-875D-4F8F-8D7A-8C0FEDC47007}" srcOrd="0" destOrd="0" presId="urn:microsoft.com/office/officeart/2005/8/layout/orgChart1"/>
    <dgm:cxn modelId="{203982FA-61A1-4348-BACC-2CB52F20D574}" type="presOf" srcId="{1C0FBD37-D033-400B-9AAE-0DFCC9FFE048}" destId="{12A58109-3608-48EE-B944-364BF8C73ED2}" srcOrd="1" destOrd="0" presId="urn:microsoft.com/office/officeart/2005/8/layout/orgChart1"/>
    <dgm:cxn modelId="{A67BD7B8-679D-4001-9BCD-2C3665582D95}" type="presParOf" srcId="{28280DDD-6717-4017-9402-BF161A677451}" destId="{0EB90445-7A3F-49FA-A558-BD276E2180E9}" srcOrd="0" destOrd="0" presId="urn:microsoft.com/office/officeart/2005/8/layout/orgChart1"/>
    <dgm:cxn modelId="{DD64502B-2139-4F63-99A8-FDAA141EFB7C}" type="presParOf" srcId="{0EB90445-7A3F-49FA-A558-BD276E2180E9}" destId="{C2EC1D2D-C011-4534-9976-6C6AC02C3BBC}" srcOrd="0" destOrd="0" presId="urn:microsoft.com/office/officeart/2005/8/layout/orgChart1"/>
    <dgm:cxn modelId="{DAF7A5D1-F828-4796-A4E9-9F0A1064EE5F}" type="presParOf" srcId="{C2EC1D2D-C011-4534-9976-6C6AC02C3BBC}" destId="{E61B0C29-E06A-4280-9DAE-DB1E607D450B}" srcOrd="0" destOrd="0" presId="urn:microsoft.com/office/officeart/2005/8/layout/orgChart1"/>
    <dgm:cxn modelId="{7FB1DC8C-9A66-487D-92F8-2A5D2A46CF83}" type="presParOf" srcId="{C2EC1D2D-C011-4534-9976-6C6AC02C3BBC}" destId="{12A58109-3608-48EE-B944-364BF8C73ED2}" srcOrd="1" destOrd="0" presId="urn:microsoft.com/office/officeart/2005/8/layout/orgChart1"/>
    <dgm:cxn modelId="{9851723C-8313-4E5E-9BE8-3F9CCD98EEC5}" type="presParOf" srcId="{0EB90445-7A3F-49FA-A558-BD276E2180E9}" destId="{8EF10428-5FAC-495F-91B6-4BE6D26FBA8E}" srcOrd="1" destOrd="0" presId="urn:microsoft.com/office/officeart/2005/8/layout/orgChart1"/>
    <dgm:cxn modelId="{29A6E5A7-213E-42CA-A805-B022EBC86CE7}" type="presParOf" srcId="{8EF10428-5FAC-495F-91B6-4BE6D26FBA8E}" destId="{A18B6904-2994-490E-ACAD-DB75378FFCE3}" srcOrd="0" destOrd="0" presId="urn:microsoft.com/office/officeart/2005/8/layout/orgChart1"/>
    <dgm:cxn modelId="{BDB27B26-A144-404A-A56D-461623AAC9CF}" type="presParOf" srcId="{8EF10428-5FAC-495F-91B6-4BE6D26FBA8E}" destId="{66C1C4CF-AA52-4C97-B90E-92DABC045547}" srcOrd="1" destOrd="0" presId="urn:microsoft.com/office/officeart/2005/8/layout/orgChart1"/>
    <dgm:cxn modelId="{5BAA9033-BB0C-44A5-8586-F4A9AF57155C}" type="presParOf" srcId="{66C1C4CF-AA52-4C97-B90E-92DABC045547}" destId="{17C142E8-AB3A-4CB0-BF4B-5C26B120DCDE}" srcOrd="0" destOrd="0" presId="urn:microsoft.com/office/officeart/2005/8/layout/orgChart1"/>
    <dgm:cxn modelId="{41C732EB-9520-4AE9-8C44-3A69F0A9B12E}" type="presParOf" srcId="{17C142E8-AB3A-4CB0-BF4B-5C26B120DCDE}" destId="{26EFDA95-1F0F-42A8-8C27-39AC639A32C0}" srcOrd="0" destOrd="0" presId="urn:microsoft.com/office/officeart/2005/8/layout/orgChart1"/>
    <dgm:cxn modelId="{2B81DD41-A41A-4B39-BA4E-CB4F8845E269}" type="presParOf" srcId="{17C142E8-AB3A-4CB0-BF4B-5C26B120DCDE}" destId="{E38632CC-8802-4806-ADA5-82905F64F061}" srcOrd="1" destOrd="0" presId="urn:microsoft.com/office/officeart/2005/8/layout/orgChart1"/>
    <dgm:cxn modelId="{2F8CE798-002B-403A-A6C0-57E77D4FF7C0}" type="presParOf" srcId="{66C1C4CF-AA52-4C97-B90E-92DABC045547}" destId="{F09E1A10-896F-4003-9892-08C86E6F17F3}" srcOrd="1" destOrd="0" presId="urn:microsoft.com/office/officeart/2005/8/layout/orgChart1"/>
    <dgm:cxn modelId="{B0B3F2BD-0286-43E0-B6AB-79DF4B676D4D}" type="presParOf" srcId="{66C1C4CF-AA52-4C97-B90E-92DABC045547}" destId="{8BFF553E-4D9F-46FB-92CE-94D594228093}" srcOrd="2" destOrd="0" presId="urn:microsoft.com/office/officeart/2005/8/layout/orgChart1"/>
    <dgm:cxn modelId="{5E45FEA7-1435-44DC-9FC1-855304B889A8}" type="presParOf" srcId="{8EF10428-5FAC-495F-91B6-4BE6D26FBA8E}" destId="{13934295-1EEA-43EB-8E25-5BD7601DC3B4}" srcOrd="2" destOrd="0" presId="urn:microsoft.com/office/officeart/2005/8/layout/orgChart1"/>
    <dgm:cxn modelId="{4E9E6D36-8526-4299-8AB7-56AAA859B632}" type="presParOf" srcId="{8EF10428-5FAC-495F-91B6-4BE6D26FBA8E}" destId="{F5297F93-D4C5-4FD1-9A53-88B55A3B053F}" srcOrd="3" destOrd="0" presId="urn:microsoft.com/office/officeart/2005/8/layout/orgChart1"/>
    <dgm:cxn modelId="{0D8B4ECC-A8EF-4698-A99B-EA7F948424E4}" type="presParOf" srcId="{F5297F93-D4C5-4FD1-9A53-88B55A3B053F}" destId="{567F7B0F-288E-4B1A-9915-A8B09CB1A6E6}" srcOrd="0" destOrd="0" presId="urn:microsoft.com/office/officeart/2005/8/layout/orgChart1"/>
    <dgm:cxn modelId="{B0CABF88-3A66-4B1F-B32D-CD4D0369C464}" type="presParOf" srcId="{567F7B0F-288E-4B1A-9915-A8B09CB1A6E6}" destId="{5AF2DC56-AF8C-4CA7-97FF-F578D486ABDE}" srcOrd="0" destOrd="0" presId="urn:microsoft.com/office/officeart/2005/8/layout/orgChart1"/>
    <dgm:cxn modelId="{13611E04-7C0B-4836-B1A5-586DBF81E98D}" type="presParOf" srcId="{567F7B0F-288E-4B1A-9915-A8B09CB1A6E6}" destId="{FE2656A5-D558-4380-AD87-D8C5B79DBCDD}" srcOrd="1" destOrd="0" presId="urn:microsoft.com/office/officeart/2005/8/layout/orgChart1"/>
    <dgm:cxn modelId="{2361D73D-7162-4A92-ADE6-939E40DA2EB9}" type="presParOf" srcId="{F5297F93-D4C5-4FD1-9A53-88B55A3B053F}" destId="{E846D85A-6DC5-40F5-AA05-1642D6A85912}" srcOrd="1" destOrd="0" presId="urn:microsoft.com/office/officeart/2005/8/layout/orgChart1"/>
    <dgm:cxn modelId="{E7ED8AD6-654E-4353-90CD-B4567B7BA0E5}" type="presParOf" srcId="{F5297F93-D4C5-4FD1-9A53-88B55A3B053F}" destId="{5CD1D5C1-B5D8-4741-A94F-88F4322CD707}" srcOrd="2" destOrd="0" presId="urn:microsoft.com/office/officeart/2005/8/layout/orgChart1"/>
    <dgm:cxn modelId="{1DB475AD-90E6-486E-B80A-5511525CEAEA}" type="presParOf" srcId="{8EF10428-5FAC-495F-91B6-4BE6D26FBA8E}" destId="{8E041F64-92B1-4761-B488-926F61D5327E}" srcOrd="4" destOrd="0" presId="urn:microsoft.com/office/officeart/2005/8/layout/orgChart1"/>
    <dgm:cxn modelId="{C89B9AEC-263B-4DF2-8B44-DC871E846A0B}" type="presParOf" srcId="{8EF10428-5FAC-495F-91B6-4BE6D26FBA8E}" destId="{7AEB3B6F-761F-40E8-8CE6-31E54AC204E7}" srcOrd="5" destOrd="0" presId="urn:microsoft.com/office/officeart/2005/8/layout/orgChart1"/>
    <dgm:cxn modelId="{3167C35E-B91C-4DA8-9E6D-17008B03D89C}" type="presParOf" srcId="{7AEB3B6F-761F-40E8-8CE6-31E54AC204E7}" destId="{9DF91A1D-492F-4932-8BFE-586A993103B0}" srcOrd="0" destOrd="0" presId="urn:microsoft.com/office/officeart/2005/8/layout/orgChart1"/>
    <dgm:cxn modelId="{F66BD74F-3159-474D-92E2-6625F7CE5EEF}" type="presParOf" srcId="{9DF91A1D-492F-4932-8BFE-586A993103B0}" destId="{F5F5D7E3-D3E8-4270-AB9F-68FBE30468DE}" srcOrd="0" destOrd="0" presId="urn:microsoft.com/office/officeart/2005/8/layout/orgChart1"/>
    <dgm:cxn modelId="{5F3A7101-AC1C-4457-9A44-79DE46505187}" type="presParOf" srcId="{9DF91A1D-492F-4932-8BFE-586A993103B0}" destId="{DF5FB112-E0F3-4DD6-85B6-492FCED6A5D8}" srcOrd="1" destOrd="0" presId="urn:microsoft.com/office/officeart/2005/8/layout/orgChart1"/>
    <dgm:cxn modelId="{36A8C61D-77E0-465C-BDC7-9BDB494C6A32}" type="presParOf" srcId="{7AEB3B6F-761F-40E8-8CE6-31E54AC204E7}" destId="{DC5638C0-A564-4269-90B9-E56C966ECD48}" srcOrd="1" destOrd="0" presId="urn:microsoft.com/office/officeart/2005/8/layout/orgChart1"/>
    <dgm:cxn modelId="{7B5394E4-570E-4861-A5C9-EB9F5D950A27}" type="presParOf" srcId="{7AEB3B6F-761F-40E8-8CE6-31E54AC204E7}" destId="{9EC3B920-A900-42B6-8730-5A1C25FCA207}" srcOrd="2" destOrd="0" presId="urn:microsoft.com/office/officeart/2005/8/layout/orgChart1"/>
    <dgm:cxn modelId="{A57E4102-0272-4DA9-AA04-8E7F5DCE892F}" type="presParOf" srcId="{8EF10428-5FAC-495F-91B6-4BE6D26FBA8E}" destId="{846EBA2F-4DBB-4229-AA01-3DC3E2BC1271}" srcOrd="6" destOrd="0" presId="urn:microsoft.com/office/officeart/2005/8/layout/orgChart1"/>
    <dgm:cxn modelId="{CF9B5547-71F8-4052-95AB-B30522BA6B17}" type="presParOf" srcId="{8EF10428-5FAC-495F-91B6-4BE6D26FBA8E}" destId="{8199CBE1-2D9F-4B41-9F94-60AA18BEF382}" srcOrd="7" destOrd="0" presId="urn:microsoft.com/office/officeart/2005/8/layout/orgChart1"/>
    <dgm:cxn modelId="{A7E369B3-8C05-4F9C-B8AA-C1CEC03065BC}" type="presParOf" srcId="{8199CBE1-2D9F-4B41-9F94-60AA18BEF382}" destId="{A619C6BE-9685-4AA1-BB26-850001600E81}" srcOrd="0" destOrd="0" presId="urn:microsoft.com/office/officeart/2005/8/layout/orgChart1"/>
    <dgm:cxn modelId="{7FDF4BF5-0279-4C9D-95A1-5AD0E34C7936}" type="presParOf" srcId="{A619C6BE-9685-4AA1-BB26-850001600E81}" destId="{7C7FEF7A-BB98-4DD2-B9E9-0D4DEDF37433}" srcOrd="0" destOrd="0" presId="urn:microsoft.com/office/officeart/2005/8/layout/orgChart1"/>
    <dgm:cxn modelId="{7CA3AE83-9031-43EC-A536-9A4E5C851871}" type="presParOf" srcId="{A619C6BE-9685-4AA1-BB26-850001600E81}" destId="{BE9EE191-2684-4BEC-B8F6-EF491FCCABCB}" srcOrd="1" destOrd="0" presId="urn:microsoft.com/office/officeart/2005/8/layout/orgChart1"/>
    <dgm:cxn modelId="{25DABDCD-424E-4904-B1F4-A4C2AA57F0F9}" type="presParOf" srcId="{8199CBE1-2D9F-4B41-9F94-60AA18BEF382}" destId="{E90C082F-7184-4A4F-BDEB-F021DB5EE58D}" srcOrd="1" destOrd="0" presId="urn:microsoft.com/office/officeart/2005/8/layout/orgChart1"/>
    <dgm:cxn modelId="{8F11CE1B-632F-4573-ABBC-01E4F207B6A3}" type="presParOf" srcId="{8199CBE1-2D9F-4B41-9F94-60AA18BEF382}" destId="{17079B64-A4C9-4935-B05F-9427BF1C3CF7}" srcOrd="2" destOrd="0" presId="urn:microsoft.com/office/officeart/2005/8/layout/orgChart1"/>
    <dgm:cxn modelId="{2B121B20-68D1-4823-88ED-F238E53C3681}" type="presParOf" srcId="{8EF10428-5FAC-495F-91B6-4BE6D26FBA8E}" destId="{1C351373-FABA-4591-BA10-1090F9DF45EC}" srcOrd="8" destOrd="0" presId="urn:microsoft.com/office/officeart/2005/8/layout/orgChart1"/>
    <dgm:cxn modelId="{F068508F-7C5E-43BE-AE09-BA6E5761EE1E}" type="presParOf" srcId="{8EF10428-5FAC-495F-91B6-4BE6D26FBA8E}" destId="{7A7659C9-FA12-4A21-8807-FE9E8A81DBB7}" srcOrd="9" destOrd="0" presId="urn:microsoft.com/office/officeart/2005/8/layout/orgChart1"/>
    <dgm:cxn modelId="{DC3D8B2C-617A-42B8-87FC-91B9DC01F89B}" type="presParOf" srcId="{7A7659C9-FA12-4A21-8807-FE9E8A81DBB7}" destId="{24B6D94D-69F3-416D-9EE9-663DD8AFC1E1}" srcOrd="0" destOrd="0" presId="urn:microsoft.com/office/officeart/2005/8/layout/orgChart1"/>
    <dgm:cxn modelId="{B44492AB-9DC6-4183-A844-48BCAF8F462F}" type="presParOf" srcId="{24B6D94D-69F3-416D-9EE9-663DD8AFC1E1}" destId="{878A4F4C-70B7-461F-A6CA-F3223B4F0000}" srcOrd="0" destOrd="0" presId="urn:microsoft.com/office/officeart/2005/8/layout/orgChart1"/>
    <dgm:cxn modelId="{2C51CB01-38E6-4CE0-A37C-E3D03DEFE094}" type="presParOf" srcId="{24B6D94D-69F3-416D-9EE9-663DD8AFC1E1}" destId="{ABB33BF1-792D-4A4E-8DBA-8E301497437B}" srcOrd="1" destOrd="0" presId="urn:microsoft.com/office/officeart/2005/8/layout/orgChart1"/>
    <dgm:cxn modelId="{79DEE7B0-B585-4E0A-A6E4-39E578159648}" type="presParOf" srcId="{7A7659C9-FA12-4A21-8807-FE9E8A81DBB7}" destId="{21BF8439-9552-4F93-8F7D-F1DD4B52DA56}" srcOrd="1" destOrd="0" presId="urn:microsoft.com/office/officeart/2005/8/layout/orgChart1"/>
    <dgm:cxn modelId="{715DD22C-21EF-4ACB-AD9F-3D81390AABA0}" type="presParOf" srcId="{7A7659C9-FA12-4A21-8807-FE9E8A81DBB7}" destId="{070EA7B9-7CB3-40C4-A706-A10695603640}" srcOrd="2" destOrd="0" presId="urn:microsoft.com/office/officeart/2005/8/layout/orgChart1"/>
    <dgm:cxn modelId="{82CDE9C6-7166-49E3-A158-DB3E2FE3A52F}" type="presParOf" srcId="{0EB90445-7A3F-49FA-A558-BD276E2180E9}" destId="{42CE4EDF-78C5-49AB-A312-AD9C4597DA9B}" srcOrd="2" destOrd="0" presId="urn:microsoft.com/office/officeart/2005/8/layout/orgChart1"/>
    <dgm:cxn modelId="{FE8A5322-8BF7-43BA-9FA9-893A1058825D}" type="presParOf" srcId="{42CE4EDF-78C5-49AB-A312-AD9C4597DA9B}" destId="{3B72C5E2-4188-4861-B33F-0BB467473CE1}" srcOrd="0" destOrd="0" presId="urn:microsoft.com/office/officeart/2005/8/layout/orgChart1"/>
    <dgm:cxn modelId="{FF60388D-D0CE-44DF-99A0-A472468A2B56}" type="presParOf" srcId="{42CE4EDF-78C5-49AB-A312-AD9C4597DA9B}" destId="{6EEB9DB4-964E-4630-A1C2-788442EEB07E}" srcOrd="1" destOrd="0" presId="urn:microsoft.com/office/officeart/2005/8/layout/orgChart1"/>
    <dgm:cxn modelId="{336E358F-62A4-41F0-B747-F96A14BE1FA3}" type="presParOf" srcId="{6EEB9DB4-964E-4630-A1C2-788442EEB07E}" destId="{005754A8-37DD-4972-B313-C4B15EFFCE32}" srcOrd="0" destOrd="0" presId="urn:microsoft.com/office/officeart/2005/8/layout/orgChart1"/>
    <dgm:cxn modelId="{4D3367F2-0B07-4124-988C-296A00E07C0E}" type="presParOf" srcId="{005754A8-37DD-4972-B313-C4B15EFFCE32}" destId="{7D5F70C8-875D-4F8F-8D7A-8C0FEDC47007}" srcOrd="0" destOrd="0" presId="urn:microsoft.com/office/officeart/2005/8/layout/orgChart1"/>
    <dgm:cxn modelId="{64CF5878-2204-4708-8090-C73941A5E6D2}" type="presParOf" srcId="{005754A8-37DD-4972-B313-C4B15EFFCE32}" destId="{45189D90-F559-4D6F-A0EE-F10B8401CB8F}" srcOrd="1" destOrd="0" presId="urn:microsoft.com/office/officeart/2005/8/layout/orgChart1"/>
    <dgm:cxn modelId="{1E2C6E91-7D87-41F7-9809-49A13C3D54E1}" type="presParOf" srcId="{6EEB9DB4-964E-4630-A1C2-788442EEB07E}" destId="{05F11998-7876-424D-9FCD-49DE30CB4626}" srcOrd="1" destOrd="0" presId="urn:microsoft.com/office/officeart/2005/8/layout/orgChart1"/>
    <dgm:cxn modelId="{63B18700-4452-439E-96CF-D687242A798F}" type="presParOf" srcId="{6EEB9DB4-964E-4630-A1C2-788442EEB07E}" destId="{5B901CA1-7E79-4E84-A487-AF766F470B7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5F3F6E-68A0-4B76-BE40-7097E1F88564}"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402070B4-B68A-456E-A66D-BBEBEDF8B655}">
      <dgm:prSet/>
      <dgm:spPr/>
      <dgm:t>
        <a:bodyPr/>
        <a:lstStyle/>
        <a:p>
          <a:r>
            <a:rPr lang="en-US" dirty="0">
              <a:latin typeface="Garamond" panose="02020404030301010803" pitchFamily="18" charset="0"/>
            </a:rPr>
            <a:t>Title IX Trainings</a:t>
          </a:r>
        </a:p>
      </dgm:t>
    </dgm:pt>
    <dgm:pt modelId="{5D81E88A-D138-4F8A-B7D7-0541983E2215}" type="parTrans" cxnId="{900FC1F4-E6A8-4575-9515-43B25C8F800D}">
      <dgm:prSet/>
      <dgm:spPr/>
      <dgm:t>
        <a:bodyPr/>
        <a:lstStyle/>
        <a:p>
          <a:endParaRPr lang="en-US">
            <a:latin typeface="Garamond" panose="02020404030301010803" pitchFamily="18" charset="0"/>
          </a:endParaRPr>
        </a:p>
      </dgm:t>
    </dgm:pt>
    <dgm:pt modelId="{5C288EEE-32BA-4530-B84D-0399B5024363}" type="sibTrans" cxnId="{900FC1F4-E6A8-4575-9515-43B25C8F800D}">
      <dgm:prSet/>
      <dgm:spPr/>
      <dgm:t>
        <a:bodyPr/>
        <a:lstStyle/>
        <a:p>
          <a:endParaRPr lang="en-US">
            <a:latin typeface="Garamond" panose="02020404030301010803" pitchFamily="18" charset="0"/>
          </a:endParaRPr>
        </a:p>
      </dgm:t>
    </dgm:pt>
    <dgm:pt modelId="{BEE1D48D-9B3D-495D-9D89-56139FD32F81}">
      <dgm:prSet/>
      <dgm:spPr/>
      <dgm:t>
        <a:bodyPr/>
        <a:lstStyle/>
        <a:p>
          <a:r>
            <a:rPr lang="en-US" dirty="0">
              <a:latin typeface="Garamond" panose="02020404030301010803" pitchFamily="18" charset="0"/>
            </a:rPr>
            <a:t>Mental Health Webinars </a:t>
          </a:r>
        </a:p>
      </dgm:t>
    </dgm:pt>
    <dgm:pt modelId="{753A9452-4A26-43F2-BE22-212ECB618BE3}" type="parTrans" cxnId="{A6A85911-1EF4-47DD-8E2B-8F71BE05087C}">
      <dgm:prSet/>
      <dgm:spPr/>
      <dgm:t>
        <a:bodyPr/>
        <a:lstStyle/>
        <a:p>
          <a:endParaRPr lang="en-US">
            <a:latin typeface="Garamond" panose="02020404030301010803" pitchFamily="18" charset="0"/>
          </a:endParaRPr>
        </a:p>
      </dgm:t>
    </dgm:pt>
    <dgm:pt modelId="{2072894B-4F3D-4626-A2E4-34FBA5251A54}" type="sibTrans" cxnId="{A6A85911-1EF4-47DD-8E2B-8F71BE05087C}">
      <dgm:prSet/>
      <dgm:spPr/>
      <dgm:t>
        <a:bodyPr/>
        <a:lstStyle/>
        <a:p>
          <a:endParaRPr lang="en-US">
            <a:latin typeface="Garamond" panose="02020404030301010803" pitchFamily="18" charset="0"/>
          </a:endParaRPr>
        </a:p>
      </dgm:t>
    </dgm:pt>
    <dgm:pt modelId="{4DE57D60-A50C-4DC5-9BF3-03F67F4EEE0C}">
      <dgm:prSet/>
      <dgm:spPr/>
      <dgm:t>
        <a:bodyPr/>
        <a:lstStyle/>
        <a:p>
          <a:r>
            <a:rPr lang="en-US" dirty="0">
              <a:latin typeface="Garamond" panose="02020404030301010803" pitchFamily="18" charset="0"/>
            </a:rPr>
            <a:t>Loss Driver Reduction Program </a:t>
          </a:r>
        </a:p>
      </dgm:t>
    </dgm:pt>
    <dgm:pt modelId="{9CDA563D-9456-47F4-922C-6679C333E8F1}" type="parTrans" cxnId="{6DDDC5AB-4D2E-4F0C-9561-5FC1C16881F0}">
      <dgm:prSet/>
      <dgm:spPr/>
      <dgm:t>
        <a:bodyPr/>
        <a:lstStyle/>
        <a:p>
          <a:endParaRPr lang="en-US">
            <a:latin typeface="Garamond" panose="02020404030301010803" pitchFamily="18" charset="0"/>
          </a:endParaRPr>
        </a:p>
      </dgm:t>
    </dgm:pt>
    <dgm:pt modelId="{115E9FF5-2999-4B4F-8509-1FDD83F0C61B}" type="sibTrans" cxnId="{6DDDC5AB-4D2E-4F0C-9561-5FC1C16881F0}">
      <dgm:prSet/>
      <dgm:spPr/>
      <dgm:t>
        <a:bodyPr/>
        <a:lstStyle/>
        <a:p>
          <a:endParaRPr lang="en-US">
            <a:latin typeface="Garamond" panose="02020404030301010803" pitchFamily="18" charset="0"/>
          </a:endParaRPr>
        </a:p>
      </dgm:t>
    </dgm:pt>
    <dgm:pt modelId="{84C33B8F-3670-4E45-92C2-1089EB945D97}">
      <dgm:prSet/>
      <dgm:spPr/>
      <dgm:t>
        <a:bodyPr/>
        <a:lstStyle/>
        <a:p>
          <a:r>
            <a:rPr lang="en-US" dirty="0">
              <a:latin typeface="Garamond" panose="02020404030301010803" pitchFamily="18" charset="0"/>
            </a:rPr>
            <a:t>ADA/FEHA Trainings</a:t>
          </a:r>
        </a:p>
      </dgm:t>
    </dgm:pt>
    <dgm:pt modelId="{EF0DC433-23E0-475A-AFBD-7443E7A02EA1}" type="parTrans" cxnId="{779673A8-DD8B-442E-99B4-0647AFFC5EB9}">
      <dgm:prSet/>
      <dgm:spPr/>
      <dgm:t>
        <a:bodyPr/>
        <a:lstStyle/>
        <a:p>
          <a:endParaRPr lang="en-US">
            <a:latin typeface="Garamond" panose="02020404030301010803" pitchFamily="18" charset="0"/>
          </a:endParaRPr>
        </a:p>
      </dgm:t>
    </dgm:pt>
    <dgm:pt modelId="{2F47FE1D-34FF-46A1-B340-4BCF347A45D6}" type="sibTrans" cxnId="{779673A8-DD8B-442E-99B4-0647AFFC5EB9}">
      <dgm:prSet/>
      <dgm:spPr/>
      <dgm:t>
        <a:bodyPr/>
        <a:lstStyle/>
        <a:p>
          <a:endParaRPr lang="en-US">
            <a:latin typeface="Garamond" panose="02020404030301010803" pitchFamily="18" charset="0"/>
          </a:endParaRPr>
        </a:p>
      </dgm:t>
    </dgm:pt>
    <dgm:pt modelId="{A0A67873-E648-457A-8875-67D255CB2365}">
      <dgm:prSet/>
      <dgm:spPr/>
      <dgm:t>
        <a:bodyPr/>
        <a:lstStyle/>
        <a:p>
          <a:r>
            <a:rPr lang="en-US" dirty="0">
              <a:latin typeface="Garamond" panose="02020404030301010803" pitchFamily="18" charset="0"/>
            </a:rPr>
            <a:t>Grand River Solutions Consortium </a:t>
          </a:r>
        </a:p>
      </dgm:t>
    </dgm:pt>
    <dgm:pt modelId="{03A806FE-CF69-431E-97C9-D67194EB97EE}" type="parTrans" cxnId="{AB70804D-A2B2-4043-80D2-04215B6A828F}">
      <dgm:prSet/>
      <dgm:spPr/>
      <dgm:t>
        <a:bodyPr/>
        <a:lstStyle/>
        <a:p>
          <a:endParaRPr lang="en-US">
            <a:latin typeface="Garamond" panose="02020404030301010803" pitchFamily="18" charset="0"/>
          </a:endParaRPr>
        </a:p>
      </dgm:t>
    </dgm:pt>
    <dgm:pt modelId="{94519DA1-B8EB-4B9C-B7A9-B94FA7E29188}" type="sibTrans" cxnId="{AB70804D-A2B2-4043-80D2-04215B6A828F}">
      <dgm:prSet/>
      <dgm:spPr/>
      <dgm:t>
        <a:bodyPr/>
        <a:lstStyle/>
        <a:p>
          <a:endParaRPr lang="en-US">
            <a:latin typeface="Garamond" panose="02020404030301010803" pitchFamily="18" charset="0"/>
          </a:endParaRPr>
        </a:p>
      </dgm:t>
    </dgm:pt>
    <dgm:pt modelId="{0CA44DE9-4B00-43DF-8822-A8AF6C63ED7B}">
      <dgm:prSet/>
      <dgm:spPr/>
      <dgm:t>
        <a:bodyPr/>
        <a:lstStyle/>
        <a:p>
          <a:r>
            <a:rPr lang="en-US" dirty="0">
              <a:latin typeface="Garamond" panose="02020404030301010803" pitchFamily="18" charset="0"/>
            </a:rPr>
            <a:t>Employment Practices Liability Resources</a:t>
          </a:r>
        </a:p>
      </dgm:t>
    </dgm:pt>
    <dgm:pt modelId="{41D6E35F-EB2A-40D3-B690-FA41244F2AA5}" type="parTrans" cxnId="{540CE4F0-3B74-47F3-9A8D-7265018706EC}">
      <dgm:prSet/>
      <dgm:spPr/>
      <dgm:t>
        <a:bodyPr/>
        <a:lstStyle/>
        <a:p>
          <a:endParaRPr lang="en-US">
            <a:latin typeface="Garamond" panose="02020404030301010803" pitchFamily="18" charset="0"/>
          </a:endParaRPr>
        </a:p>
      </dgm:t>
    </dgm:pt>
    <dgm:pt modelId="{A272C515-9506-46E1-9608-1F08D2F7AD65}" type="sibTrans" cxnId="{540CE4F0-3B74-47F3-9A8D-7265018706EC}">
      <dgm:prSet/>
      <dgm:spPr/>
      <dgm:t>
        <a:bodyPr/>
        <a:lstStyle/>
        <a:p>
          <a:endParaRPr lang="en-US">
            <a:latin typeface="Garamond" panose="02020404030301010803" pitchFamily="18" charset="0"/>
          </a:endParaRPr>
        </a:p>
      </dgm:t>
    </dgm:pt>
    <dgm:pt modelId="{3653287E-ABDE-4311-8197-C34B141C8A3E}">
      <dgm:prSet/>
      <dgm:spPr/>
      <dgm:t>
        <a:bodyPr/>
        <a:lstStyle/>
        <a:p>
          <a:r>
            <a:rPr lang="en-US" dirty="0">
              <a:latin typeface="Garamond" panose="02020404030301010803" pitchFamily="18" charset="0"/>
            </a:rPr>
            <a:t>Keenan </a:t>
          </a:r>
          <a:r>
            <a:rPr lang="en-US" dirty="0" err="1">
              <a:latin typeface="Garamond" panose="02020404030301010803" pitchFamily="18" charset="0"/>
            </a:rPr>
            <a:t>SafeColleges</a:t>
          </a:r>
          <a:endParaRPr lang="en-US" dirty="0">
            <a:latin typeface="Garamond" panose="02020404030301010803" pitchFamily="18" charset="0"/>
          </a:endParaRPr>
        </a:p>
      </dgm:t>
    </dgm:pt>
    <dgm:pt modelId="{10D7DFA2-5D64-419F-AEB0-494699F34474}" type="parTrans" cxnId="{AA4D4271-6D17-407A-9FB5-FBF30B568DB9}">
      <dgm:prSet/>
      <dgm:spPr/>
      <dgm:t>
        <a:bodyPr/>
        <a:lstStyle/>
        <a:p>
          <a:endParaRPr lang="en-US">
            <a:latin typeface="Garamond" panose="02020404030301010803" pitchFamily="18" charset="0"/>
          </a:endParaRPr>
        </a:p>
      </dgm:t>
    </dgm:pt>
    <dgm:pt modelId="{9C84EBF3-DDE7-4194-BCA8-6B75EEC1F40F}" type="sibTrans" cxnId="{AA4D4271-6D17-407A-9FB5-FBF30B568DB9}">
      <dgm:prSet/>
      <dgm:spPr/>
      <dgm:t>
        <a:bodyPr/>
        <a:lstStyle/>
        <a:p>
          <a:endParaRPr lang="en-US">
            <a:latin typeface="Garamond" panose="02020404030301010803" pitchFamily="18" charset="0"/>
          </a:endParaRPr>
        </a:p>
      </dgm:t>
    </dgm:pt>
    <dgm:pt modelId="{91882F91-5A57-414F-9241-13D2C15E55D4}" type="pres">
      <dgm:prSet presAssocID="{3A5F3F6E-68A0-4B76-BE40-7097E1F88564}" presName="diagram" presStyleCnt="0">
        <dgm:presLayoutVars>
          <dgm:dir/>
          <dgm:resizeHandles val="exact"/>
        </dgm:presLayoutVars>
      </dgm:prSet>
      <dgm:spPr/>
    </dgm:pt>
    <dgm:pt modelId="{AC8135CE-BD06-4252-8FDB-660C675049BE}" type="pres">
      <dgm:prSet presAssocID="{402070B4-B68A-456E-A66D-BBEBEDF8B655}" presName="node" presStyleLbl="node1" presStyleIdx="0" presStyleCnt="7">
        <dgm:presLayoutVars>
          <dgm:bulletEnabled val="1"/>
        </dgm:presLayoutVars>
      </dgm:prSet>
      <dgm:spPr/>
    </dgm:pt>
    <dgm:pt modelId="{295549A5-8EB1-4F3D-A045-DBA4F384D692}" type="pres">
      <dgm:prSet presAssocID="{5C288EEE-32BA-4530-B84D-0399B5024363}" presName="sibTrans" presStyleCnt="0"/>
      <dgm:spPr/>
    </dgm:pt>
    <dgm:pt modelId="{8F363A8A-0B20-4F46-97AE-F6D6613D4A15}" type="pres">
      <dgm:prSet presAssocID="{BEE1D48D-9B3D-495D-9D89-56139FD32F81}" presName="node" presStyleLbl="node1" presStyleIdx="1" presStyleCnt="7">
        <dgm:presLayoutVars>
          <dgm:bulletEnabled val="1"/>
        </dgm:presLayoutVars>
      </dgm:prSet>
      <dgm:spPr/>
    </dgm:pt>
    <dgm:pt modelId="{5ABADE49-F9E0-491A-995E-33239B78F4D4}" type="pres">
      <dgm:prSet presAssocID="{2072894B-4F3D-4626-A2E4-34FBA5251A54}" presName="sibTrans" presStyleCnt="0"/>
      <dgm:spPr/>
    </dgm:pt>
    <dgm:pt modelId="{23C0D4DD-761D-4F6F-A38C-6511D559047A}" type="pres">
      <dgm:prSet presAssocID="{4DE57D60-A50C-4DC5-9BF3-03F67F4EEE0C}" presName="node" presStyleLbl="node1" presStyleIdx="2" presStyleCnt="7">
        <dgm:presLayoutVars>
          <dgm:bulletEnabled val="1"/>
        </dgm:presLayoutVars>
      </dgm:prSet>
      <dgm:spPr/>
    </dgm:pt>
    <dgm:pt modelId="{0720DE7B-C20C-4F66-88EE-E45DC74FCFC9}" type="pres">
      <dgm:prSet presAssocID="{115E9FF5-2999-4B4F-8509-1FDD83F0C61B}" presName="sibTrans" presStyleCnt="0"/>
      <dgm:spPr/>
    </dgm:pt>
    <dgm:pt modelId="{6CD9F6B9-750F-4301-909C-9926A565C56C}" type="pres">
      <dgm:prSet presAssocID="{84C33B8F-3670-4E45-92C2-1089EB945D97}" presName="node" presStyleLbl="node1" presStyleIdx="3" presStyleCnt="7">
        <dgm:presLayoutVars>
          <dgm:bulletEnabled val="1"/>
        </dgm:presLayoutVars>
      </dgm:prSet>
      <dgm:spPr/>
    </dgm:pt>
    <dgm:pt modelId="{50F35A91-2A23-465C-B0A4-76FA03F378F0}" type="pres">
      <dgm:prSet presAssocID="{2F47FE1D-34FF-46A1-B340-4BCF347A45D6}" presName="sibTrans" presStyleCnt="0"/>
      <dgm:spPr/>
    </dgm:pt>
    <dgm:pt modelId="{FD730EA5-DA71-4CF9-91A9-85B71954348D}" type="pres">
      <dgm:prSet presAssocID="{A0A67873-E648-457A-8875-67D255CB2365}" presName="node" presStyleLbl="node1" presStyleIdx="4" presStyleCnt="7">
        <dgm:presLayoutVars>
          <dgm:bulletEnabled val="1"/>
        </dgm:presLayoutVars>
      </dgm:prSet>
      <dgm:spPr/>
    </dgm:pt>
    <dgm:pt modelId="{15C5FC67-881A-4A76-BBD3-D25BB72CF5E1}" type="pres">
      <dgm:prSet presAssocID="{94519DA1-B8EB-4B9C-B7A9-B94FA7E29188}" presName="sibTrans" presStyleCnt="0"/>
      <dgm:spPr/>
    </dgm:pt>
    <dgm:pt modelId="{A48F2EC9-056A-4472-B046-A7123145680B}" type="pres">
      <dgm:prSet presAssocID="{0CA44DE9-4B00-43DF-8822-A8AF6C63ED7B}" presName="node" presStyleLbl="node1" presStyleIdx="5" presStyleCnt="7">
        <dgm:presLayoutVars>
          <dgm:bulletEnabled val="1"/>
        </dgm:presLayoutVars>
      </dgm:prSet>
      <dgm:spPr/>
    </dgm:pt>
    <dgm:pt modelId="{58379CFD-EF84-4EF1-AB8A-289698634C49}" type="pres">
      <dgm:prSet presAssocID="{A272C515-9506-46E1-9608-1F08D2F7AD65}" presName="sibTrans" presStyleCnt="0"/>
      <dgm:spPr/>
    </dgm:pt>
    <dgm:pt modelId="{70B58785-C0A1-4D17-A23D-C5B799437013}" type="pres">
      <dgm:prSet presAssocID="{3653287E-ABDE-4311-8197-C34B141C8A3E}" presName="node" presStyleLbl="node1" presStyleIdx="6" presStyleCnt="7" custLinFactNeighborX="-554" custLinFactNeighborY="4377">
        <dgm:presLayoutVars>
          <dgm:bulletEnabled val="1"/>
        </dgm:presLayoutVars>
      </dgm:prSet>
      <dgm:spPr/>
    </dgm:pt>
  </dgm:ptLst>
  <dgm:cxnLst>
    <dgm:cxn modelId="{9D0C9007-47D2-456A-AD63-44187A939F8C}" type="presOf" srcId="{A0A67873-E648-457A-8875-67D255CB2365}" destId="{FD730EA5-DA71-4CF9-91A9-85B71954348D}" srcOrd="0" destOrd="0" presId="urn:microsoft.com/office/officeart/2005/8/layout/default"/>
    <dgm:cxn modelId="{A6A85911-1EF4-47DD-8E2B-8F71BE05087C}" srcId="{3A5F3F6E-68A0-4B76-BE40-7097E1F88564}" destId="{BEE1D48D-9B3D-495D-9D89-56139FD32F81}" srcOrd="1" destOrd="0" parTransId="{753A9452-4A26-43F2-BE22-212ECB618BE3}" sibTransId="{2072894B-4F3D-4626-A2E4-34FBA5251A54}"/>
    <dgm:cxn modelId="{4096E112-C024-45D2-B8DE-11143DE2691B}" type="presOf" srcId="{84C33B8F-3670-4E45-92C2-1089EB945D97}" destId="{6CD9F6B9-750F-4301-909C-9926A565C56C}" srcOrd="0" destOrd="0" presId="urn:microsoft.com/office/officeart/2005/8/layout/default"/>
    <dgm:cxn modelId="{AB70804D-A2B2-4043-80D2-04215B6A828F}" srcId="{3A5F3F6E-68A0-4B76-BE40-7097E1F88564}" destId="{A0A67873-E648-457A-8875-67D255CB2365}" srcOrd="4" destOrd="0" parTransId="{03A806FE-CF69-431E-97C9-D67194EB97EE}" sibTransId="{94519DA1-B8EB-4B9C-B7A9-B94FA7E29188}"/>
    <dgm:cxn modelId="{AA4D4271-6D17-407A-9FB5-FBF30B568DB9}" srcId="{3A5F3F6E-68A0-4B76-BE40-7097E1F88564}" destId="{3653287E-ABDE-4311-8197-C34B141C8A3E}" srcOrd="6" destOrd="0" parTransId="{10D7DFA2-5D64-419F-AEB0-494699F34474}" sibTransId="{9C84EBF3-DDE7-4194-BCA8-6B75EEC1F40F}"/>
    <dgm:cxn modelId="{2E526952-6AD1-4225-9703-8B317B918060}" type="presOf" srcId="{402070B4-B68A-456E-A66D-BBEBEDF8B655}" destId="{AC8135CE-BD06-4252-8FDB-660C675049BE}" srcOrd="0" destOrd="0" presId="urn:microsoft.com/office/officeart/2005/8/layout/default"/>
    <dgm:cxn modelId="{AE859C72-1D92-4EBA-A651-42AF82745170}" type="presOf" srcId="{4DE57D60-A50C-4DC5-9BF3-03F67F4EEE0C}" destId="{23C0D4DD-761D-4F6F-A38C-6511D559047A}" srcOrd="0" destOrd="0" presId="urn:microsoft.com/office/officeart/2005/8/layout/default"/>
    <dgm:cxn modelId="{3588F779-71F6-4F2E-B7D8-897C7DE13100}" type="presOf" srcId="{BEE1D48D-9B3D-495D-9D89-56139FD32F81}" destId="{8F363A8A-0B20-4F46-97AE-F6D6613D4A15}" srcOrd="0" destOrd="0" presId="urn:microsoft.com/office/officeart/2005/8/layout/default"/>
    <dgm:cxn modelId="{D1F30692-CAE7-41AA-8B07-F81B789E9373}" type="presOf" srcId="{3653287E-ABDE-4311-8197-C34B141C8A3E}" destId="{70B58785-C0A1-4D17-A23D-C5B799437013}" srcOrd="0" destOrd="0" presId="urn:microsoft.com/office/officeart/2005/8/layout/default"/>
    <dgm:cxn modelId="{0BE0FA97-1ACA-4363-81C6-8D4E08FDF3C4}" type="presOf" srcId="{0CA44DE9-4B00-43DF-8822-A8AF6C63ED7B}" destId="{A48F2EC9-056A-4472-B046-A7123145680B}" srcOrd="0" destOrd="0" presId="urn:microsoft.com/office/officeart/2005/8/layout/default"/>
    <dgm:cxn modelId="{779673A8-DD8B-442E-99B4-0647AFFC5EB9}" srcId="{3A5F3F6E-68A0-4B76-BE40-7097E1F88564}" destId="{84C33B8F-3670-4E45-92C2-1089EB945D97}" srcOrd="3" destOrd="0" parTransId="{EF0DC433-23E0-475A-AFBD-7443E7A02EA1}" sibTransId="{2F47FE1D-34FF-46A1-B340-4BCF347A45D6}"/>
    <dgm:cxn modelId="{6DDDC5AB-4D2E-4F0C-9561-5FC1C16881F0}" srcId="{3A5F3F6E-68A0-4B76-BE40-7097E1F88564}" destId="{4DE57D60-A50C-4DC5-9BF3-03F67F4EEE0C}" srcOrd="2" destOrd="0" parTransId="{9CDA563D-9456-47F4-922C-6679C333E8F1}" sibTransId="{115E9FF5-2999-4B4F-8509-1FDD83F0C61B}"/>
    <dgm:cxn modelId="{E0C926F0-56E3-482B-AFA8-1C4BBF22935A}" type="presOf" srcId="{3A5F3F6E-68A0-4B76-BE40-7097E1F88564}" destId="{91882F91-5A57-414F-9241-13D2C15E55D4}" srcOrd="0" destOrd="0" presId="urn:microsoft.com/office/officeart/2005/8/layout/default"/>
    <dgm:cxn modelId="{540CE4F0-3B74-47F3-9A8D-7265018706EC}" srcId="{3A5F3F6E-68A0-4B76-BE40-7097E1F88564}" destId="{0CA44DE9-4B00-43DF-8822-A8AF6C63ED7B}" srcOrd="5" destOrd="0" parTransId="{41D6E35F-EB2A-40D3-B690-FA41244F2AA5}" sibTransId="{A272C515-9506-46E1-9608-1F08D2F7AD65}"/>
    <dgm:cxn modelId="{900FC1F4-E6A8-4575-9515-43B25C8F800D}" srcId="{3A5F3F6E-68A0-4B76-BE40-7097E1F88564}" destId="{402070B4-B68A-456E-A66D-BBEBEDF8B655}" srcOrd="0" destOrd="0" parTransId="{5D81E88A-D138-4F8A-B7D7-0541983E2215}" sibTransId="{5C288EEE-32BA-4530-B84D-0399B5024363}"/>
    <dgm:cxn modelId="{898C877D-EBDF-49F8-82F0-DB3D3DCDB60E}" type="presParOf" srcId="{91882F91-5A57-414F-9241-13D2C15E55D4}" destId="{AC8135CE-BD06-4252-8FDB-660C675049BE}" srcOrd="0" destOrd="0" presId="urn:microsoft.com/office/officeart/2005/8/layout/default"/>
    <dgm:cxn modelId="{1D11C444-F16A-4E71-8198-01322196F73D}" type="presParOf" srcId="{91882F91-5A57-414F-9241-13D2C15E55D4}" destId="{295549A5-8EB1-4F3D-A045-DBA4F384D692}" srcOrd="1" destOrd="0" presId="urn:microsoft.com/office/officeart/2005/8/layout/default"/>
    <dgm:cxn modelId="{6C9F9D61-621C-4F93-ACFD-924382E27B8E}" type="presParOf" srcId="{91882F91-5A57-414F-9241-13D2C15E55D4}" destId="{8F363A8A-0B20-4F46-97AE-F6D6613D4A15}" srcOrd="2" destOrd="0" presId="urn:microsoft.com/office/officeart/2005/8/layout/default"/>
    <dgm:cxn modelId="{2921922E-C0AE-4074-BE29-8AA6341A4464}" type="presParOf" srcId="{91882F91-5A57-414F-9241-13D2C15E55D4}" destId="{5ABADE49-F9E0-491A-995E-33239B78F4D4}" srcOrd="3" destOrd="0" presId="urn:microsoft.com/office/officeart/2005/8/layout/default"/>
    <dgm:cxn modelId="{14AF093A-C39B-45D4-B145-E886FD1F5261}" type="presParOf" srcId="{91882F91-5A57-414F-9241-13D2C15E55D4}" destId="{23C0D4DD-761D-4F6F-A38C-6511D559047A}" srcOrd="4" destOrd="0" presId="urn:microsoft.com/office/officeart/2005/8/layout/default"/>
    <dgm:cxn modelId="{8322E7FA-C3AC-49A5-ADD9-A31A89A28A6A}" type="presParOf" srcId="{91882F91-5A57-414F-9241-13D2C15E55D4}" destId="{0720DE7B-C20C-4F66-88EE-E45DC74FCFC9}" srcOrd="5" destOrd="0" presId="urn:microsoft.com/office/officeart/2005/8/layout/default"/>
    <dgm:cxn modelId="{C2D1DAA4-E89F-4FF3-BD97-55171C3E55A3}" type="presParOf" srcId="{91882F91-5A57-414F-9241-13D2C15E55D4}" destId="{6CD9F6B9-750F-4301-909C-9926A565C56C}" srcOrd="6" destOrd="0" presId="urn:microsoft.com/office/officeart/2005/8/layout/default"/>
    <dgm:cxn modelId="{6C46E24C-E646-401F-BFC4-E206F5E58A7E}" type="presParOf" srcId="{91882F91-5A57-414F-9241-13D2C15E55D4}" destId="{50F35A91-2A23-465C-B0A4-76FA03F378F0}" srcOrd="7" destOrd="0" presId="urn:microsoft.com/office/officeart/2005/8/layout/default"/>
    <dgm:cxn modelId="{16577C1F-8FD4-44B1-BD37-EAE2B786043D}" type="presParOf" srcId="{91882F91-5A57-414F-9241-13D2C15E55D4}" destId="{FD730EA5-DA71-4CF9-91A9-85B71954348D}" srcOrd="8" destOrd="0" presId="urn:microsoft.com/office/officeart/2005/8/layout/default"/>
    <dgm:cxn modelId="{CCD0E0ED-C94A-4E1E-AAD6-69814F53D5B7}" type="presParOf" srcId="{91882F91-5A57-414F-9241-13D2C15E55D4}" destId="{15C5FC67-881A-4A76-BBD3-D25BB72CF5E1}" srcOrd="9" destOrd="0" presId="urn:microsoft.com/office/officeart/2005/8/layout/default"/>
    <dgm:cxn modelId="{6B2B892F-45EE-4CDD-9AA0-F856B708F32A}" type="presParOf" srcId="{91882F91-5A57-414F-9241-13D2C15E55D4}" destId="{A48F2EC9-056A-4472-B046-A7123145680B}" srcOrd="10" destOrd="0" presId="urn:microsoft.com/office/officeart/2005/8/layout/default"/>
    <dgm:cxn modelId="{351C66D1-7703-4825-8080-C96C55845A6B}" type="presParOf" srcId="{91882F91-5A57-414F-9241-13D2C15E55D4}" destId="{58379CFD-EF84-4EF1-AB8A-289698634C49}" srcOrd="11" destOrd="0" presId="urn:microsoft.com/office/officeart/2005/8/layout/default"/>
    <dgm:cxn modelId="{B5C9DB31-6D56-4DA7-8A8C-578790273A43}" type="presParOf" srcId="{91882F91-5A57-414F-9241-13D2C15E55D4}" destId="{70B58785-C0A1-4D17-A23D-C5B79943701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48F70596-F8AC-459E-A0A8-0CF9E18285AC}"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721A8126-4A69-4A6B-8358-93FBA3FBADF0}">
      <dgm:prSet phldrT="[Text]" custT="1"/>
      <dgm:spPr>
        <a:ln>
          <a:solidFill>
            <a:srgbClr val="A31F2C"/>
          </a:solidFill>
        </a:ln>
      </dgm:spPr>
      <dgm:t>
        <a:bodyPr/>
        <a:lstStyle/>
        <a:p>
          <a:r>
            <a:rPr lang="en-US" sz="1800" dirty="0">
              <a:latin typeface="Garamond" panose="02020404030301010803" pitchFamily="18" charset="0"/>
            </a:rPr>
            <a:t>Matthew Takeda</a:t>
          </a:r>
        </a:p>
        <a:p>
          <a:r>
            <a:rPr lang="en-US" sz="1800" dirty="0">
              <a:latin typeface="Garamond" panose="02020404030301010803" pitchFamily="18" charset="0"/>
            </a:rPr>
            <a:t>SoCal Claims Manager</a:t>
          </a:r>
        </a:p>
        <a:p>
          <a:r>
            <a:rPr lang="en-US" sz="1800" dirty="0">
              <a:latin typeface="Garamond" panose="02020404030301010803" pitchFamily="18" charset="0"/>
            </a:rPr>
            <a:t>mtakeda@keenan.com</a:t>
          </a:r>
        </a:p>
        <a:p>
          <a:r>
            <a:rPr lang="en-US" sz="1800" dirty="0">
              <a:latin typeface="Garamond" panose="02020404030301010803" pitchFamily="18" charset="0"/>
            </a:rPr>
            <a:t>310-212-0363 x2666</a:t>
          </a:r>
        </a:p>
      </dgm:t>
    </dgm:pt>
    <dgm:pt modelId="{FFB210E5-F51A-48B9-BA20-9355A11F985C}" type="parTrans" cxnId="{75096DB0-8FA8-4C14-809A-4A47CC9E5A60}">
      <dgm:prSet/>
      <dgm:spPr/>
      <dgm:t>
        <a:bodyPr/>
        <a:lstStyle/>
        <a:p>
          <a:endParaRPr lang="en-US"/>
        </a:p>
      </dgm:t>
    </dgm:pt>
    <dgm:pt modelId="{2B91655F-B399-4DC8-85F8-0061FD02830E}" type="sibTrans" cxnId="{75096DB0-8FA8-4C14-809A-4A47CC9E5A60}">
      <dgm:prSet/>
      <dgm:spPr/>
      <dgm:t>
        <a:bodyPr/>
        <a:lstStyle/>
        <a:p>
          <a:endParaRPr lang="en-US"/>
        </a:p>
      </dgm:t>
    </dgm:pt>
    <dgm:pt modelId="{E860F6BC-CAF9-478F-9E3B-C5DAAB45FC91}" type="pres">
      <dgm:prSet presAssocID="{48F70596-F8AC-459E-A0A8-0CF9E18285AC}" presName="Name0" presStyleCnt="0">
        <dgm:presLayoutVars>
          <dgm:dir/>
          <dgm:resizeHandles val="exact"/>
        </dgm:presLayoutVars>
      </dgm:prSet>
      <dgm:spPr/>
    </dgm:pt>
    <dgm:pt modelId="{CF275CED-890F-4AAA-BF67-D6A8CAF33D8B}" type="pres">
      <dgm:prSet presAssocID="{721A8126-4A69-4A6B-8358-93FBA3FBADF0}" presName="composite" presStyleCnt="0"/>
      <dgm:spPr/>
    </dgm:pt>
    <dgm:pt modelId="{93BE1E90-8BEB-442A-8F9B-9C1C786DB11B}" type="pres">
      <dgm:prSet presAssocID="{721A8126-4A69-4A6B-8358-93FBA3FBADF0}" presName="rect1" presStyleLbl="trAlignAcc1" presStyleIdx="0" presStyleCnt="1" custScaleX="82039" custScaleY="122842">
        <dgm:presLayoutVars>
          <dgm:bulletEnabled val="1"/>
        </dgm:presLayoutVars>
      </dgm:prSet>
      <dgm:spPr/>
    </dgm:pt>
    <dgm:pt modelId="{7AA619A4-D08C-41C1-B70C-216ACF28F31D}" type="pres">
      <dgm:prSet presAssocID="{721A8126-4A69-4A6B-8358-93FBA3FBADF0}" presName="rect2" presStyleLbl="fgImgPlace1" presStyleIdx="0" presStyleCnt="1" custScaleX="124887" custScaleY="116255" custLinFactNeighborX="5963" custLinFactNeighborY="5317"/>
      <dgm:spPr>
        <a:blipFill dpi="0" rotWithShape="1">
          <a:blip xmlns:r="http://schemas.openxmlformats.org/officeDocument/2006/relationships" r:embed="rId1"/>
          <a:srcRect/>
          <a:stretch>
            <a:fillRect l="-17574" t="-18217" r="-17806" b="-537"/>
          </a:stretch>
        </a:blipFill>
        <a:effectLst>
          <a:outerShdw blurRad="50800" dist="38100" dir="2700000" algn="tl" rotWithShape="0">
            <a:prstClr val="black">
              <a:alpha val="40000"/>
            </a:prstClr>
          </a:outerShdw>
        </a:effectLst>
      </dgm:spPr>
    </dgm:pt>
  </dgm:ptLst>
  <dgm:cxnLst>
    <dgm:cxn modelId="{75096DB0-8FA8-4C14-809A-4A47CC9E5A60}" srcId="{48F70596-F8AC-459E-A0A8-0CF9E18285AC}" destId="{721A8126-4A69-4A6B-8358-93FBA3FBADF0}" srcOrd="0" destOrd="0" parTransId="{FFB210E5-F51A-48B9-BA20-9355A11F985C}" sibTransId="{2B91655F-B399-4DC8-85F8-0061FD02830E}"/>
    <dgm:cxn modelId="{BD34E0BF-067C-4D4D-AB24-5674E4601BA8}" type="presOf" srcId="{48F70596-F8AC-459E-A0A8-0CF9E18285AC}" destId="{E860F6BC-CAF9-478F-9E3B-C5DAAB45FC91}" srcOrd="0" destOrd="0" presId="urn:microsoft.com/office/officeart/2008/layout/PictureStrips"/>
    <dgm:cxn modelId="{306793D6-F221-4E90-BF5D-E7026FA210C4}" type="presOf" srcId="{721A8126-4A69-4A6B-8358-93FBA3FBADF0}" destId="{93BE1E90-8BEB-442A-8F9B-9C1C786DB11B}" srcOrd="0" destOrd="0" presId="urn:microsoft.com/office/officeart/2008/layout/PictureStrips"/>
    <dgm:cxn modelId="{DDB97E02-88D8-485E-9092-5C0ED1666044}" type="presParOf" srcId="{E860F6BC-CAF9-478F-9E3B-C5DAAB45FC91}" destId="{CF275CED-890F-4AAA-BF67-D6A8CAF33D8B}" srcOrd="0" destOrd="0" presId="urn:microsoft.com/office/officeart/2008/layout/PictureStrips"/>
    <dgm:cxn modelId="{0BF53060-80DA-411D-89E4-F799F702FCEB}" type="presParOf" srcId="{CF275CED-890F-4AAA-BF67-D6A8CAF33D8B}" destId="{93BE1E90-8BEB-442A-8F9B-9C1C786DB11B}" srcOrd="0" destOrd="0" presId="urn:microsoft.com/office/officeart/2008/layout/PictureStrips"/>
    <dgm:cxn modelId="{339236F8-1132-403A-AAE6-5D252249D233}" type="presParOf" srcId="{CF275CED-890F-4AAA-BF67-D6A8CAF33D8B}" destId="{7AA619A4-D08C-41C1-B70C-216ACF28F31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F70596-F8AC-459E-A0A8-0CF9E18285AC}"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721A8126-4A69-4A6B-8358-93FBA3FBADF0}">
      <dgm:prSet phldrT="[Text]" custT="1"/>
      <dgm:spPr>
        <a:ln>
          <a:solidFill>
            <a:srgbClr val="A31F2C"/>
          </a:solidFill>
        </a:ln>
      </dgm:spPr>
      <dgm:t>
        <a:bodyPr/>
        <a:lstStyle/>
        <a:p>
          <a:r>
            <a:rPr lang="en-US" sz="1800" dirty="0">
              <a:latin typeface="Garamond" panose="02020404030301010803" pitchFamily="18" charset="0"/>
            </a:rPr>
            <a:t>Brian Evans</a:t>
          </a:r>
        </a:p>
        <a:p>
          <a:r>
            <a:rPr lang="en-US" sz="1800" dirty="0">
              <a:latin typeface="Garamond" panose="02020404030301010803" pitchFamily="18" charset="0"/>
            </a:rPr>
            <a:t>NorCal Claims Manager</a:t>
          </a:r>
        </a:p>
        <a:p>
          <a:r>
            <a:rPr lang="en-US" sz="1800" dirty="0">
              <a:latin typeface="Garamond" panose="02020404030301010803" pitchFamily="18" charset="0"/>
            </a:rPr>
            <a:t>bevans@keenan.com</a:t>
          </a:r>
        </a:p>
        <a:p>
          <a:r>
            <a:rPr lang="en-US" sz="1800" dirty="0">
              <a:latin typeface="Garamond" panose="02020404030301010803" pitchFamily="18" charset="0"/>
            </a:rPr>
            <a:t>310-212-3344</a:t>
          </a:r>
        </a:p>
      </dgm:t>
    </dgm:pt>
    <dgm:pt modelId="{FFB210E5-F51A-48B9-BA20-9355A11F985C}" type="parTrans" cxnId="{75096DB0-8FA8-4C14-809A-4A47CC9E5A60}">
      <dgm:prSet/>
      <dgm:spPr/>
      <dgm:t>
        <a:bodyPr/>
        <a:lstStyle/>
        <a:p>
          <a:endParaRPr lang="en-US"/>
        </a:p>
      </dgm:t>
    </dgm:pt>
    <dgm:pt modelId="{2B91655F-B399-4DC8-85F8-0061FD02830E}" type="sibTrans" cxnId="{75096DB0-8FA8-4C14-809A-4A47CC9E5A60}">
      <dgm:prSet/>
      <dgm:spPr/>
      <dgm:t>
        <a:bodyPr/>
        <a:lstStyle/>
        <a:p>
          <a:endParaRPr lang="en-US"/>
        </a:p>
      </dgm:t>
    </dgm:pt>
    <dgm:pt modelId="{E860F6BC-CAF9-478F-9E3B-C5DAAB45FC91}" type="pres">
      <dgm:prSet presAssocID="{48F70596-F8AC-459E-A0A8-0CF9E18285AC}" presName="Name0" presStyleCnt="0">
        <dgm:presLayoutVars>
          <dgm:dir/>
          <dgm:resizeHandles val="exact"/>
        </dgm:presLayoutVars>
      </dgm:prSet>
      <dgm:spPr/>
    </dgm:pt>
    <dgm:pt modelId="{CF275CED-890F-4AAA-BF67-D6A8CAF33D8B}" type="pres">
      <dgm:prSet presAssocID="{721A8126-4A69-4A6B-8358-93FBA3FBADF0}" presName="composite" presStyleCnt="0"/>
      <dgm:spPr/>
    </dgm:pt>
    <dgm:pt modelId="{93BE1E90-8BEB-442A-8F9B-9C1C786DB11B}" type="pres">
      <dgm:prSet presAssocID="{721A8126-4A69-4A6B-8358-93FBA3FBADF0}" presName="rect1" presStyleLbl="trAlignAcc1" presStyleIdx="0" presStyleCnt="1" custScaleX="82039" custScaleY="133395">
        <dgm:presLayoutVars>
          <dgm:bulletEnabled val="1"/>
        </dgm:presLayoutVars>
      </dgm:prSet>
      <dgm:spPr/>
    </dgm:pt>
    <dgm:pt modelId="{7AA619A4-D08C-41C1-B70C-216ACF28F31D}" type="pres">
      <dgm:prSet presAssocID="{721A8126-4A69-4A6B-8358-93FBA3FBADF0}" presName="rect2" presStyleLbl="fgImgPlace1" presStyleIdx="0" presStyleCnt="1" custScaleX="119952" custScaleY="122450" custLinFactNeighborX="5963" custLinFactNeighborY="5317"/>
      <dgm:spPr>
        <a:blipFill rotWithShape="1">
          <a:blip xmlns:r="http://schemas.openxmlformats.org/officeDocument/2006/relationships" r:embed="rId1"/>
          <a:srcRect/>
          <a:stretch>
            <a:fillRect t="-3000" b="-3000"/>
          </a:stretch>
        </a:blipFill>
        <a:effectLst>
          <a:outerShdw blurRad="50800" dist="38100" dir="2700000" algn="tl" rotWithShape="0">
            <a:prstClr val="black">
              <a:alpha val="40000"/>
            </a:prstClr>
          </a:outerShdw>
        </a:effectLst>
      </dgm:spPr>
    </dgm:pt>
  </dgm:ptLst>
  <dgm:cxnLst>
    <dgm:cxn modelId="{75096DB0-8FA8-4C14-809A-4A47CC9E5A60}" srcId="{48F70596-F8AC-459E-A0A8-0CF9E18285AC}" destId="{721A8126-4A69-4A6B-8358-93FBA3FBADF0}" srcOrd="0" destOrd="0" parTransId="{FFB210E5-F51A-48B9-BA20-9355A11F985C}" sibTransId="{2B91655F-B399-4DC8-85F8-0061FD02830E}"/>
    <dgm:cxn modelId="{BD34E0BF-067C-4D4D-AB24-5674E4601BA8}" type="presOf" srcId="{48F70596-F8AC-459E-A0A8-0CF9E18285AC}" destId="{E860F6BC-CAF9-478F-9E3B-C5DAAB45FC91}" srcOrd="0" destOrd="0" presId="urn:microsoft.com/office/officeart/2008/layout/PictureStrips"/>
    <dgm:cxn modelId="{306793D6-F221-4E90-BF5D-E7026FA210C4}" type="presOf" srcId="{721A8126-4A69-4A6B-8358-93FBA3FBADF0}" destId="{93BE1E90-8BEB-442A-8F9B-9C1C786DB11B}" srcOrd="0" destOrd="0" presId="urn:microsoft.com/office/officeart/2008/layout/PictureStrips"/>
    <dgm:cxn modelId="{DDB97E02-88D8-485E-9092-5C0ED1666044}" type="presParOf" srcId="{E860F6BC-CAF9-478F-9E3B-C5DAAB45FC91}" destId="{CF275CED-890F-4AAA-BF67-D6A8CAF33D8B}" srcOrd="0" destOrd="0" presId="urn:microsoft.com/office/officeart/2008/layout/PictureStrips"/>
    <dgm:cxn modelId="{0BF53060-80DA-411D-89E4-F799F702FCEB}" type="presParOf" srcId="{CF275CED-890F-4AAA-BF67-D6A8CAF33D8B}" destId="{93BE1E90-8BEB-442A-8F9B-9C1C786DB11B}" srcOrd="0" destOrd="0" presId="urn:microsoft.com/office/officeart/2008/layout/PictureStrips"/>
    <dgm:cxn modelId="{339236F8-1132-403A-AAE6-5D252249D233}" type="presParOf" srcId="{CF275CED-890F-4AAA-BF67-D6A8CAF33D8B}" destId="{7AA619A4-D08C-41C1-B70C-216ACF28F31D}"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A8E572-D8A3-477D-90E6-AFAE37180871}" type="doc">
      <dgm:prSet loTypeId="urn:microsoft.com/office/officeart/2005/8/layout/process1" loCatId="process" qsTypeId="urn:microsoft.com/office/officeart/2005/8/quickstyle/simple1" qsCatId="simple" csTypeId="urn:microsoft.com/office/officeart/2005/8/colors/accent1_2" csCatId="accent1" phldr="1"/>
      <dgm:spPr/>
    </dgm:pt>
    <dgm:pt modelId="{D1C18762-03A2-40BF-94D4-E2A1D67678E1}">
      <dgm:prSet phldrT="[Text]" custT="1"/>
      <dgm:spPr>
        <a:solidFill>
          <a:srgbClr val="791730"/>
        </a:solidFill>
      </dgm:spPr>
      <dgm:t>
        <a:bodyPr/>
        <a:lstStyle/>
        <a:p>
          <a:r>
            <a:rPr lang="en-US" sz="1400" dirty="0">
              <a:latin typeface="Garamond" panose="02020404030301010803" pitchFamily="18" charset="0"/>
            </a:rPr>
            <a:t>Claim submitted by District</a:t>
          </a:r>
        </a:p>
      </dgm:t>
    </dgm:pt>
    <dgm:pt modelId="{E178B6AC-E191-4176-9B17-78D821718598}" type="parTrans" cxnId="{3AF21444-FF12-41C0-AA8E-4E42E298403D}">
      <dgm:prSet/>
      <dgm:spPr/>
      <dgm:t>
        <a:bodyPr/>
        <a:lstStyle/>
        <a:p>
          <a:endParaRPr lang="en-US" sz="2000">
            <a:latin typeface="Garamond" panose="02020404030301010803" pitchFamily="18" charset="0"/>
          </a:endParaRPr>
        </a:p>
      </dgm:t>
    </dgm:pt>
    <dgm:pt modelId="{B4CDA011-C8B5-4823-8479-8E0AFB575FC0}" type="sibTrans" cxnId="{3AF21444-FF12-41C0-AA8E-4E42E298403D}">
      <dgm:prSet custT="1"/>
      <dgm:spPr/>
      <dgm:t>
        <a:bodyPr/>
        <a:lstStyle/>
        <a:p>
          <a:endParaRPr lang="en-US" sz="1050" dirty="0">
            <a:latin typeface="Garamond" panose="02020404030301010803" pitchFamily="18" charset="0"/>
          </a:endParaRPr>
        </a:p>
      </dgm:t>
    </dgm:pt>
    <dgm:pt modelId="{B3362BCA-C357-42D1-8718-B6F22DCE1257}">
      <dgm:prSet phldrT="[Text]" custT="1"/>
      <dgm:spPr>
        <a:solidFill>
          <a:srgbClr val="988F86"/>
        </a:solidFill>
      </dgm:spPr>
      <dgm:t>
        <a:bodyPr/>
        <a:lstStyle/>
        <a:p>
          <a:r>
            <a:rPr lang="en-US" sz="1400" dirty="0">
              <a:latin typeface="Garamond" panose="02020404030301010803" pitchFamily="18" charset="0"/>
            </a:rPr>
            <a:t>Manager/Supervisor review claim and assigns to dedicated Examiner</a:t>
          </a:r>
        </a:p>
      </dgm:t>
    </dgm:pt>
    <dgm:pt modelId="{E88F3D21-830C-48BD-984C-3A79B9A4E897}" type="parTrans" cxnId="{32BF33A9-4E26-48C0-83E7-3D9D51D0CBBE}">
      <dgm:prSet/>
      <dgm:spPr/>
      <dgm:t>
        <a:bodyPr/>
        <a:lstStyle/>
        <a:p>
          <a:endParaRPr lang="en-US" sz="2000">
            <a:latin typeface="Garamond" panose="02020404030301010803" pitchFamily="18" charset="0"/>
          </a:endParaRPr>
        </a:p>
      </dgm:t>
    </dgm:pt>
    <dgm:pt modelId="{175F7886-F5CF-4C01-93DF-242EFA0356F7}" type="sibTrans" cxnId="{32BF33A9-4E26-48C0-83E7-3D9D51D0CBBE}">
      <dgm:prSet custT="1"/>
      <dgm:spPr/>
      <dgm:t>
        <a:bodyPr/>
        <a:lstStyle/>
        <a:p>
          <a:endParaRPr lang="en-US" sz="1050" dirty="0">
            <a:latin typeface="Garamond" panose="02020404030301010803" pitchFamily="18" charset="0"/>
          </a:endParaRPr>
        </a:p>
      </dgm:t>
    </dgm:pt>
    <dgm:pt modelId="{5FFEFDE2-3484-4705-B596-F63B5F0B8D0D}">
      <dgm:prSet phldrT="[Text]" custT="1"/>
      <dgm:spPr>
        <a:solidFill>
          <a:srgbClr val="AA182C"/>
        </a:solidFill>
      </dgm:spPr>
      <dgm:t>
        <a:bodyPr/>
        <a:lstStyle/>
        <a:p>
          <a:r>
            <a:rPr lang="en-US" sz="1400" dirty="0">
              <a:latin typeface="Garamond" panose="02020404030301010803" pitchFamily="18" charset="0"/>
            </a:rPr>
            <a:t>Manager/Supervisor approves all written communication – Acknowledgement letter forwarded by administrator</a:t>
          </a:r>
        </a:p>
      </dgm:t>
    </dgm:pt>
    <dgm:pt modelId="{CE1E9D05-6317-4205-A7D7-40293D78F153}" type="parTrans" cxnId="{EE6F4C63-8EEC-4C59-ACE7-1C8DB343B6CD}">
      <dgm:prSet/>
      <dgm:spPr/>
      <dgm:t>
        <a:bodyPr/>
        <a:lstStyle/>
        <a:p>
          <a:endParaRPr lang="en-US" sz="2000">
            <a:latin typeface="Garamond" panose="02020404030301010803" pitchFamily="18" charset="0"/>
          </a:endParaRPr>
        </a:p>
      </dgm:t>
    </dgm:pt>
    <dgm:pt modelId="{C34D44C5-F41B-4FBA-B456-94B517566019}" type="sibTrans" cxnId="{EE6F4C63-8EEC-4C59-ACE7-1C8DB343B6CD}">
      <dgm:prSet custT="1"/>
      <dgm:spPr/>
      <dgm:t>
        <a:bodyPr/>
        <a:lstStyle/>
        <a:p>
          <a:endParaRPr lang="en-US" sz="1050" dirty="0">
            <a:latin typeface="Garamond" panose="02020404030301010803" pitchFamily="18" charset="0"/>
          </a:endParaRPr>
        </a:p>
      </dgm:t>
    </dgm:pt>
    <dgm:pt modelId="{0437FF0F-676B-4D92-BE30-D2F24455B7F5}">
      <dgm:prSet custT="1"/>
      <dgm:spPr>
        <a:solidFill>
          <a:srgbClr val="110307"/>
        </a:solidFill>
      </dgm:spPr>
      <dgm:t>
        <a:bodyPr/>
        <a:lstStyle/>
        <a:p>
          <a:r>
            <a:rPr lang="en-US" sz="1400" dirty="0">
              <a:latin typeface="Garamond" panose="02020404030301010803" pitchFamily="18" charset="0"/>
            </a:rPr>
            <a:t>Claim set up within 24 hours</a:t>
          </a:r>
        </a:p>
      </dgm:t>
    </dgm:pt>
    <dgm:pt modelId="{3BBB3EB4-AA95-44CB-A47A-9C96DEEA0024}" type="parTrans" cxnId="{E8281668-8150-4124-A3D0-7E6F2B403E95}">
      <dgm:prSet/>
      <dgm:spPr/>
      <dgm:t>
        <a:bodyPr/>
        <a:lstStyle/>
        <a:p>
          <a:endParaRPr lang="en-US" sz="2000">
            <a:latin typeface="Garamond" panose="02020404030301010803" pitchFamily="18" charset="0"/>
          </a:endParaRPr>
        </a:p>
      </dgm:t>
    </dgm:pt>
    <dgm:pt modelId="{597027C6-17CD-4862-B8E6-322A8F408A76}" type="sibTrans" cxnId="{E8281668-8150-4124-A3D0-7E6F2B403E95}">
      <dgm:prSet/>
      <dgm:spPr/>
      <dgm:t>
        <a:bodyPr/>
        <a:lstStyle/>
        <a:p>
          <a:endParaRPr lang="en-US" sz="2000">
            <a:latin typeface="Garamond" panose="02020404030301010803" pitchFamily="18" charset="0"/>
          </a:endParaRPr>
        </a:p>
      </dgm:t>
    </dgm:pt>
    <dgm:pt modelId="{B66E1293-DF5F-48C8-992F-253FD83CD986}" type="pres">
      <dgm:prSet presAssocID="{CFA8E572-D8A3-477D-90E6-AFAE37180871}" presName="Name0" presStyleCnt="0">
        <dgm:presLayoutVars>
          <dgm:dir/>
          <dgm:resizeHandles val="exact"/>
        </dgm:presLayoutVars>
      </dgm:prSet>
      <dgm:spPr/>
    </dgm:pt>
    <dgm:pt modelId="{CC237EE0-735A-4D6B-8573-676D5440FAA1}" type="pres">
      <dgm:prSet presAssocID="{D1C18762-03A2-40BF-94D4-E2A1D67678E1}" presName="node" presStyleLbl="node1" presStyleIdx="0" presStyleCnt="4">
        <dgm:presLayoutVars>
          <dgm:bulletEnabled val="1"/>
        </dgm:presLayoutVars>
      </dgm:prSet>
      <dgm:spPr/>
    </dgm:pt>
    <dgm:pt modelId="{73FC02E8-26AE-4368-BA5B-FFBF3475CA50}" type="pres">
      <dgm:prSet presAssocID="{B4CDA011-C8B5-4823-8479-8E0AFB575FC0}" presName="sibTrans" presStyleLbl="sibTrans2D1" presStyleIdx="0" presStyleCnt="3"/>
      <dgm:spPr/>
    </dgm:pt>
    <dgm:pt modelId="{8BB9D3BA-9EE8-44F9-9904-F9BC103FCFFB}" type="pres">
      <dgm:prSet presAssocID="{B4CDA011-C8B5-4823-8479-8E0AFB575FC0}" presName="connectorText" presStyleLbl="sibTrans2D1" presStyleIdx="0" presStyleCnt="3"/>
      <dgm:spPr/>
    </dgm:pt>
    <dgm:pt modelId="{580FDCBA-8585-4216-B083-650C8B0E3FD9}" type="pres">
      <dgm:prSet presAssocID="{B3362BCA-C357-42D1-8718-B6F22DCE1257}" presName="node" presStyleLbl="node1" presStyleIdx="1" presStyleCnt="4" custScaleX="125390" custLinFactNeighborX="1267" custLinFactNeighborY="-1520">
        <dgm:presLayoutVars>
          <dgm:bulletEnabled val="1"/>
        </dgm:presLayoutVars>
      </dgm:prSet>
      <dgm:spPr/>
    </dgm:pt>
    <dgm:pt modelId="{463FC4F1-96E7-4B75-AC0E-9DA4306209E5}" type="pres">
      <dgm:prSet presAssocID="{175F7886-F5CF-4C01-93DF-242EFA0356F7}" presName="sibTrans" presStyleLbl="sibTrans2D1" presStyleIdx="1" presStyleCnt="3"/>
      <dgm:spPr/>
    </dgm:pt>
    <dgm:pt modelId="{14C010EE-433D-495E-AA4F-D050B1008C05}" type="pres">
      <dgm:prSet presAssocID="{175F7886-F5CF-4C01-93DF-242EFA0356F7}" presName="connectorText" presStyleLbl="sibTrans2D1" presStyleIdx="1" presStyleCnt="3"/>
      <dgm:spPr/>
    </dgm:pt>
    <dgm:pt modelId="{8A06D15E-1C6C-4459-A39E-8FCEDB311C90}" type="pres">
      <dgm:prSet presAssocID="{5FFEFDE2-3484-4705-B596-F63B5F0B8D0D}" presName="node" presStyleLbl="node1" presStyleIdx="2" presStyleCnt="4" custScaleX="141996">
        <dgm:presLayoutVars>
          <dgm:bulletEnabled val="1"/>
        </dgm:presLayoutVars>
      </dgm:prSet>
      <dgm:spPr/>
    </dgm:pt>
    <dgm:pt modelId="{412AA9A6-DBF3-4A58-A85F-E40BD51EAA66}" type="pres">
      <dgm:prSet presAssocID="{C34D44C5-F41B-4FBA-B456-94B517566019}" presName="sibTrans" presStyleLbl="sibTrans2D1" presStyleIdx="2" presStyleCnt="3"/>
      <dgm:spPr/>
    </dgm:pt>
    <dgm:pt modelId="{F0452A60-8834-4911-815D-59FB12C7D3D6}" type="pres">
      <dgm:prSet presAssocID="{C34D44C5-F41B-4FBA-B456-94B517566019}" presName="connectorText" presStyleLbl="sibTrans2D1" presStyleIdx="2" presStyleCnt="3"/>
      <dgm:spPr/>
    </dgm:pt>
    <dgm:pt modelId="{20FE4524-A267-4781-BCC9-4144557CB0EB}" type="pres">
      <dgm:prSet presAssocID="{0437FF0F-676B-4D92-BE30-D2F24455B7F5}" presName="node" presStyleLbl="node1" presStyleIdx="3" presStyleCnt="4">
        <dgm:presLayoutVars>
          <dgm:bulletEnabled val="1"/>
        </dgm:presLayoutVars>
      </dgm:prSet>
      <dgm:spPr/>
    </dgm:pt>
  </dgm:ptLst>
  <dgm:cxnLst>
    <dgm:cxn modelId="{AF6B1C0F-935E-46CB-86A2-09F5426A08A4}" type="presOf" srcId="{5FFEFDE2-3484-4705-B596-F63B5F0B8D0D}" destId="{8A06D15E-1C6C-4459-A39E-8FCEDB311C90}" srcOrd="0" destOrd="0" presId="urn:microsoft.com/office/officeart/2005/8/layout/process1"/>
    <dgm:cxn modelId="{39711922-E960-46B0-AD42-B9D87F100C61}" type="presOf" srcId="{C34D44C5-F41B-4FBA-B456-94B517566019}" destId="{412AA9A6-DBF3-4A58-A85F-E40BD51EAA66}" srcOrd="0" destOrd="0" presId="urn:microsoft.com/office/officeart/2005/8/layout/process1"/>
    <dgm:cxn modelId="{EE6F4C63-8EEC-4C59-ACE7-1C8DB343B6CD}" srcId="{CFA8E572-D8A3-477D-90E6-AFAE37180871}" destId="{5FFEFDE2-3484-4705-B596-F63B5F0B8D0D}" srcOrd="2" destOrd="0" parTransId="{CE1E9D05-6317-4205-A7D7-40293D78F153}" sibTransId="{C34D44C5-F41B-4FBA-B456-94B517566019}"/>
    <dgm:cxn modelId="{3AF21444-FF12-41C0-AA8E-4E42E298403D}" srcId="{CFA8E572-D8A3-477D-90E6-AFAE37180871}" destId="{D1C18762-03A2-40BF-94D4-E2A1D67678E1}" srcOrd="0" destOrd="0" parTransId="{E178B6AC-E191-4176-9B17-78D821718598}" sibTransId="{B4CDA011-C8B5-4823-8479-8E0AFB575FC0}"/>
    <dgm:cxn modelId="{E8281668-8150-4124-A3D0-7E6F2B403E95}" srcId="{CFA8E572-D8A3-477D-90E6-AFAE37180871}" destId="{0437FF0F-676B-4D92-BE30-D2F24455B7F5}" srcOrd="3" destOrd="0" parTransId="{3BBB3EB4-AA95-44CB-A47A-9C96DEEA0024}" sibTransId="{597027C6-17CD-4862-B8E6-322A8F408A76}"/>
    <dgm:cxn modelId="{8EAB5F97-9A27-4A2C-9A6D-09A5C08AF2BF}" type="presOf" srcId="{175F7886-F5CF-4C01-93DF-242EFA0356F7}" destId="{14C010EE-433D-495E-AA4F-D050B1008C05}" srcOrd="1" destOrd="0" presId="urn:microsoft.com/office/officeart/2005/8/layout/process1"/>
    <dgm:cxn modelId="{E9F02A99-CF93-4F2A-B294-7D7C0909CA18}" type="presOf" srcId="{D1C18762-03A2-40BF-94D4-E2A1D67678E1}" destId="{CC237EE0-735A-4D6B-8573-676D5440FAA1}" srcOrd="0" destOrd="0" presId="urn:microsoft.com/office/officeart/2005/8/layout/process1"/>
    <dgm:cxn modelId="{E33980A1-DFD1-429D-B08C-5DA9AFC49177}" type="presOf" srcId="{B4CDA011-C8B5-4823-8479-8E0AFB575FC0}" destId="{8BB9D3BA-9EE8-44F9-9904-F9BC103FCFFB}" srcOrd="1" destOrd="0" presId="urn:microsoft.com/office/officeart/2005/8/layout/process1"/>
    <dgm:cxn modelId="{32BF33A9-4E26-48C0-83E7-3D9D51D0CBBE}" srcId="{CFA8E572-D8A3-477D-90E6-AFAE37180871}" destId="{B3362BCA-C357-42D1-8718-B6F22DCE1257}" srcOrd="1" destOrd="0" parTransId="{E88F3D21-830C-48BD-984C-3A79B9A4E897}" sibTransId="{175F7886-F5CF-4C01-93DF-242EFA0356F7}"/>
    <dgm:cxn modelId="{6E6D94B3-FB90-4F0E-AF0F-85D7D364FB31}" type="presOf" srcId="{0437FF0F-676B-4D92-BE30-D2F24455B7F5}" destId="{20FE4524-A267-4781-BCC9-4144557CB0EB}" srcOrd="0" destOrd="0" presId="urn:microsoft.com/office/officeart/2005/8/layout/process1"/>
    <dgm:cxn modelId="{32719DBA-661F-4C68-90AF-4B4950E4413E}" type="presOf" srcId="{B3362BCA-C357-42D1-8718-B6F22DCE1257}" destId="{580FDCBA-8585-4216-B083-650C8B0E3FD9}" srcOrd="0" destOrd="0" presId="urn:microsoft.com/office/officeart/2005/8/layout/process1"/>
    <dgm:cxn modelId="{C461DCBA-095A-4CB1-9C03-E3638CD6F28F}" type="presOf" srcId="{CFA8E572-D8A3-477D-90E6-AFAE37180871}" destId="{B66E1293-DF5F-48C8-992F-253FD83CD986}" srcOrd="0" destOrd="0" presId="urn:microsoft.com/office/officeart/2005/8/layout/process1"/>
    <dgm:cxn modelId="{23E693C0-F3FE-44AA-8B79-5E87E95C614C}" type="presOf" srcId="{175F7886-F5CF-4C01-93DF-242EFA0356F7}" destId="{463FC4F1-96E7-4B75-AC0E-9DA4306209E5}" srcOrd="0" destOrd="0" presId="urn:microsoft.com/office/officeart/2005/8/layout/process1"/>
    <dgm:cxn modelId="{3A47B4E8-BCDE-4FB4-8043-261C8BD9E799}" type="presOf" srcId="{B4CDA011-C8B5-4823-8479-8E0AFB575FC0}" destId="{73FC02E8-26AE-4368-BA5B-FFBF3475CA50}" srcOrd="0" destOrd="0" presId="urn:microsoft.com/office/officeart/2005/8/layout/process1"/>
    <dgm:cxn modelId="{BDD10CF7-28FF-4B21-A7E3-B37F5401258C}" type="presOf" srcId="{C34D44C5-F41B-4FBA-B456-94B517566019}" destId="{F0452A60-8834-4911-815D-59FB12C7D3D6}" srcOrd="1" destOrd="0" presId="urn:microsoft.com/office/officeart/2005/8/layout/process1"/>
    <dgm:cxn modelId="{23006CE3-0D30-43B2-9E12-8EF41A13DCAD}" type="presParOf" srcId="{B66E1293-DF5F-48C8-992F-253FD83CD986}" destId="{CC237EE0-735A-4D6B-8573-676D5440FAA1}" srcOrd="0" destOrd="0" presId="urn:microsoft.com/office/officeart/2005/8/layout/process1"/>
    <dgm:cxn modelId="{3CEEC3FF-B8E5-4E31-927A-81A42B782B33}" type="presParOf" srcId="{B66E1293-DF5F-48C8-992F-253FD83CD986}" destId="{73FC02E8-26AE-4368-BA5B-FFBF3475CA50}" srcOrd="1" destOrd="0" presId="urn:microsoft.com/office/officeart/2005/8/layout/process1"/>
    <dgm:cxn modelId="{0A39F481-239E-42B7-AC9C-87E760E24275}" type="presParOf" srcId="{73FC02E8-26AE-4368-BA5B-FFBF3475CA50}" destId="{8BB9D3BA-9EE8-44F9-9904-F9BC103FCFFB}" srcOrd="0" destOrd="0" presId="urn:microsoft.com/office/officeart/2005/8/layout/process1"/>
    <dgm:cxn modelId="{31158951-F9C6-4D44-80A3-CC4B0C96D013}" type="presParOf" srcId="{B66E1293-DF5F-48C8-992F-253FD83CD986}" destId="{580FDCBA-8585-4216-B083-650C8B0E3FD9}" srcOrd="2" destOrd="0" presId="urn:microsoft.com/office/officeart/2005/8/layout/process1"/>
    <dgm:cxn modelId="{9E069F51-B68A-479B-BFDA-5EC4DC16A49F}" type="presParOf" srcId="{B66E1293-DF5F-48C8-992F-253FD83CD986}" destId="{463FC4F1-96E7-4B75-AC0E-9DA4306209E5}" srcOrd="3" destOrd="0" presId="urn:microsoft.com/office/officeart/2005/8/layout/process1"/>
    <dgm:cxn modelId="{201305D1-8185-44CF-8AE1-FF6BF2EFAF7F}" type="presParOf" srcId="{463FC4F1-96E7-4B75-AC0E-9DA4306209E5}" destId="{14C010EE-433D-495E-AA4F-D050B1008C05}" srcOrd="0" destOrd="0" presId="urn:microsoft.com/office/officeart/2005/8/layout/process1"/>
    <dgm:cxn modelId="{D0E0EDD7-1E46-4778-BBC1-2DFD5230F612}" type="presParOf" srcId="{B66E1293-DF5F-48C8-992F-253FD83CD986}" destId="{8A06D15E-1C6C-4459-A39E-8FCEDB311C90}" srcOrd="4" destOrd="0" presId="urn:microsoft.com/office/officeart/2005/8/layout/process1"/>
    <dgm:cxn modelId="{B054E1CB-4B7F-46B0-B6A0-C2E0F7B706F9}" type="presParOf" srcId="{B66E1293-DF5F-48C8-992F-253FD83CD986}" destId="{412AA9A6-DBF3-4A58-A85F-E40BD51EAA66}" srcOrd="5" destOrd="0" presId="urn:microsoft.com/office/officeart/2005/8/layout/process1"/>
    <dgm:cxn modelId="{ECE2007F-FCF0-4936-8105-344356765D46}" type="presParOf" srcId="{412AA9A6-DBF3-4A58-A85F-E40BD51EAA66}" destId="{F0452A60-8834-4911-815D-59FB12C7D3D6}" srcOrd="0" destOrd="0" presId="urn:microsoft.com/office/officeart/2005/8/layout/process1"/>
    <dgm:cxn modelId="{E8DA5529-136B-4102-830A-196B0639F2FE}" type="presParOf" srcId="{B66E1293-DF5F-48C8-992F-253FD83CD986}" destId="{20FE4524-A267-4781-BCC9-4144557CB0EB}"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A8E572-D8A3-477D-90E6-AFAE37180871}" type="doc">
      <dgm:prSet loTypeId="urn:microsoft.com/office/officeart/2005/8/layout/process1" loCatId="process" qsTypeId="urn:microsoft.com/office/officeart/2005/8/quickstyle/simple1" qsCatId="simple" csTypeId="urn:microsoft.com/office/officeart/2005/8/colors/accent1_2" csCatId="accent1" phldr="1"/>
      <dgm:spPr/>
    </dgm:pt>
    <dgm:pt modelId="{D1C18762-03A2-40BF-94D4-E2A1D67678E1}">
      <dgm:prSet phldrT="[Text]" custT="1"/>
      <dgm:spPr>
        <a:solidFill>
          <a:srgbClr val="791730"/>
        </a:solidFill>
      </dgm:spPr>
      <dgm:t>
        <a:bodyPr/>
        <a:lstStyle/>
        <a:p>
          <a:r>
            <a:rPr lang="en-US" sz="1800" dirty="0">
              <a:latin typeface="Garamond" panose="02020404030301010803" pitchFamily="18" charset="0"/>
            </a:rPr>
            <a:t> Assigns investigator/ DA/appraiser as needed</a:t>
          </a:r>
        </a:p>
      </dgm:t>
    </dgm:pt>
    <dgm:pt modelId="{E178B6AC-E191-4176-9B17-78D821718598}" type="parTrans" cxnId="{3AF21444-FF12-41C0-AA8E-4E42E298403D}">
      <dgm:prSet/>
      <dgm:spPr/>
      <dgm:t>
        <a:bodyPr/>
        <a:lstStyle/>
        <a:p>
          <a:endParaRPr lang="en-US" sz="2000">
            <a:latin typeface="Garamond" panose="02020404030301010803" pitchFamily="18" charset="0"/>
          </a:endParaRPr>
        </a:p>
      </dgm:t>
    </dgm:pt>
    <dgm:pt modelId="{B4CDA011-C8B5-4823-8479-8E0AFB575FC0}" type="sibTrans" cxnId="{3AF21444-FF12-41C0-AA8E-4E42E298403D}">
      <dgm:prSet custT="1"/>
      <dgm:spPr/>
      <dgm:t>
        <a:bodyPr/>
        <a:lstStyle/>
        <a:p>
          <a:endParaRPr lang="en-US" sz="1600" dirty="0">
            <a:latin typeface="Garamond" panose="02020404030301010803" pitchFamily="18" charset="0"/>
          </a:endParaRPr>
        </a:p>
      </dgm:t>
    </dgm:pt>
    <dgm:pt modelId="{B3362BCA-C357-42D1-8718-B6F22DCE1257}">
      <dgm:prSet phldrT="[Text]" custT="1"/>
      <dgm:spPr>
        <a:solidFill>
          <a:srgbClr val="988F86"/>
        </a:solidFill>
      </dgm:spPr>
      <dgm:t>
        <a:bodyPr/>
        <a:lstStyle/>
        <a:p>
          <a:r>
            <a:rPr lang="en-US" sz="1800" dirty="0">
              <a:latin typeface="Garamond" panose="02020404030301010803" pitchFamily="18" charset="0"/>
            </a:rPr>
            <a:t> Identifies any subrogation potential</a:t>
          </a:r>
        </a:p>
      </dgm:t>
    </dgm:pt>
    <dgm:pt modelId="{E88F3D21-830C-48BD-984C-3A79B9A4E897}" type="parTrans" cxnId="{32BF33A9-4E26-48C0-83E7-3D9D51D0CBBE}">
      <dgm:prSet/>
      <dgm:spPr/>
      <dgm:t>
        <a:bodyPr/>
        <a:lstStyle/>
        <a:p>
          <a:endParaRPr lang="en-US" sz="2000">
            <a:latin typeface="Garamond" panose="02020404030301010803" pitchFamily="18" charset="0"/>
          </a:endParaRPr>
        </a:p>
      </dgm:t>
    </dgm:pt>
    <dgm:pt modelId="{175F7886-F5CF-4C01-93DF-242EFA0356F7}" type="sibTrans" cxnId="{32BF33A9-4E26-48C0-83E7-3D9D51D0CBBE}">
      <dgm:prSet custT="1"/>
      <dgm:spPr/>
      <dgm:t>
        <a:bodyPr/>
        <a:lstStyle/>
        <a:p>
          <a:endParaRPr lang="en-US" sz="1600" dirty="0">
            <a:latin typeface="Garamond" panose="02020404030301010803" pitchFamily="18" charset="0"/>
          </a:endParaRPr>
        </a:p>
      </dgm:t>
    </dgm:pt>
    <dgm:pt modelId="{5FFEFDE2-3484-4705-B596-F63B5F0B8D0D}">
      <dgm:prSet phldrT="[Text]" custT="1"/>
      <dgm:spPr>
        <a:solidFill>
          <a:srgbClr val="AA182C"/>
        </a:solidFill>
      </dgm:spPr>
      <dgm:t>
        <a:bodyPr/>
        <a:lstStyle/>
        <a:p>
          <a:r>
            <a:rPr lang="en-US" sz="1800" dirty="0">
              <a:latin typeface="Garamond" panose="02020404030301010803" pitchFamily="18" charset="0"/>
            </a:rPr>
            <a:t>Manager/ Supervisor reviews final file closing</a:t>
          </a:r>
        </a:p>
      </dgm:t>
    </dgm:pt>
    <dgm:pt modelId="{CE1E9D05-6317-4205-A7D7-40293D78F153}" type="parTrans" cxnId="{EE6F4C63-8EEC-4C59-ACE7-1C8DB343B6CD}">
      <dgm:prSet/>
      <dgm:spPr/>
      <dgm:t>
        <a:bodyPr/>
        <a:lstStyle/>
        <a:p>
          <a:endParaRPr lang="en-US" sz="2000">
            <a:latin typeface="Garamond" panose="02020404030301010803" pitchFamily="18" charset="0"/>
          </a:endParaRPr>
        </a:p>
      </dgm:t>
    </dgm:pt>
    <dgm:pt modelId="{C34D44C5-F41B-4FBA-B456-94B517566019}" type="sibTrans" cxnId="{EE6F4C63-8EEC-4C59-ACE7-1C8DB343B6CD}">
      <dgm:prSet/>
      <dgm:spPr/>
      <dgm:t>
        <a:bodyPr/>
        <a:lstStyle/>
        <a:p>
          <a:endParaRPr lang="en-US" sz="2000">
            <a:latin typeface="Garamond" panose="02020404030301010803" pitchFamily="18" charset="0"/>
          </a:endParaRPr>
        </a:p>
      </dgm:t>
    </dgm:pt>
    <dgm:pt modelId="{53CE1E97-6AC8-4C51-BA2D-C8D65FE5CAC7}">
      <dgm:prSet custT="1"/>
      <dgm:spPr>
        <a:solidFill>
          <a:schemeClr val="bg1">
            <a:lumMod val="85000"/>
          </a:schemeClr>
        </a:solidFill>
      </dgm:spPr>
      <dgm:t>
        <a:bodyPr/>
        <a:lstStyle/>
        <a:p>
          <a:r>
            <a:rPr lang="en-US" sz="1800" dirty="0">
              <a:solidFill>
                <a:schemeClr val="tx1"/>
              </a:solidFill>
              <a:latin typeface="Garamond" panose="02020404030301010803" pitchFamily="18" charset="0"/>
            </a:rPr>
            <a:t> Examiner analyzes loss and determines plan of action</a:t>
          </a:r>
        </a:p>
      </dgm:t>
    </dgm:pt>
    <dgm:pt modelId="{7BB9D3F5-FF1F-4FE2-A0F1-9C603EB1FE92}" type="parTrans" cxnId="{D7CFABDC-B4AE-45DC-8836-DFB6F991AF82}">
      <dgm:prSet/>
      <dgm:spPr/>
      <dgm:t>
        <a:bodyPr/>
        <a:lstStyle/>
        <a:p>
          <a:endParaRPr lang="en-US" sz="2000">
            <a:latin typeface="Garamond" panose="02020404030301010803" pitchFamily="18" charset="0"/>
          </a:endParaRPr>
        </a:p>
      </dgm:t>
    </dgm:pt>
    <dgm:pt modelId="{AEF1BDF7-D36F-4026-98F9-04962169E03A}" type="sibTrans" cxnId="{D7CFABDC-B4AE-45DC-8836-DFB6F991AF82}">
      <dgm:prSet custT="1"/>
      <dgm:spPr/>
      <dgm:t>
        <a:bodyPr/>
        <a:lstStyle/>
        <a:p>
          <a:endParaRPr lang="en-US" sz="1600" dirty="0">
            <a:latin typeface="Garamond" panose="02020404030301010803" pitchFamily="18" charset="0"/>
          </a:endParaRPr>
        </a:p>
      </dgm:t>
    </dgm:pt>
    <dgm:pt modelId="{B66E1293-DF5F-48C8-992F-253FD83CD986}" type="pres">
      <dgm:prSet presAssocID="{CFA8E572-D8A3-477D-90E6-AFAE37180871}" presName="Name0" presStyleCnt="0">
        <dgm:presLayoutVars>
          <dgm:dir/>
          <dgm:resizeHandles val="exact"/>
        </dgm:presLayoutVars>
      </dgm:prSet>
      <dgm:spPr/>
    </dgm:pt>
    <dgm:pt modelId="{5BBE9B41-571A-45D6-ABBE-FBB8F5FAD066}" type="pres">
      <dgm:prSet presAssocID="{53CE1E97-6AC8-4C51-BA2D-C8D65FE5CAC7}" presName="node" presStyleLbl="node1" presStyleIdx="0" presStyleCnt="4">
        <dgm:presLayoutVars>
          <dgm:bulletEnabled val="1"/>
        </dgm:presLayoutVars>
      </dgm:prSet>
      <dgm:spPr/>
    </dgm:pt>
    <dgm:pt modelId="{6BA4702F-FB6B-499A-8B2C-9CFBFFAC4188}" type="pres">
      <dgm:prSet presAssocID="{AEF1BDF7-D36F-4026-98F9-04962169E03A}" presName="sibTrans" presStyleLbl="sibTrans2D1" presStyleIdx="0" presStyleCnt="3"/>
      <dgm:spPr/>
    </dgm:pt>
    <dgm:pt modelId="{28A37DD2-CB07-440B-B6D5-4D8920361117}" type="pres">
      <dgm:prSet presAssocID="{AEF1BDF7-D36F-4026-98F9-04962169E03A}" presName="connectorText" presStyleLbl="sibTrans2D1" presStyleIdx="0" presStyleCnt="3"/>
      <dgm:spPr/>
    </dgm:pt>
    <dgm:pt modelId="{CC237EE0-735A-4D6B-8573-676D5440FAA1}" type="pres">
      <dgm:prSet presAssocID="{D1C18762-03A2-40BF-94D4-E2A1D67678E1}" presName="node" presStyleLbl="node1" presStyleIdx="1" presStyleCnt="4">
        <dgm:presLayoutVars>
          <dgm:bulletEnabled val="1"/>
        </dgm:presLayoutVars>
      </dgm:prSet>
      <dgm:spPr/>
    </dgm:pt>
    <dgm:pt modelId="{73FC02E8-26AE-4368-BA5B-FFBF3475CA50}" type="pres">
      <dgm:prSet presAssocID="{B4CDA011-C8B5-4823-8479-8E0AFB575FC0}" presName="sibTrans" presStyleLbl="sibTrans2D1" presStyleIdx="1" presStyleCnt="3"/>
      <dgm:spPr/>
    </dgm:pt>
    <dgm:pt modelId="{8BB9D3BA-9EE8-44F9-9904-F9BC103FCFFB}" type="pres">
      <dgm:prSet presAssocID="{B4CDA011-C8B5-4823-8479-8E0AFB575FC0}" presName="connectorText" presStyleLbl="sibTrans2D1" presStyleIdx="1" presStyleCnt="3"/>
      <dgm:spPr/>
    </dgm:pt>
    <dgm:pt modelId="{580FDCBA-8585-4216-B083-650C8B0E3FD9}" type="pres">
      <dgm:prSet presAssocID="{B3362BCA-C357-42D1-8718-B6F22DCE1257}" presName="node" presStyleLbl="node1" presStyleIdx="2" presStyleCnt="4">
        <dgm:presLayoutVars>
          <dgm:bulletEnabled val="1"/>
        </dgm:presLayoutVars>
      </dgm:prSet>
      <dgm:spPr/>
    </dgm:pt>
    <dgm:pt modelId="{463FC4F1-96E7-4B75-AC0E-9DA4306209E5}" type="pres">
      <dgm:prSet presAssocID="{175F7886-F5CF-4C01-93DF-242EFA0356F7}" presName="sibTrans" presStyleLbl="sibTrans2D1" presStyleIdx="2" presStyleCnt="3"/>
      <dgm:spPr/>
    </dgm:pt>
    <dgm:pt modelId="{14C010EE-433D-495E-AA4F-D050B1008C05}" type="pres">
      <dgm:prSet presAssocID="{175F7886-F5CF-4C01-93DF-242EFA0356F7}" presName="connectorText" presStyleLbl="sibTrans2D1" presStyleIdx="2" presStyleCnt="3"/>
      <dgm:spPr/>
    </dgm:pt>
    <dgm:pt modelId="{8A06D15E-1C6C-4459-A39E-8FCEDB311C90}" type="pres">
      <dgm:prSet presAssocID="{5FFEFDE2-3484-4705-B596-F63B5F0B8D0D}" presName="node" presStyleLbl="node1" presStyleIdx="3" presStyleCnt="4">
        <dgm:presLayoutVars>
          <dgm:bulletEnabled val="1"/>
        </dgm:presLayoutVars>
      </dgm:prSet>
      <dgm:spPr/>
    </dgm:pt>
  </dgm:ptLst>
  <dgm:cxnLst>
    <dgm:cxn modelId="{AF6B1C0F-935E-46CB-86A2-09F5426A08A4}" type="presOf" srcId="{5FFEFDE2-3484-4705-B596-F63B5F0B8D0D}" destId="{8A06D15E-1C6C-4459-A39E-8FCEDB311C90}" srcOrd="0" destOrd="0" presId="urn:microsoft.com/office/officeart/2005/8/layout/process1"/>
    <dgm:cxn modelId="{EE6F4C63-8EEC-4C59-ACE7-1C8DB343B6CD}" srcId="{CFA8E572-D8A3-477D-90E6-AFAE37180871}" destId="{5FFEFDE2-3484-4705-B596-F63B5F0B8D0D}" srcOrd="3" destOrd="0" parTransId="{CE1E9D05-6317-4205-A7D7-40293D78F153}" sibTransId="{C34D44C5-F41B-4FBA-B456-94B517566019}"/>
    <dgm:cxn modelId="{3AF21444-FF12-41C0-AA8E-4E42E298403D}" srcId="{CFA8E572-D8A3-477D-90E6-AFAE37180871}" destId="{D1C18762-03A2-40BF-94D4-E2A1D67678E1}" srcOrd="1" destOrd="0" parTransId="{E178B6AC-E191-4176-9B17-78D821718598}" sibTransId="{B4CDA011-C8B5-4823-8479-8E0AFB575FC0}"/>
    <dgm:cxn modelId="{7D7AED6F-ACE9-4F9C-8B31-AC13891E0EE5}" type="presOf" srcId="{AEF1BDF7-D36F-4026-98F9-04962169E03A}" destId="{28A37DD2-CB07-440B-B6D5-4D8920361117}" srcOrd="1" destOrd="0" presId="urn:microsoft.com/office/officeart/2005/8/layout/process1"/>
    <dgm:cxn modelId="{CE95508A-807E-41A9-9065-3422EB4F003E}" type="presOf" srcId="{AEF1BDF7-D36F-4026-98F9-04962169E03A}" destId="{6BA4702F-FB6B-499A-8B2C-9CFBFFAC4188}" srcOrd="0" destOrd="0" presId="urn:microsoft.com/office/officeart/2005/8/layout/process1"/>
    <dgm:cxn modelId="{8EAB5F97-9A27-4A2C-9A6D-09A5C08AF2BF}" type="presOf" srcId="{175F7886-F5CF-4C01-93DF-242EFA0356F7}" destId="{14C010EE-433D-495E-AA4F-D050B1008C05}" srcOrd="1" destOrd="0" presId="urn:microsoft.com/office/officeart/2005/8/layout/process1"/>
    <dgm:cxn modelId="{E9F02A99-CF93-4F2A-B294-7D7C0909CA18}" type="presOf" srcId="{D1C18762-03A2-40BF-94D4-E2A1D67678E1}" destId="{CC237EE0-735A-4D6B-8573-676D5440FAA1}" srcOrd="0" destOrd="0" presId="urn:microsoft.com/office/officeart/2005/8/layout/process1"/>
    <dgm:cxn modelId="{E33980A1-DFD1-429D-B08C-5DA9AFC49177}" type="presOf" srcId="{B4CDA011-C8B5-4823-8479-8E0AFB575FC0}" destId="{8BB9D3BA-9EE8-44F9-9904-F9BC103FCFFB}" srcOrd="1" destOrd="0" presId="urn:microsoft.com/office/officeart/2005/8/layout/process1"/>
    <dgm:cxn modelId="{32BF33A9-4E26-48C0-83E7-3D9D51D0CBBE}" srcId="{CFA8E572-D8A3-477D-90E6-AFAE37180871}" destId="{B3362BCA-C357-42D1-8718-B6F22DCE1257}" srcOrd="2" destOrd="0" parTransId="{E88F3D21-830C-48BD-984C-3A79B9A4E897}" sibTransId="{175F7886-F5CF-4C01-93DF-242EFA0356F7}"/>
    <dgm:cxn modelId="{32719DBA-661F-4C68-90AF-4B4950E4413E}" type="presOf" srcId="{B3362BCA-C357-42D1-8718-B6F22DCE1257}" destId="{580FDCBA-8585-4216-B083-650C8B0E3FD9}" srcOrd="0" destOrd="0" presId="urn:microsoft.com/office/officeart/2005/8/layout/process1"/>
    <dgm:cxn modelId="{C461DCBA-095A-4CB1-9C03-E3638CD6F28F}" type="presOf" srcId="{CFA8E572-D8A3-477D-90E6-AFAE37180871}" destId="{B66E1293-DF5F-48C8-992F-253FD83CD986}" srcOrd="0" destOrd="0" presId="urn:microsoft.com/office/officeart/2005/8/layout/process1"/>
    <dgm:cxn modelId="{23E693C0-F3FE-44AA-8B79-5E87E95C614C}" type="presOf" srcId="{175F7886-F5CF-4C01-93DF-242EFA0356F7}" destId="{463FC4F1-96E7-4B75-AC0E-9DA4306209E5}" srcOrd="0" destOrd="0" presId="urn:microsoft.com/office/officeart/2005/8/layout/process1"/>
    <dgm:cxn modelId="{D7CFABDC-B4AE-45DC-8836-DFB6F991AF82}" srcId="{CFA8E572-D8A3-477D-90E6-AFAE37180871}" destId="{53CE1E97-6AC8-4C51-BA2D-C8D65FE5CAC7}" srcOrd="0" destOrd="0" parTransId="{7BB9D3F5-FF1F-4FE2-A0F1-9C603EB1FE92}" sibTransId="{AEF1BDF7-D36F-4026-98F9-04962169E03A}"/>
    <dgm:cxn modelId="{C3E590E4-73FE-497F-AA70-2BEEF83848A7}" type="presOf" srcId="{53CE1E97-6AC8-4C51-BA2D-C8D65FE5CAC7}" destId="{5BBE9B41-571A-45D6-ABBE-FBB8F5FAD066}" srcOrd="0" destOrd="0" presId="urn:microsoft.com/office/officeart/2005/8/layout/process1"/>
    <dgm:cxn modelId="{3A47B4E8-BCDE-4FB4-8043-261C8BD9E799}" type="presOf" srcId="{B4CDA011-C8B5-4823-8479-8E0AFB575FC0}" destId="{73FC02E8-26AE-4368-BA5B-FFBF3475CA50}" srcOrd="0" destOrd="0" presId="urn:microsoft.com/office/officeart/2005/8/layout/process1"/>
    <dgm:cxn modelId="{600F1E1A-A18D-4124-AF63-0E8B75E813CE}" type="presParOf" srcId="{B66E1293-DF5F-48C8-992F-253FD83CD986}" destId="{5BBE9B41-571A-45D6-ABBE-FBB8F5FAD066}" srcOrd="0" destOrd="0" presId="urn:microsoft.com/office/officeart/2005/8/layout/process1"/>
    <dgm:cxn modelId="{9CFEB334-8740-486C-8E1C-50B36AA987F3}" type="presParOf" srcId="{B66E1293-DF5F-48C8-992F-253FD83CD986}" destId="{6BA4702F-FB6B-499A-8B2C-9CFBFFAC4188}" srcOrd="1" destOrd="0" presId="urn:microsoft.com/office/officeart/2005/8/layout/process1"/>
    <dgm:cxn modelId="{5BC7FCBC-D23A-412F-8EE2-D46D5E18455A}" type="presParOf" srcId="{6BA4702F-FB6B-499A-8B2C-9CFBFFAC4188}" destId="{28A37DD2-CB07-440B-B6D5-4D8920361117}" srcOrd="0" destOrd="0" presId="urn:microsoft.com/office/officeart/2005/8/layout/process1"/>
    <dgm:cxn modelId="{23006CE3-0D30-43B2-9E12-8EF41A13DCAD}" type="presParOf" srcId="{B66E1293-DF5F-48C8-992F-253FD83CD986}" destId="{CC237EE0-735A-4D6B-8573-676D5440FAA1}" srcOrd="2" destOrd="0" presId="urn:microsoft.com/office/officeart/2005/8/layout/process1"/>
    <dgm:cxn modelId="{3CEEC3FF-B8E5-4E31-927A-81A42B782B33}" type="presParOf" srcId="{B66E1293-DF5F-48C8-992F-253FD83CD986}" destId="{73FC02E8-26AE-4368-BA5B-FFBF3475CA50}" srcOrd="3" destOrd="0" presId="urn:microsoft.com/office/officeart/2005/8/layout/process1"/>
    <dgm:cxn modelId="{0A39F481-239E-42B7-AC9C-87E760E24275}" type="presParOf" srcId="{73FC02E8-26AE-4368-BA5B-FFBF3475CA50}" destId="{8BB9D3BA-9EE8-44F9-9904-F9BC103FCFFB}" srcOrd="0" destOrd="0" presId="urn:microsoft.com/office/officeart/2005/8/layout/process1"/>
    <dgm:cxn modelId="{31158951-F9C6-4D44-80A3-CC4B0C96D013}" type="presParOf" srcId="{B66E1293-DF5F-48C8-992F-253FD83CD986}" destId="{580FDCBA-8585-4216-B083-650C8B0E3FD9}" srcOrd="4" destOrd="0" presId="urn:microsoft.com/office/officeart/2005/8/layout/process1"/>
    <dgm:cxn modelId="{9E069F51-B68A-479B-BFDA-5EC4DC16A49F}" type="presParOf" srcId="{B66E1293-DF5F-48C8-992F-253FD83CD986}" destId="{463FC4F1-96E7-4B75-AC0E-9DA4306209E5}" srcOrd="5" destOrd="0" presId="urn:microsoft.com/office/officeart/2005/8/layout/process1"/>
    <dgm:cxn modelId="{201305D1-8185-44CF-8AE1-FF6BF2EFAF7F}" type="presParOf" srcId="{463FC4F1-96E7-4B75-AC0E-9DA4306209E5}" destId="{14C010EE-433D-495E-AA4F-D050B1008C05}" srcOrd="0" destOrd="0" presId="urn:microsoft.com/office/officeart/2005/8/layout/process1"/>
    <dgm:cxn modelId="{D0E0EDD7-1E46-4778-BBC1-2DFD5230F612}" type="presParOf" srcId="{B66E1293-DF5F-48C8-992F-253FD83CD986}" destId="{8A06D15E-1C6C-4459-A39E-8FCEDB311C90}"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924ED-38CA-4176-A453-73FD11FF51E2}">
      <dsp:nvSpPr>
        <dsp:cNvPr id="0" name=""/>
        <dsp:cNvSpPr/>
      </dsp:nvSpPr>
      <dsp:spPr>
        <a:xfrm>
          <a:off x="4599036" y="1552"/>
          <a:ext cx="1917316" cy="926873"/>
        </a:xfrm>
        <a:prstGeom prst="roundRect">
          <a:avLst/>
        </a:prstGeom>
        <a:solidFill>
          <a:srgbClr val="A31F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…was formed by the members</a:t>
          </a:r>
        </a:p>
      </dsp:txBody>
      <dsp:txXfrm>
        <a:off x="4644282" y="46798"/>
        <a:ext cx="1826824" cy="836381"/>
      </dsp:txXfrm>
    </dsp:sp>
    <dsp:sp modelId="{E32D646E-17AC-4A2B-BA9C-6596B3E2078E}">
      <dsp:nvSpPr>
        <dsp:cNvPr id="0" name=""/>
        <dsp:cNvSpPr/>
      </dsp:nvSpPr>
      <dsp:spPr>
        <a:xfrm>
          <a:off x="4748297" y="730162"/>
          <a:ext cx="3707269" cy="3707269"/>
        </a:xfrm>
        <a:custGeom>
          <a:avLst/>
          <a:gdLst/>
          <a:ahLst/>
          <a:cxnLst/>
          <a:rect l="0" t="0" r="0" b="0"/>
          <a:pathLst>
            <a:path>
              <a:moveTo>
                <a:pt x="1784698" y="1282"/>
              </a:moveTo>
              <a:arcTo wR="1853634" hR="1853634" stAng="16072121" swAng="3142140"/>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4FD7F8B-5876-471E-8DA4-F171D2FD234C}">
      <dsp:nvSpPr>
        <dsp:cNvPr id="0" name=""/>
        <dsp:cNvSpPr/>
      </dsp:nvSpPr>
      <dsp:spPr>
        <a:xfrm>
          <a:off x="7219097" y="1411056"/>
          <a:ext cx="1883150" cy="926873"/>
        </a:xfrm>
        <a:prstGeom prst="roundRect">
          <a:avLst/>
        </a:prstGeom>
        <a:solidFill>
          <a:srgbClr val="A31F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…to be governed by the members</a:t>
          </a:r>
        </a:p>
      </dsp:txBody>
      <dsp:txXfrm>
        <a:off x="7264343" y="1456302"/>
        <a:ext cx="1792658" cy="836381"/>
      </dsp:txXfrm>
    </dsp:sp>
    <dsp:sp modelId="{8D1D4E8F-6F98-4F5D-AE2D-A6D46DB28253}">
      <dsp:nvSpPr>
        <dsp:cNvPr id="0" name=""/>
        <dsp:cNvSpPr/>
      </dsp:nvSpPr>
      <dsp:spPr>
        <a:xfrm>
          <a:off x="4584705" y="-97758"/>
          <a:ext cx="3707269" cy="3707269"/>
        </a:xfrm>
        <a:custGeom>
          <a:avLst/>
          <a:gdLst/>
          <a:ahLst/>
          <a:cxnLst/>
          <a:rect l="0" t="0" r="0" b="0"/>
          <a:pathLst>
            <a:path>
              <a:moveTo>
                <a:pt x="3609364" y="2448089"/>
              </a:moveTo>
              <a:arcTo wR="1853634" hR="1853634" stAng="1122304" swAng="2429921"/>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BCD642-5743-4189-9B00-0216AF5E3E44}">
      <dsp:nvSpPr>
        <dsp:cNvPr id="0" name=""/>
        <dsp:cNvSpPr/>
      </dsp:nvSpPr>
      <dsp:spPr>
        <a:xfrm>
          <a:off x="6076080" y="3354790"/>
          <a:ext cx="1883164" cy="926873"/>
        </a:xfrm>
        <a:prstGeom prst="roundRect">
          <a:avLst/>
        </a:prstGeom>
        <a:solidFill>
          <a:srgbClr val="A31F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…to protect the members</a:t>
          </a:r>
        </a:p>
      </dsp:txBody>
      <dsp:txXfrm>
        <a:off x="6121326" y="3400036"/>
        <a:ext cx="1792672" cy="836381"/>
      </dsp:txXfrm>
    </dsp:sp>
    <dsp:sp modelId="{5FD43F19-6028-4C7C-B31F-8E11F6897403}">
      <dsp:nvSpPr>
        <dsp:cNvPr id="0" name=""/>
        <dsp:cNvSpPr/>
      </dsp:nvSpPr>
      <dsp:spPr>
        <a:xfrm>
          <a:off x="4074037" y="608867"/>
          <a:ext cx="3707269" cy="3707269"/>
        </a:xfrm>
        <a:custGeom>
          <a:avLst/>
          <a:gdLst/>
          <a:ahLst/>
          <a:cxnLst/>
          <a:rect l="0" t="0" r="0" b="0"/>
          <a:pathLst>
            <a:path>
              <a:moveTo>
                <a:pt x="2199696" y="3674679"/>
              </a:moveTo>
              <a:arcTo wR="1853634" hR="1853634" stAng="4754407" swAng="1830012"/>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00A61E-A3A5-4DDA-9E47-7E1E38C6EFE9}">
      <dsp:nvSpPr>
        <dsp:cNvPr id="0" name=""/>
        <dsp:cNvSpPr/>
      </dsp:nvSpPr>
      <dsp:spPr>
        <a:xfrm>
          <a:off x="3365387" y="3309246"/>
          <a:ext cx="1926856" cy="926873"/>
        </a:xfrm>
        <a:prstGeom prst="roundRect">
          <a:avLst/>
        </a:prstGeom>
        <a:solidFill>
          <a:srgbClr val="A31F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…to control costs</a:t>
          </a:r>
        </a:p>
      </dsp:txBody>
      <dsp:txXfrm>
        <a:off x="3410633" y="3354492"/>
        <a:ext cx="1836364" cy="836381"/>
      </dsp:txXfrm>
    </dsp:sp>
    <dsp:sp modelId="{9A0B403B-28E4-4EC5-AD18-BDE0E730B380}">
      <dsp:nvSpPr>
        <dsp:cNvPr id="0" name=""/>
        <dsp:cNvSpPr/>
      </dsp:nvSpPr>
      <dsp:spPr>
        <a:xfrm>
          <a:off x="2604066" y="-321894"/>
          <a:ext cx="3707269" cy="3707269"/>
        </a:xfrm>
        <a:custGeom>
          <a:avLst/>
          <a:gdLst/>
          <a:ahLst/>
          <a:cxnLst/>
          <a:rect l="0" t="0" r="0" b="0"/>
          <a:pathLst>
            <a:path>
              <a:moveTo>
                <a:pt x="1313567" y="3626849"/>
              </a:moveTo>
              <a:arcTo wR="1853634" hR="1853634" stAng="6416348" swAng="2794259"/>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BED3865-A6B1-4847-B60A-272BD8FC3D1B}">
      <dsp:nvSpPr>
        <dsp:cNvPr id="0" name=""/>
        <dsp:cNvSpPr/>
      </dsp:nvSpPr>
      <dsp:spPr>
        <a:xfrm>
          <a:off x="1894905" y="1418272"/>
          <a:ext cx="1863529" cy="926873"/>
        </a:xfrm>
        <a:prstGeom prst="roundRect">
          <a:avLst/>
        </a:prstGeom>
        <a:solidFill>
          <a:srgbClr val="A31F2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…and reduce risk</a:t>
          </a:r>
        </a:p>
      </dsp:txBody>
      <dsp:txXfrm>
        <a:off x="1940151" y="1463518"/>
        <a:ext cx="1773037" cy="836381"/>
      </dsp:txXfrm>
    </dsp:sp>
    <dsp:sp modelId="{0EB944D8-7111-4B2E-B286-104A4CB6B1AB}">
      <dsp:nvSpPr>
        <dsp:cNvPr id="0" name=""/>
        <dsp:cNvSpPr/>
      </dsp:nvSpPr>
      <dsp:spPr>
        <a:xfrm>
          <a:off x="2538070" y="720507"/>
          <a:ext cx="3707269" cy="3707269"/>
        </a:xfrm>
        <a:custGeom>
          <a:avLst/>
          <a:gdLst/>
          <a:ahLst/>
          <a:cxnLst/>
          <a:rect l="0" t="0" r="0" b="0"/>
          <a:pathLst>
            <a:path>
              <a:moveTo>
                <a:pt x="415770" y="683802"/>
              </a:moveTo>
              <a:arcTo wR="1853634" hR="1853634" stAng="13147887" swAng="3404183"/>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35C25-50B8-4218-87B4-F7D8B9CFB9D8}">
      <dsp:nvSpPr>
        <dsp:cNvPr id="0" name=""/>
        <dsp:cNvSpPr/>
      </dsp:nvSpPr>
      <dsp:spPr>
        <a:xfrm rot="5400000">
          <a:off x="1914948" y="-902034"/>
          <a:ext cx="1251165" cy="3062351"/>
        </a:xfrm>
        <a:prstGeom prst="flowChartDecision">
          <a:avLst/>
        </a:prstGeom>
        <a:solidFill>
          <a:schemeClr val="accent5">
            <a:lumMod val="7500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Garamond" panose="02020404030301010803" pitchFamily="18" charset="0"/>
            </a:rPr>
            <a:t>Provide Education and Training to Members</a:t>
          </a:r>
        </a:p>
      </dsp:txBody>
      <dsp:txXfrm rot="-5400000">
        <a:off x="1774943" y="316350"/>
        <a:ext cx="1531175" cy="625583"/>
      </dsp:txXfrm>
    </dsp:sp>
    <dsp:sp modelId="{C69BD587-15C9-431C-9BBB-213B96E7F36C}">
      <dsp:nvSpPr>
        <dsp:cNvPr id="0" name=""/>
        <dsp:cNvSpPr/>
      </dsp:nvSpPr>
      <dsp:spPr>
        <a:xfrm rot="5400000">
          <a:off x="6320097" y="-1855830"/>
          <a:ext cx="813685" cy="4931104"/>
        </a:xfrm>
        <a:prstGeom prst="round2SameRect">
          <a:avLst/>
        </a:prstGeom>
        <a:solidFill>
          <a:schemeClr val="lt1">
            <a:alpha val="90000"/>
            <a:hueOff val="0"/>
            <a:satOff val="0"/>
            <a:lumOff val="0"/>
            <a:alphaOff val="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Garamond" panose="02020404030301010803" pitchFamily="18" charset="0"/>
            </a:rPr>
            <a:t>Mid-level Managers Risk Mitigation Engagement</a:t>
          </a:r>
        </a:p>
        <a:p>
          <a:pPr marL="171450" lvl="1" indent="-171450" algn="l" defTabSz="711200">
            <a:lnSpc>
              <a:spcPct val="90000"/>
            </a:lnSpc>
            <a:spcBef>
              <a:spcPct val="0"/>
            </a:spcBef>
            <a:spcAft>
              <a:spcPct val="15000"/>
            </a:spcAft>
            <a:buChar char="•"/>
          </a:pPr>
          <a:r>
            <a:rPr lang="en-US" sz="1600" kern="1200" dirty="0">
              <a:latin typeface="Garamond" panose="02020404030301010803" pitchFamily="18" charset="0"/>
            </a:rPr>
            <a:t>New Member Orientation</a:t>
          </a:r>
        </a:p>
        <a:p>
          <a:pPr marL="171450" lvl="1" indent="-171450" algn="l" defTabSz="711200">
            <a:lnSpc>
              <a:spcPct val="90000"/>
            </a:lnSpc>
            <a:spcBef>
              <a:spcPct val="0"/>
            </a:spcBef>
            <a:spcAft>
              <a:spcPct val="15000"/>
            </a:spcAft>
            <a:buChar char="•"/>
          </a:pPr>
          <a:r>
            <a:rPr lang="en-US" sz="1600" kern="1200" dirty="0">
              <a:latin typeface="Garamond" panose="02020404030301010803" pitchFamily="18" charset="0"/>
            </a:rPr>
            <a:t>Sample Waivers</a:t>
          </a:r>
        </a:p>
      </dsp:txBody>
      <dsp:txXfrm rot="-5400000">
        <a:off x="4261388" y="242600"/>
        <a:ext cx="4891383" cy="734243"/>
      </dsp:txXfrm>
    </dsp:sp>
    <dsp:sp modelId="{2C35E184-0D04-45FC-A348-DFF3D5C5ACDD}">
      <dsp:nvSpPr>
        <dsp:cNvPr id="0" name=""/>
        <dsp:cNvSpPr/>
      </dsp:nvSpPr>
      <dsp:spPr>
        <a:xfrm rot="5400000">
          <a:off x="1928514" y="188971"/>
          <a:ext cx="1251165" cy="3089484"/>
        </a:xfrm>
        <a:prstGeom prst="flowChartDecision">
          <a:avLst/>
        </a:prstGeom>
        <a:solidFill>
          <a:schemeClr val="accent4">
            <a:lumMod val="65000"/>
            <a:lumOff val="35000"/>
          </a:schemeClr>
        </a:solidFill>
        <a:ln w="25400" cap="flat" cmpd="sng" algn="ctr">
          <a:solidFill>
            <a:schemeClr val="accent4">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Garamond" panose="02020404030301010803" pitchFamily="18" charset="0"/>
            </a:rPr>
            <a:t>Build Relationships Among Members</a:t>
          </a:r>
        </a:p>
      </dsp:txBody>
      <dsp:txXfrm rot="-5400000">
        <a:off x="1781726" y="1420921"/>
        <a:ext cx="1544742" cy="625583"/>
      </dsp:txXfrm>
    </dsp:sp>
    <dsp:sp modelId="{2F3331CB-5D34-42AA-B30F-35C8C75CCC6C}">
      <dsp:nvSpPr>
        <dsp:cNvPr id="0" name=""/>
        <dsp:cNvSpPr/>
      </dsp:nvSpPr>
      <dsp:spPr>
        <a:xfrm rot="5400000">
          <a:off x="6330836" y="-747302"/>
          <a:ext cx="813257" cy="4922556"/>
        </a:xfrm>
        <a:prstGeom prst="round2SameRect">
          <a:avLst/>
        </a:prstGeom>
        <a:noFill/>
        <a:ln w="25400" cap="flat" cmpd="sng" algn="ctr">
          <a:solidFill>
            <a:schemeClr val="accent4">
              <a:lumMod val="65000"/>
              <a:lumOff val="3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Garamond" panose="02020404030301010803" pitchFamily="18" charset="0"/>
            </a:rPr>
            <a:t>Mentor/Mentee Program</a:t>
          </a:r>
        </a:p>
      </dsp:txBody>
      <dsp:txXfrm rot="-5400000">
        <a:off x="4276187" y="1347047"/>
        <a:ext cx="4882856" cy="733857"/>
      </dsp:txXfrm>
    </dsp:sp>
    <dsp:sp modelId="{D3F58759-4FE6-4309-AF27-A86A5027E930}">
      <dsp:nvSpPr>
        <dsp:cNvPr id="0" name=""/>
        <dsp:cNvSpPr/>
      </dsp:nvSpPr>
      <dsp:spPr>
        <a:xfrm rot="5400000">
          <a:off x="1928514" y="1293543"/>
          <a:ext cx="1251165" cy="3089484"/>
        </a:xfrm>
        <a:prstGeom prst="flowChartDecision">
          <a:avLst/>
        </a:prstGeom>
        <a:solidFill>
          <a:srgbClr val="AA182C"/>
        </a:solidFill>
        <a:ln w="25400" cap="flat" cmpd="sng" algn="ctr">
          <a:solidFill>
            <a:srgbClr val="AA18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Garamond" panose="02020404030301010803" pitchFamily="18" charset="0"/>
            </a:rPr>
            <a:t>Mitigate Emerging Trends Risk</a:t>
          </a:r>
        </a:p>
      </dsp:txBody>
      <dsp:txXfrm rot="-5400000">
        <a:off x="1781726" y="2525493"/>
        <a:ext cx="1544742" cy="625583"/>
      </dsp:txXfrm>
    </dsp:sp>
    <dsp:sp modelId="{D6D85B52-A544-4DA8-8A1D-43CF3BBBC9D3}">
      <dsp:nvSpPr>
        <dsp:cNvPr id="0" name=""/>
        <dsp:cNvSpPr/>
      </dsp:nvSpPr>
      <dsp:spPr>
        <a:xfrm rot="5400000">
          <a:off x="6330836" y="357269"/>
          <a:ext cx="813257" cy="4922556"/>
        </a:xfrm>
        <a:prstGeom prst="round2SameRect">
          <a:avLst/>
        </a:prstGeom>
        <a:solidFill>
          <a:schemeClr val="lt1">
            <a:alpha val="90000"/>
            <a:hueOff val="0"/>
            <a:satOff val="0"/>
            <a:lumOff val="0"/>
            <a:alphaOff val="0"/>
          </a:schemeClr>
        </a:solidFill>
        <a:ln w="25400" cap="flat" cmpd="sng" algn="ctr">
          <a:solidFill>
            <a:srgbClr val="AA182C"/>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Garamond" panose="02020404030301010803" pitchFamily="18" charset="0"/>
            </a:rPr>
            <a:t>Student Housing Taskforce</a:t>
          </a:r>
        </a:p>
        <a:p>
          <a:pPr marL="114300" lvl="1" indent="-114300" algn="l" defTabSz="622300">
            <a:lnSpc>
              <a:spcPct val="90000"/>
            </a:lnSpc>
            <a:spcBef>
              <a:spcPct val="0"/>
            </a:spcBef>
            <a:spcAft>
              <a:spcPct val="15000"/>
            </a:spcAft>
            <a:buChar char="•"/>
          </a:pPr>
          <a:r>
            <a:rPr lang="en-US" sz="1400" kern="1200" dirty="0">
              <a:latin typeface="Garamond" panose="02020404030301010803" pitchFamily="18" charset="0"/>
            </a:rPr>
            <a:t>Volunteer Guide</a:t>
          </a:r>
        </a:p>
        <a:p>
          <a:pPr marL="114300" lvl="1" indent="-114300" algn="l" defTabSz="622300">
            <a:lnSpc>
              <a:spcPct val="90000"/>
            </a:lnSpc>
            <a:spcBef>
              <a:spcPct val="0"/>
            </a:spcBef>
            <a:spcAft>
              <a:spcPct val="15000"/>
            </a:spcAft>
            <a:buChar char="•"/>
          </a:pPr>
          <a:r>
            <a:rPr lang="en-US" sz="1400" kern="1200" dirty="0">
              <a:latin typeface="Garamond" panose="02020404030301010803" pitchFamily="18" charset="0"/>
            </a:rPr>
            <a:t>Technology Committee</a:t>
          </a:r>
        </a:p>
      </dsp:txBody>
      <dsp:txXfrm rot="-5400000">
        <a:off x="4276187" y="2451618"/>
        <a:ext cx="4882856" cy="733857"/>
      </dsp:txXfrm>
    </dsp:sp>
    <dsp:sp modelId="{D67DF80A-E1E7-4E00-848B-06364000F706}">
      <dsp:nvSpPr>
        <dsp:cNvPr id="0" name=""/>
        <dsp:cNvSpPr/>
      </dsp:nvSpPr>
      <dsp:spPr>
        <a:xfrm rot="5400000">
          <a:off x="1928514" y="2398116"/>
          <a:ext cx="1251165" cy="3089484"/>
        </a:xfrm>
        <a:prstGeom prst="flowChartDecision">
          <a:avLst/>
        </a:prstGeom>
        <a:solidFill>
          <a:srgbClr val="FFE3A9"/>
        </a:solidFill>
        <a:ln w="25400" cap="flat" cmpd="sng" algn="ctr">
          <a:solidFill>
            <a:srgbClr val="FFE3A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Garamond" panose="02020404030301010803" pitchFamily="18" charset="0"/>
            </a:rPr>
            <a:t>Strengthen SWACC’s Institutional Resilience</a:t>
          </a:r>
        </a:p>
      </dsp:txBody>
      <dsp:txXfrm rot="-5400000">
        <a:off x="1781726" y="3630066"/>
        <a:ext cx="1544742" cy="625583"/>
      </dsp:txXfrm>
    </dsp:sp>
    <dsp:sp modelId="{2820FD31-486A-4860-B4B5-B680F137B71A}">
      <dsp:nvSpPr>
        <dsp:cNvPr id="0" name=""/>
        <dsp:cNvSpPr/>
      </dsp:nvSpPr>
      <dsp:spPr>
        <a:xfrm rot="5400000">
          <a:off x="6330836" y="1461841"/>
          <a:ext cx="813257" cy="4922556"/>
        </a:xfrm>
        <a:prstGeom prst="round2SameRect">
          <a:avLst/>
        </a:prstGeom>
        <a:solidFill>
          <a:schemeClr val="lt1">
            <a:alpha val="90000"/>
            <a:hueOff val="0"/>
            <a:satOff val="0"/>
            <a:lumOff val="0"/>
            <a:alphaOff val="0"/>
          </a:schemeClr>
        </a:solidFill>
        <a:ln w="25400" cap="flat" cmpd="sng" algn="ctr">
          <a:solidFill>
            <a:srgbClr val="FFE3A9"/>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Garamond" panose="02020404030301010803" pitchFamily="18" charset="0"/>
            </a:rPr>
            <a:t>Succession Training for Leadership</a:t>
          </a:r>
        </a:p>
      </dsp:txBody>
      <dsp:txXfrm rot="-5400000">
        <a:off x="4276187" y="3556190"/>
        <a:ext cx="4882856" cy="7338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2C5E2-4188-4861-B33F-0BB467473CE1}">
      <dsp:nvSpPr>
        <dsp:cNvPr id="0" name=""/>
        <dsp:cNvSpPr/>
      </dsp:nvSpPr>
      <dsp:spPr>
        <a:xfrm>
          <a:off x="4318002" y="1035582"/>
          <a:ext cx="139697" cy="612008"/>
        </a:xfrm>
        <a:custGeom>
          <a:avLst/>
          <a:gdLst/>
          <a:ahLst/>
          <a:cxnLst/>
          <a:rect l="0" t="0" r="0" b="0"/>
          <a:pathLst>
            <a:path>
              <a:moveTo>
                <a:pt x="139697" y="0"/>
              </a:moveTo>
              <a:lnTo>
                <a:pt x="139697" y="612008"/>
              </a:lnTo>
              <a:lnTo>
                <a:pt x="0" y="6120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351373-FABA-4591-BA10-1090F9DF45EC}">
      <dsp:nvSpPr>
        <dsp:cNvPr id="0" name=""/>
        <dsp:cNvSpPr/>
      </dsp:nvSpPr>
      <dsp:spPr>
        <a:xfrm>
          <a:off x="4457700" y="1035582"/>
          <a:ext cx="3581767" cy="1224017"/>
        </a:xfrm>
        <a:custGeom>
          <a:avLst/>
          <a:gdLst/>
          <a:ahLst/>
          <a:cxnLst/>
          <a:rect l="0" t="0" r="0" b="0"/>
          <a:pathLst>
            <a:path>
              <a:moveTo>
                <a:pt x="0" y="0"/>
              </a:moveTo>
              <a:lnTo>
                <a:pt x="0" y="1084319"/>
              </a:lnTo>
              <a:lnTo>
                <a:pt x="3581767" y="1084319"/>
              </a:lnTo>
              <a:lnTo>
                <a:pt x="3581767" y="12240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6EBA2F-4DBB-4229-AA01-3DC3E2BC1271}">
      <dsp:nvSpPr>
        <dsp:cNvPr id="0" name=""/>
        <dsp:cNvSpPr/>
      </dsp:nvSpPr>
      <dsp:spPr>
        <a:xfrm>
          <a:off x="4457700" y="1035582"/>
          <a:ext cx="1771911" cy="1224017"/>
        </a:xfrm>
        <a:custGeom>
          <a:avLst/>
          <a:gdLst/>
          <a:ahLst/>
          <a:cxnLst/>
          <a:rect l="0" t="0" r="0" b="0"/>
          <a:pathLst>
            <a:path>
              <a:moveTo>
                <a:pt x="0" y="0"/>
              </a:moveTo>
              <a:lnTo>
                <a:pt x="0" y="1084319"/>
              </a:lnTo>
              <a:lnTo>
                <a:pt x="1771911" y="1084319"/>
              </a:lnTo>
              <a:lnTo>
                <a:pt x="1771911" y="12240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041F64-92B1-4761-B488-926F61D5327E}">
      <dsp:nvSpPr>
        <dsp:cNvPr id="0" name=""/>
        <dsp:cNvSpPr/>
      </dsp:nvSpPr>
      <dsp:spPr>
        <a:xfrm>
          <a:off x="4391644" y="1035582"/>
          <a:ext cx="91440" cy="1224017"/>
        </a:xfrm>
        <a:custGeom>
          <a:avLst/>
          <a:gdLst/>
          <a:ahLst/>
          <a:cxnLst/>
          <a:rect l="0" t="0" r="0" b="0"/>
          <a:pathLst>
            <a:path>
              <a:moveTo>
                <a:pt x="66055" y="0"/>
              </a:moveTo>
              <a:lnTo>
                <a:pt x="66055" y="1084319"/>
              </a:lnTo>
              <a:lnTo>
                <a:pt x="45720" y="1084319"/>
              </a:lnTo>
              <a:lnTo>
                <a:pt x="45720" y="12240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934295-1EEA-43EB-8E25-5BD7601DC3B4}">
      <dsp:nvSpPr>
        <dsp:cNvPr id="0" name=""/>
        <dsp:cNvSpPr/>
      </dsp:nvSpPr>
      <dsp:spPr>
        <a:xfrm>
          <a:off x="2670195" y="1035582"/>
          <a:ext cx="1787504" cy="1224017"/>
        </a:xfrm>
        <a:custGeom>
          <a:avLst/>
          <a:gdLst/>
          <a:ahLst/>
          <a:cxnLst/>
          <a:rect l="0" t="0" r="0" b="0"/>
          <a:pathLst>
            <a:path>
              <a:moveTo>
                <a:pt x="1787504" y="0"/>
              </a:moveTo>
              <a:lnTo>
                <a:pt x="1787504" y="1084319"/>
              </a:lnTo>
              <a:lnTo>
                <a:pt x="0" y="1084319"/>
              </a:lnTo>
              <a:lnTo>
                <a:pt x="0" y="12240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8B6904-2994-490E-ACAD-DB75378FFCE3}">
      <dsp:nvSpPr>
        <dsp:cNvPr id="0" name=""/>
        <dsp:cNvSpPr/>
      </dsp:nvSpPr>
      <dsp:spPr>
        <a:xfrm>
          <a:off x="880675" y="1035582"/>
          <a:ext cx="3577024" cy="1224017"/>
        </a:xfrm>
        <a:custGeom>
          <a:avLst/>
          <a:gdLst/>
          <a:ahLst/>
          <a:cxnLst/>
          <a:rect l="0" t="0" r="0" b="0"/>
          <a:pathLst>
            <a:path>
              <a:moveTo>
                <a:pt x="3577024" y="0"/>
              </a:moveTo>
              <a:lnTo>
                <a:pt x="3577024" y="1084319"/>
              </a:lnTo>
              <a:lnTo>
                <a:pt x="0" y="1084319"/>
              </a:lnTo>
              <a:lnTo>
                <a:pt x="0" y="12240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1B0C29-E06A-4280-9DAE-DB1E607D450B}">
      <dsp:nvSpPr>
        <dsp:cNvPr id="0" name=""/>
        <dsp:cNvSpPr/>
      </dsp:nvSpPr>
      <dsp:spPr>
        <a:xfrm>
          <a:off x="3722271" y="1161"/>
          <a:ext cx="1470856" cy="1034421"/>
        </a:xfrm>
        <a:prstGeom prst="roundRect">
          <a:avLst/>
        </a:prstGeom>
        <a:solidFill>
          <a:srgbClr val="FFFFCC"/>
        </a:solidFill>
        <a:ln w="9525" cap="flat" cmpd="sng" algn="ctr">
          <a:solidFill>
            <a:srgbClr val="0062A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Garamond" panose="02020404030301010803" pitchFamily="18" charset="0"/>
            </a:rPr>
            <a:t>Board of Directors</a:t>
          </a:r>
        </a:p>
        <a:p>
          <a:pPr marL="0" lvl="0" indent="0" algn="ctr" defTabSz="800100">
            <a:lnSpc>
              <a:spcPct val="90000"/>
            </a:lnSpc>
            <a:spcBef>
              <a:spcPct val="0"/>
            </a:spcBef>
            <a:spcAft>
              <a:spcPct val="35000"/>
            </a:spcAft>
            <a:buNone/>
          </a:pPr>
          <a:r>
            <a:rPr lang="en-US" sz="1800" b="1" kern="1200" dirty="0">
              <a:solidFill>
                <a:srgbClr val="C00000"/>
              </a:solidFill>
              <a:latin typeface="Garamond" panose="02020404030301010803" pitchFamily="18" charset="0"/>
            </a:rPr>
            <a:t>58 Members</a:t>
          </a:r>
          <a:endParaRPr lang="en-US" sz="1800" b="1" kern="1200" dirty="0">
            <a:solidFill>
              <a:schemeClr val="tx1"/>
            </a:solidFill>
            <a:latin typeface="Garamond" panose="02020404030301010803" pitchFamily="18" charset="0"/>
          </a:endParaRPr>
        </a:p>
      </dsp:txBody>
      <dsp:txXfrm>
        <a:off x="3772767" y="51657"/>
        <a:ext cx="1369864" cy="933429"/>
      </dsp:txXfrm>
    </dsp:sp>
    <dsp:sp modelId="{26EFDA95-1F0F-42A8-8C27-39AC639A32C0}">
      <dsp:nvSpPr>
        <dsp:cNvPr id="0" name=""/>
        <dsp:cNvSpPr/>
      </dsp:nvSpPr>
      <dsp:spPr>
        <a:xfrm>
          <a:off x="126833" y="2259600"/>
          <a:ext cx="1507683" cy="863437"/>
        </a:xfrm>
        <a:prstGeom prst="roundRect">
          <a:avLst/>
        </a:prstGeom>
        <a:solidFill>
          <a:srgbClr val="FFFFCC"/>
        </a:solidFill>
        <a:ln w="9525" cap="flat" cmpd="sng" algn="ctr">
          <a:solidFill>
            <a:srgbClr val="0062A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tx1"/>
              </a:solidFill>
              <a:latin typeface="Garamond" panose="02020404030301010803" pitchFamily="18" charset="0"/>
            </a:rPr>
            <a:t>Claims and Coverage Committee</a:t>
          </a:r>
        </a:p>
        <a:p>
          <a:pPr marL="0" lvl="0" indent="0" algn="ctr" defTabSz="466725">
            <a:lnSpc>
              <a:spcPct val="90000"/>
            </a:lnSpc>
            <a:spcBef>
              <a:spcPct val="0"/>
            </a:spcBef>
            <a:spcAft>
              <a:spcPct val="35000"/>
            </a:spcAft>
            <a:buNone/>
          </a:pPr>
          <a:r>
            <a:rPr lang="en-US" sz="1050" b="1" kern="1200" dirty="0">
              <a:solidFill>
                <a:srgbClr val="C00000"/>
              </a:solidFill>
              <a:latin typeface="Garamond" panose="02020404030301010803" pitchFamily="18" charset="0"/>
            </a:rPr>
            <a:t>April Marin, Chair</a:t>
          </a:r>
        </a:p>
        <a:p>
          <a:pPr marL="0" lvl="0" indent="0" algn="ctr" defTabSz="466725">
            <a:lnSpc>
              <a:spcPct val="90000"/>
            </a:lnSpc>
            <a:spcBef>
              <a:spcPct val="0"/>
            </a:spcBef>
            <a:spcAft>
              <a:spcPct val="35000"/>
            </a:spcAft>
            <a:buNone/>
          </a:pPr>
          <a:r>
            <a:rPr lang="en-US" sz="1050" b="1" kern="1200" dirty="0">
              <a:solidFill>
                <a:schemeClr val="tx1"/>
              </a:solidFill>
              <a:latin typeface="Garamond" panose="02020404030301010803" pitchFamily="18" charset="0"/>
            </a:rPr>
            <a:t>Santa Clarita CCD</a:t>
          </a:r>
          <a:endParaRPr lang="en-US" sz="1050" b="1" kern="1200" dirty="0"/>
        </a:p>
      </dsp:txBody>
      <dsp:txXfrm>
        <a:off x="168983" y="2301750"/>
        <a:ext cx="1423383" cy="779137"/>
      </dsp:txXfrm>
    </dsp:sp>
    <dsp:sp modelId="{5AF2DC56-AF8C-4CA7-97FF-F578D486ABDE}">
      <dsp:nvSpPr>
        <dsp:cNvPr id="0" name=""/>
        <dsp:cNvSpPr/>
      </dsp:nvSpPr>
      <dsp:spPr>
        <a:xfrm>
          <a:off x="1913912" y="2259600"/>
          <a:ext cx="1512566" cy="760088"/>
        </a:xfrm>
        <a:prstGeom prst="roundRect">
          <a:avLst/>
        </a:prstGeom>
        <a:solidFill>
          <a:srgbClr val="FFFFCC"/>
        </a:solidFill>
        <a:ln w="9525" cap="flat" cmpd="sng" algn="ctr">
          <a:solidFill>
            <a:srgbClr val="0062A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latin typeface="Garamond" panose="02020404030301010803" pitchFamily="18" charset="0"/>
            </a:rPr>
            <a:t>Underwriting Committee</a:t>
          </a:r>
        </a:p>
        <a:p>
          <a:pPr marL="0" lvl="0" indent="0" algn="ctr" defTabSz="444500">
            <a:lnSpc>
              <a:spcPct val="90000"/>
            </a:lnSpc>
            <a:spcBef>
              <a:spcPct val="0"/>
            </a:spcBef>
            <a:spcAft>
              <a:spcPct val="35000"/>
            </a:spcAft>
            <a:buNone/>
          </a:pPr>
          <a:r>
            <a:rPr lang="en-US" sz="1000" b="1" kern="1200" dirty="0">
              <a:solidFill>
                <a:srgbClr val="C00000"/>
              </a:solidFill>
              <a:latin typeface="Garamond" panose="02020404030301010803" pitchFamily="18" charset="0"/>
            </a:rPr>
            <a:t>Debbie Turner, Chair </a:t>
          </a:r>
        </a:p>
        <a:p>
          <a:pPr marL="0" lvl="0" indent="0" algn="ctr" defTabSz="444500">
            <a:lnSpc>
              <a:spcPct val="90000"/>
            </a:lnSpc>
            <a:spcBef>
              <a:spcPct val="0"/>
            </a:spcBef>
            <a:spcAft>
              <a:spcPct val="35000"/>
            </a:spcAft>
            <a:buNone/>
          </a:pPr>
          <a:r>
            <a:rPr lang="en-US" sz="1000" b="1" kern="1200" dirty="0">
              <a:solidFill>
                <a:schemeClr val="tx1"/>
              </a:solidFill>
              <a:latin typeface="Garamond" panose="02020404030301010803" pitchFamily="18" charset="0"/>
            </a:rPr>
            <a:t>Los Rios CCD</a:t>
          </a:r>
          <a:endParaRPr lang="en-US" sz="1000" b="1" kern="1200" dirty="0"/>
        </a:p>
      </dsp:txBody>
      <dsp:txXfrm>
        <a:off x="1951016" y="2296704"/>
        <a:ext cx="1438358" cy="685880"/>
      </dsp:txXfrm>
    </dsp:sp>
    <dsp:sp modelId="{F5F5D7E3-D3E8-4270-AB9F-68FBE30468DE}">
      <dsp:nvSpPr>
        <dsp:cNvPr id="0" name=""/>
        <dsp:cNvSpPr/>
      </dsp:nvSpPr>
      <dsp:spPr>
        <a:xfrm>
          <a:off x="3705873" y="2259600"/>
          <a:ext cx="1462980" cy="764997"/>
        </a:xfrm>
        <a:prstGeom prst="roundRect">
          <a:avLst/>
        </a:prstGeom>
        <a:solidFill>
          <a:srgbClr val="FFFFCC"/>
        </a:solidFill>
        <a:ln w="9525" cap="flat" cmpd="sng" algn="ctr">
          <a:solidFill>
            <a:srgbClr val="0062A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latin typeface="Garamond" panose="02020404030301010803" pitchFamily="18" charset="0"/>
            </a:rPr>
            <a:t>Finance Committee</a:t>
          </a:r>
        </a:p>
        <a:p>
          <a:pPr marL="0" lvl="0" indent="0" algn="ctr" defTabSz="444500">
            <a:lnSpc>
              <a:spcPct val="90000"/>
            </a:lnSpc>
            <a:spcBef>
              <a:spcPct val="0"/>
            </a:spcBef>
            <a:spcAft>
              <a:spcPct val="35000"/>
            </a:spcAft>
            <a:buNone/>
          </a:pPr>
          <a:r>
            <a:rPr lang="en-US" sz="1000" b="1" kern="1200" dirty="0">
              <a:solidFill>
                <a:srgbClr val="C00000"/>
              </a:solidFill>
              <a:latin typeface="Garamond" panose="02020404030301010803" pitchFamily="18" charset="0"/>
            </a:rPr>
            <a:t>Claudette Dain, Chair</a:t>
          </a:r>
        </a:p>
        <a:p>
          <a:pPr marL="0" lvl="0" indent="0" algn="ctr" defTabSz="444500">
            <a:lnSpc>
              <a:spcPct val="90000"/>
            </a:lnSpc>
            <a:spcBef>
              <a:spcPct val="0"/>
            </a:spcBef>
            <a:spcAft>
              <a:spcPct val="35000"/>
            </a:spcAft>
            <a:buNone/>
          </a:pPr>
          <a:r>
            <a:rPr lang="en-US" sz="1000" b="1" kern="1200" dirty="0">
              <a:solidFill>
                <a:schemeClr val="tx1"/>
              </a:solidFill>
              <a:latin typeface="Garamond" panose="02020404030301010803" pitchFamily="18" charset="0"/>
            </a:rPr>
            <a:t>Citrus CCD</a:t>
          </a:r>
          <a:endParaRPr lang="en-US" sz="1000" b="1" kern="1200" dirty="0"/>
        </a:p>
      </dsp:txBody>
      <dsp:txXfrm>
        <a:off x="3743217" y="2296944"/>
        <a:ext cx="1388292" cy="690309"/>
      </dsp:txXfrm>
    </dsp:sp>
    <dsp:sp modelId="{7C7FEF7A-BB98-4DD2-B9E9-0D4DEDF37433}">
      <dsp:nvSpPr>
        <dsp:cNvPr id="0" name=""/>
        <dsp:cNvSpPr/>
      </dsp:nvSpPr>
      <dsp:spPr>
        <a:xfrm>
          <a:off x="5448249" y="2259600"/>
          <a:ext cx="1562724" cy="719223"/>
        </a:xfrm>
        <a:prstGeom prst="roundRect">
          <a:avLst/>
        </a:prstGeom>
        <a:solidFill>
          <a:srgbClr val="FFFFCC"/>
        </a:solidFill>
        <a:ln w="9525" cap="flat" cmpd="sng" algn="ctr">
          <a:solidFill>
            <a:srgbClr val="0062A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 </a:t>
          </a:r>
          <a:r>
            <a:rPr lang="en-US" sz="1000" b="1" kern="1200" dirty="0">
              <a:solidFill>
                <a:schemeClr val="tx1"/>
              </a:solidFill>
              <a:latin typeface="Garamond" panose="02020404030301010803" pitchFamily="18" charset="0"/>
            </a:rPr>
            <a:t>HR Committee</a:t>
          </a:r>
        </a:p>
        <a:p>
          <a:pPr marL="0" lvl="0" indent="0" algn="ctr" defTabSz="533400">
            <a:lnSpc>
              <a:spcPct val="90000"/>
            </a:lnSpc>
            <a:spcBef>
              <a:spcPct val="0"/>
            </a:spcBef>
            <a:spcAft>
              <a:spcPct val="35000"/>
            </a:spcAft>
            <a:buNone/>
          </a:pPr>
          <a:r>
            <a:rPr lang="en-US" sz="1000" b="1" kern="1200" dirty="0">
              <a:solidFill>
                <a:srgbClr val="C00000"/>
              </a:solidFill>
              <a:latin typeface="Garamond" panose="02020404030301010803" pitchFamily="18" charset="0"/>
            </a:rPr>
            <a:t>Cindy Vyskocil, Chair</a:t>
          </a:r>
        </a:p>
        <a:p>
          <a:pPr marL="0" lvl="0" indent="0" algn="ctr" defTabSz="533400">
            <a:lnSpc>
              <a:spcPct val="90000"/>
            </a:lnSpc>
            <a:spcBef>
              <a:spcPct val="0"/>
            </a:spcBef>
            <a:spcAft>
              <a:spcPct val="35000"/>
            </a:spcAft>
            <a:buNone/>
          </a:pPr>
          <a:r>
            <a:rPr lang="en-US" sz="1000" b="1" kern="1200" dirty="0">
              <a:solidFill>
                <a:schemeClr val="tx1"/>
              </a:solidFill>
              <a:latin typeface="Garamond" panose="02020404030301010803" pitchFamily="18" charset="0"/>
            </a:rPr>
            <a:t>South </a:t>
          </a:r>
          <a:r>
            <a:rPr lang="en-US" sz="1000" b="1" kern="1200" baseline="0" dirty="0">
              <a:solidFill>
                <a:schemeClr val="tx1"/>
              </a:solidFill>
              <a:latin typeface="Garamond" panose="02020404030301010803" pitchFamily="18" charset="0"/>
            </a:rPr>
            <a:t>Orange</a:t>
          </a:r>
          <a:r>
            <a:rPr lang="en-US" sz="1000" b="1" kern="1200" dirty="0">
              <a:solidFill>
                <a:schemeClr val="tx1"/>
              </a:solidFill>
              <a:latin typeface="Garamond" panose="02020404030301010803" pitchFamily="18" charset="0"/>
            </a:rPr>
            <a:t> County CCD</a:t>
          </a:r>
          <a:endParaRPr lang="en-US" sz="1000" b="1" kern="1200" dirty="0"/>
        </a:p>
      </dsp:txBody>
      <dsp:txXfrm>
        <a:off x="5483359" y="2294710"/>
        <a:ext cx="1492504" cy="649003"/>
      </dsp:txXfrm>
    </dsp:sp>
    <dsp:sp modelId="{878A4F4C-70B7-461F-A6CA-F3223B4F0000}">
      <dsp:nvSpPr>
        <dsp:cNvPr id="0" name=""/>
        <dsp:cNvSpPr/>
      </dsp:nvSpPr>
      <dsp:spPr>
        <a:xfrm>
          <a:off x="7290368" y="2259600"/>
          <a:ext cx="1498197" cy="689966"/>
        </a:xfrm>
        <a:prstGeom prst="roundRect">
          <a:avLst/>
        </a:prstGeom>
        <a:solidFill>
          <a:srgbClr val="FFFFCC"/>
        </a:solidFill>
        <a:ln w="9525" cap="flat" cmpd="sng" algn="ctr">
          <a:solidFill>
            <a:srgbClr val="0062A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533400">
            <a:lnSpc>
              <a:spcPct val="90000"/>
            </a:lnSpc>
            <a:spcBef>
              <a:spcPct val="0"/>
            </a:spcBef>
            <a:spcAft>
              <a:spcPts val="420"/>
            </a:spcAft>
            <a:buNone/>
          </a:pPr>
          <a:r>
            <a:rPr lang="en-US" sz="1000" b="1" kern="1200" dirty="0">
              <a:solidFill>
                <a:schemeClr val="tx1"/>
              </a:solidFill>
              <a:latin typeface="Garamond" panose="02020404030301010803" pitchFamily="18" charset="0"/>
              <a:ea typeface="+mn-ea"/>
              <a:cs typeface="+mn-cs"/>
            </a:rPr>
            <a:t>IT Committee</a:t>
          </a:r>
          <a:br>
            <a:rPr lang="en-US" sz="1000" b="1" kern="1200" dirty="0">
              <a:solidFill>
                <a:schemeClr val="tx1"/>
              </a:solidFill>
              <a:latin typeface="Garamond" panose="02020404030301010803" pitchFamily="18" charset="0"/>
              <a:ea typeface="+mn-ea"/>
              <a:cs typeface="+mn-cs"/>
            </a:rPr>
          </a:br>
          <a:r>
            <a:rPr lang="en-US" sz="1000" b="1" kern="1200" dirty="0">
              <a:solidFill>
                <a:srgbClr val="C00000"/>
              </a:solidFill>
              <a:latin typeface="Garamond" panose="02020404030301010803" pitchFamily="18" charset="0"/>
              <a:ea typeface="+mn-ea"/>
              <a:cs typeface="+mn-cs"/>
            </a:rPr>
            <a:t>Felipe Lopez, Chair</a:t>
          </a:r>
          <a:br>
            <a:rPr lang="en-US" sz="1000" b="1" kern="1200" dirty="0">
              <a:solidFill>
                <a:schemeClr val="tx1"/>
              </a:solidFill>
              <a:latin typeface="Garamond" panose="02020404030301010803" pitchFamily="18" charset="0"/>
              <a:ea typeface="+mn-ea"/>
              <a:cs typeface="+mn-cs"/>
            </a:rPr>
          </a:br>
          <a:r>
            <a:rPr lang="en-US" sz="1000" b="1" kern="1200" dirty="0">
              <a:solidFill>
                <a:schemeClr val="tx1"/>
              </a:solidFill>
              <a:latin typeface="Garamond" panose="02020404030301010803" pitchFamily="18" charset="0"/>
              <a:ea typeface="+mn-ea"/>
              <a:cs typeface="+mn-cs"/>
            </a:rPr>
            <a:t>Cerritos CCD</a:t>
          </a:r>
        </a:p>
      </dsp:txBody>
      <dsp:txXfrm>
        <a:off x="7324049" y="2293281"/>
        <a:ext cx="1430835" cy="622604"/>
      </dsp:txXfrm>
    </dsp:sp>
    <dsp:sp modelId="{7D5F70C8-875D-4F8F-8D7A-8C0FEDC47007}">
      <dsp:nvSpPr>
        <dsp:cNvPr id="0" name=""/>
        <dsp:cNvSpPr/>
      </dsp:nvSpPr>
      <dsp:spPr>
        <a:xfrm>
          <a:off x="2987548" y="1314978"/>
          <a:ext cx="1330453" cy="665226"/>
        </a:xfrm>
        <a:prstGeom prst="roundRect">
          <a:avLst/>
        </a:prstGeom>
        <a:solidFill>
          <a:srgbClr val="FFFFCC"/>
        </a:solidFill>
        <a:ln w="9525" cap="flat" cmpd="sng" algn="ctr">
          <a:solidFill>
            <a:srgbClr val="0062A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Garamond" panose="02020404030301010803" pitchFamily="18" charset="0"/>
            </a:rPr>
            <a:t>Executive Committee</a:t>
          </a:r>
          <a:endParaRPr lang="en-US" sz="1200" b="1" kern="1200" dirty="0"/>
        </a:p>
      </dsp:txBody>
      <dsp:txXfrm>
        <a:off x="3020022" y="1347452"/>
        <a:ext cx="1265505" cy="600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135CE-BD06-4252-8FDB-660C675049BE}">
      <dsp:nvSpPr>
        <dsp:cNvPr id="0" name=""/>
        <dsp:cNvSpPr/>
      </dsp:nvSpPr>
      <dsp:spPr>
        <a:xfrm>
          <a:off x="49030" y="311"/>
          <a:ext cx="1752288" cy="1051372"/>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Title IX Trainings</a:t>
          </a:r>
        </a:p>
      </dsp:txBody>
      <dsp:txXfrm>
        <a:off x="49030" y="311"/>
        <a:ext cx="1752288" cy="1051372"/>
      </dsp:txXfrm>
    </dsp:sp>
    <dsp:sp modelId="{8F363A8A-0B20-4F46-97AE-F6D6613D4A15}">
      <dsp:nvSpPr>
        <dsp:cNvPr id="0" name=""/>
        <dsp:cNvSpPr/>
      </dsp:nvSpPr>
      <dsp:spPr>
        <a:xfrm>
          <a:off x="1976547" y="311"/>
          <a:ext cx="1752288" cy="1051372"/>
        </a:xfrm>
        <a:prstGeom prst="rect">
          <a:avLst/>
        </a:prstGeom>
        <a:gradFill rotWithShape="0">
          <a:gsLst>
            <a:gs pos="0">
              <a:schemeClr val="accent5">
                <a:hueOff val="542838"/>
                <a:satOff val="1866"/>
                <a:lumOff val="-8954"/>
                <a:alphaOff val="0"/>
                <a:shade val="51000"/>
                <a:satMod val="130000"/>
              </a:schemeClr>
            </a:gs>
            <a:gs pos="80000">
              <a:schemeClr val="accent5">
                <a:hueOff val="542838"/>
                <a:satOff val="1866"/>
                <a:lumOff val="-8954"/>
                <a:alphaOff val="0"/>
                <a:shade val="93000"/>
                <a:satMod val="130000"/>
              </a:schemeClr>
            </a:gs>
            <a:gs pos="100000">
              <a:schemeClr val="accent5">
                <a:hueOff val="542838"/>
                <a:satOff val="1866"/>
                <a:lumOff val="-895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Mental Health Webinars </a:t>
          </a:r>
        </a:p>
      </dsp:txBody>
      <dsp:txXfrm>
        <a:off x="1976547" y="311"/>
        <a:ext cx="1752288" cy="1051372"/>
      </dsp:txXfrm>
    </dsp:sp>
    <dsp:sp modelId="{23C0D4DD-761D-4F6F-A38C-6511D559047A}">
      <dsp:nvSpPr>
        <dsp:cNvPr id="0" name=""/>
        <dsp:cNvSpPr/>
      </dsp:nvSpPr>
      <dsp:spPr>
        <a:xfrm>
          <a:off x="3904064" y="311"/>
          <a:ext cx="1752288" cy="1051372"/>
        </a:xfrm>
        <a:prstGeom prst="rect">
          <a:avLst/>
        </a:prstGeom>
        <a:gradFill rotWithShape="0">
          <a:gsLst>
            <a:gs pos="0">
              <a:schemeClr val="accent5">
                <a:hueOff val="1085675"/>
                <a:satOff val="3732"/>
                <a:lumOff val="-17909"/>
                <a:alphaOff val="0"/>
                <a:shade val="51000"/>
                <a:satMod val="130000"/>
              </a:schemeClr>
            </a:gs>
            <a:gs pos="80000">
              <a:schemeClr val="accent5">
                <a:hueOff val="1085675"/>
                <a:satOff val="3732"/>
                <a:lumOff val="-17909"/>
                <a:alphaOff val="0"/>
                <a:shade val="93000"/>
                <a:satMod val="130000"/>
              </a:schemeClr>
            </a:gs>
            <a:gs pos="100000">
              <a:schemeClr val="accent5">
                <a:hueOff val="1085675"/>
                <a:satOff val="3732"/>
                <a:lumOff val="-1790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Loss Driver Reduction Program </a:t>
          </a:r>
        </a:p>
      </dsp:txBody>
      <dsp:txXfrm>
        <a:off x="3904064" y="311"/>
        <a:ext cx="1752288" cy="1051372"/>
      </dsp:txXfrm>
    </dsp:sp>
    <dsp:sp modelId="{6CD9F6B9-750F-4301-909C-9926A565C56C}">
      <dsp:nvSpPr>
        <dsp:cNvPr id="0" name=""/>
        <dsp:cNvSpPr/>
      </dsp:nvSpPr>
      <dsp:spPr>
        <a:xfrm>
          <a:off x="49030" y="1226913"/>
          <a:ext cx="1752288" cy="1051372"/>
        </a:xfrm>
        <a:prstGeom prst="rect">
          <a:avLst/>
        </a:prstGeom>
        <a:gradFill rotWithShape="0">
          <a:gsLst>
            <a:gs pos="0">
              <a:schemeClr val="accent5">
                <a:hueOff val="1628513"/>
                <a:satOff val="5598"/>
                <a:lumOff val="-26863"/>
                <a:alphaOff val="0"/>
                <a:shade val="51000"/>
                <a:satMod val="130000"/>
              </a:schemeClr>
            </a:gs>
            <a:gs pos="80000">
              <a:schemeClr val="accent5">
                <a:hueOff val="1628513"/>
                <a:satOff val="5598"/>
                <a:lumOff val="-26863"/>
                <a:alphaOff val="0"/>
                <a:shade val="93000"/>
                <a:satMod val="130000"/>
              </a:schemeClr>
            </a:gs>
            <a:gs pos="100000">
              <a:schemeClr val="accent5">
                <a:hueOff val="1628513"/>
                <a:satOff val="5598"/>
                <a:lumOff val="-2686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ADA/FEHA Trainings</a:t>
          </a:r>
        </a:p>
      </dsp:txBody>
      <dsp:txXfrm>
        <a:off x="49030" y="1226913"/>
        <a:ext cx="1752288" cy="1051372"/>
      </dsp:txXfrm>
    </dsp:sp>
    <dsp:sp modelId="{FD730EA5-DA71-4CF9-91A9-85B71954348D}">
      <dsp:nvSpPr>
        <dsp:cNvPr id="0" name=""/>
        <dsp:cNvSpPr/>
      </dsp:nvSpPr>
      <dsp:spPr>
        <a:xfrm>
          <a:off x="1976547" y="1226913"/>
          <a:ext cx="1752288" cy="1051372"/>
        </a:xfrm>
        <a:prstGeom prst="rect">
          <a:avLst/>
        </a:prstGeom>
        <a:gradFill rotWithShape="0">
          <a:gsLst>
            <a:gs pos="0">
              <a:schemeClr val="accent5">
                <a:hueOff val="2171351"/>
                <a:satOff val="7464"/>
                <a:lumOff val="-35817"/>
                <a:alphaOff val="0"/>
                <a:shade val="51000"/>
                <a:satMod val="130000"/>
              </a:schemeClr>
            </a:gs>
            <a:gs pos="80000">
              <a:schemeClr val="accent5">
                <a:hueOff val="2171351"/>
                <a:satOff val="7464"/>
                <a:lumOff val="-35817"/>
                <a:alphaOff val="0"/>
                <a:shade val="93000"/>
                <a:satMod val="130000"/>
              </a:schemeClr>
            </a:gs>
            <a:gs pos="100000">
              <a:schemeClr val="accent5">
                <a:hueOff val="2171351"/>
                <a:satOff val="7464"/>
                <a:lumOff val="-358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Grand River Solutions Consortium </a:t>
          </a:r>
        </a:p>
      </dsp:txBody>
      <dsp:txXfrm>
        <a:off x="1976547" y="1226913"/>
        <a:ext cx="1752288" cy="1051372"/>
      </dsp:txXfrm>
    </dsp:sp>
    <dsp:sp modelId="{A48F2EC9-056A-4472-B046-A7123145680B}">
      <dsp:nvSpPr>
        <dsp:cNvPr id="0" name=""/>
        <dsp:cNvSpPr/>
      </dsp:nvSpPr>
      <dsp:spPr>
        <a:xfrm>
          <a:off x="3904064" y="1226913"/>
          <a:ext cx="1752288" cy="1051372"/>
        </a:xfrm>
        <a:prstGeom prst="rect">
          <a:avLst/>
        </a:prstGeom>
        <a:gradFill rotWithShape="0">
          <a:gsLst>
            <a:gs pos="0">
              <a:schemeClr val="accent5">
                <a:hueOff val="2714188"/>
                <a:satOff val="9330"/>
                <a:lumOff val="-44772"/>
                <a:alphaOff val="0"/>
                <a:shade val="51000"/>
                <a:satMod val="130000"/>
              </a:schemeClr>
            </a:gs>
            <a:gs pos="80000">
              <a:schemeClr val="accent5">
                <a:hueOff val="2714188"/>
                <a:satOff val="9330"/>
                <a:lumOff val="-44772"/>
                <a:alphaOff val="0"/>
                <a:shade val="93000"/>
                <a:satMod val="130000"/>
              </a:schemeClr>
            </a:gs>
            <a:gs pos="100000">
              <a:schemeClr val="accent5">
                <a:hueOff val="2714188"/>
                <a:satOff val="9330"/>
                <a:lumOff val="-4477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Employment Practices Liability Resources</a:t>
          </a:r>
        </a:p>
      </dsp:txBody>
      <dsp:txXfrm>
        <a:off x="3904064" y="1226913"/>
        <a:ext cx="1752288" cy="1051372"/>
      </dsp:txXfrm>
    </dsp:sp>
    <dsp:sp modelId="{70B58785-C0A1-4D17-A23D-C5B799437013}">
      <dsp:nvSpPr>
        <dsp:cNvPr id="0" name=""/>
        <dsp:cNvSpPr/>
      </dsp:nvSpPr>
      <dsp:spPr>
        <a:xfrm>
          <a:off x="1966839" y="2453827"/>
          <a:ext cx="1752288" cy="1051372"/>
        </a:xfrm>
        <a:prstGeom prst="rect">
          <a:avLst/>
        </a:prstGeom>
        <a:gradFill rotWithShape="0">
          <a:gsLst>
            <a:gs pos="0">
              <a:schemeClr val="accent5">
                <a:hueOff val="3257026"/>
                <a:satOff val="11196"/>
                <a:lumOff val="-53726"/>
                <a:alphaOff val="0"/>
                <a:shade val="51000"/>
                <a:satMod val="130000"/>
              </a:schemeClr>
            </a:gs>
            <a:gs pos="80000">
              <a:schemeClr val="accent5">
                <a:hueOff val="3257026"/>
                <a:satOff val="11196"/>
                <a:lumOff val="-53726"/>
                <a:alphaOff val="0"/>
                <a:shade val="93000"/>
                <a:satMod val="130000"/>
              </a:schemeClr>
            </a:gs>
            <a:gs pos="100000">
              <a:schemeClr val="accent5">
                <a:hueOff val="3257026"/>
                <a:satOff val="11196"/>
                <a:lumOff val="-5372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Keenan </a:t>
          </a:r>
          <a:r>
            <a:rPr lang="en-US" sz="1800" kern="1200" dirty="0" err="1">
              <a:latin typeface="Garamond" panose="02020404030301010803" pitchFamily="18" charset="0"/>
            </a:rPr>
            <a:t>SafeColleges</a:t>
          </a:r>
          <a:endParaRPr lang="en-US" sz="1800" kern="1200" dirty="0">
            <a:latin typeface="Garamond" panose="02020404030301010803" pitchFamily="18" charset="0"/>
          </a:endParaRPr>
        </a:p>
      </dsp:txBody>
      <dsp:txXfrm>
        <a:off x="1966839" y="2453827"/>
        <a:ext cx="1752288" cy="10513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E1E90-8BEB-442A-8F9B-9C1C786DB11B}">
      <dsp:nvSpPr>
        <dsp:cNvPr id="0" name=""/>
        <dsp:cNvSpPr/>
      </dsp:nvSpPr>
      <dsp:spPr>
        <a:xfrm>
          <a:off x="662276" y="538474"/>
          <a:ext cx="2852198" cy="1334615"/>
        </a:xfrm>
        <a:prstGeom prst="rect">
          <a:avLst/>
        </a:prstGeom>
        <a:solidFill>
          <a:schemeClr val="lt1">
            <a:alpha val="40000"/>
            <a:hueOff val="0"/>
            <a:satOff val="0"/>
            <a:lumOff val="0"/>
            <a:alphaOff val="0"/>
          </a:schemeClr>
        </a:solidFill>
        <a:ln w="9525" cap="flat" cmpd="sng" algn="ctr">
          <a:solidFill>
            <a:srgbClr val="A31F2C"/>
          </a:solidFill>
          <a:prstDash val="solid"/>
        </a:ln>
        <a:effectLst/>
      </dsp:spPr>
      <dsp:style>
        <a:lnRef idx="1">
          <a:scrgbClr r="0" g="0" b="0"/>
        </a:lnRef>
        <a:fillRef idx="1">
          <a:scrgbClr r="0" g="0" b="0"/>
        </a:fillRef>
        <a:effectRef idx="0">
          <a:scrgbClr r="0" g="0" b="0"/>
        </a:effectRef>
        <a:fontRef idx="minor"/>
      </dsp:style>
      <dsp:txBody>
        <a:bodyPr spcFirstLastPara="0" vert="horz" wrap="square" lIns="73588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Matthew Takeda</a:t>
          </a:r>
        </a:p>
        <a:p>
          <a:pPr marL="0" lvl="0" indent="0" algn="l" defTabSz="800100">
            <a:lnSpc>
              <a:spcPct val="90000"/>
            </a:lnSpc>
            <a:spcBef>
              <a:spcPct val="0"/>
            </a:spcBef>
            <a:spcAft>
              <a:spcPct val="35000"/>
            </a:spcAft>
            <a:buNone/>
          </a:pPr>
          <a:r>
            <a:rPr lang="en-US" sz="1800" kern="1200" dirty="0">
              <a:latin typeface="Garamond" panose="02020404030301010803" pitchFamily="18" charset="0"/>
            </a:rPr>
            <a:t>SoCal Claims Manager</a:t>
          </a:r>
        </a:p>
        <a:p>
          <a:pPr marL="0" lvl="0" indent="0" algn="l" defTabSz="800100">
            <a:lnSpc>
              <a:spcPct val="90000"/>
            </a:lnSpc>
            <a:spcBef>
              <a:spcPct val="0"/>
            </a:spcBef>
            <a:spcAft>
              <a:spcPct val="35000"/>
            </a:spcAft>
            <a:buNone/>
          </a:pPr>
          <a:r>
            <a:rPr lang="en-US" sz="1800" kern="1200" dirty="0">
              <a:latin typeface="Garamond" panose="02020404030301010803" pitchFamily="18" charset="0"/>
            </a:rPr>
            <a:t>mtakeda@keenan.com</a:t>
          </a:r>
        </a:p>
        <a:p>
          <a:pPr marL="0" lvl="0" indent="0" algn="l" defTabSz="800100">
            <a:lnSpc>
              <a:spcPct val="90000"/>
            </a:lnSpc>
            <a:spcBef>
              <a:spcPct val="0"/>
            </a:spcBef>
            <a:spcAft>
              <a:spcPct val="35000"/>
            </a:spcAft>
            <a:buNone/>
          </a:pPr>
          <a:r>
            <a:rPr lang="en-US" sz="1800" kern="1200" dirty="0">
              <a:latin typeface="Garamond" panose="02020404030301010803" pitchFamily="18" charset="0"/>
            </a:rPr>
            <a:t>310-212-0363 x2666</a:t>
          </a:r>
        </a:p>
      </dsp:txBody>
      <dsp:txXfrm>
        <a:off x="662276" y="538474"/>
        <a:ext cx="2852198" cy="1334615"/>
      </dsp:txXfrm>
    </dsp:sp>
    <dsp:sp modelId="{7AA619A4-D08C-41C1-B70C-216ACF28F31D}">
      <dsp:nvSpPr>
        <dsp:cNvPr id="0" name=""/>
        <dsp:cNvSpPr/>
      </dsp:nvSpPr>
      <dsp:spPr>
        <a:xfrm>
          <a:off x="155911" y="473564"/>
          <a:ext cx="949783" cy="1326203"/>
        </a:xfrm>
        <a:prstGeom prst="rect">
          <a:avLst/>
        </a:prstGeom>
        <a:blipFill dpi="0" rotWithShape="1">
          <a:blip xmlns:r="http://schemas.openxmlformats.org/officeDocument/2006/relationships" r:embed="rId1"/>
          <a:srcRect/>
          <a:stretch>
            <a:fillRect l="-17574" t="-18217" r="-17806" b="-537"/>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E1E90-8BEB-442A-8F9B-9C1C786DB11B}">
      <dsp:nvSpPr>
        <dsp:cNvPr id="0" name=""/>
        <dsp:cNvSpPr/>
      </dsp:nvSpPr>
      <dsp:spPr>
        <a:xfrm>
          <a:off x="656012" y="466938"/>
          <a:ext cx="2865823" cy="1456191"/>
        </a:xfrm>
        <a:prstGeom prst="rect">
          <a:avLst/>
        </a:prstGeom>
        <a:solidFill>
          <a:schemeClr val="lt1">
            <a:alpha val="40000"/>
            <a:hueOff val="0"/>
            <a:satOff val="0"/>
            <a:lumOff val="0"/>
            <a:alphaOff val="0"/>
          </a:schemeClr>
        </a:solidFill>
        <a:ln w="9525" cap="flat" cmpd="sng" algn="ctr">
          <a:solidFill>
            <a:srgbClr val="A31F2C"/>
          </a:solidFill>
          <a:prstDash val="solid"/>
        </a:ln>
        <a:effectLst/>
      </dsp:spPr>
      <dsp:style>
        <a:lnRef idx="1">
          <a:scrgbClr r="0" g="0" b="0"/>
        </a:lnRef>
        <a:fillRef idx="1">
          <a:scrgbClr r="0" g="0" b="0"/>
        </a:fillRef>
        <a:effectRef idx="0">
          <a:scrgbClr r="0" g="0" b="0"/>
        </a:effectRef>
        <a:fontRef idx="minor"/>
      </dsp:style>
      <dsp:txBody>
        <a:bodyPr spcFirstLastPara="0" vert="horz" wrap="square" lIns="739404"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aramond" panose="02020404030301010803" pitchFamily="18" charset="0"/>
            </a:rPr>
            <a:t>Brian Evans</a:t>
          </a:r>
        </a:p>
        <a:p>
          <a:pPr marL="0" lvl="0" indent="0" algn="l" defTabSz="800100">
            <a:lnSpc>
              <a:spcPct val="90000"/>
            </a:lnSpc>
            <a:spcBef>
              <a:spcPct val="0"/>
            </a:spcBef>
            <a:spcAft>
              <a:spcPct val="35000"/>
            </a:spcAft>
            <a:buNone/>
          </a:pPr>
          <a:r>
            <a:rPr lang="en-US" sz="1800" kern="1200" dirty="0">
              <a:latin typeface="Garamond" panose="02020404030301010803" pitchFamily="18" charset="0"/>
            </a:rPr>
            <a:t>NorCal Claims Manager</a:t>
          </a:r>
        </a:p>
        <a:p>
          <a:pPr marL="0" lvl="0" indent="0" algn="l" defTabSz="800100">
            <a:lnSpc>
              <a:spcPct val="90000"/>
            </a:lnSpc>
            <a:spcBef>
              <a:spcPct val="0"/>
            </a:spcBef>
            <a:spcAft>
              <a:spcPct val="35000"/>
            </a:spcAft>
            <a:buNone/>
          </a:pPr>
          <a:r>
            <a:rPr lang="en-US" sz="1800" kern="1200" dirty="0">
              <a:latin typeface="Garamond" panose="02020404030301010803" pitchFamily="18" charset="0"/>
            </a:rPr>
            <a:t>bevans@keenan.com</a:t>
          </a:r>
        </a:p>
        <a:p>
          <a:pPr marL="0" lvl="0" indent="0" algn="l" defTabSz="800100">
            <a:lnSpc>
              <a:spcPct val="90000"/>
            </a:lnSpc>
            <a:spcBef>
              <a:spcPct val="0"/>
            </a:spcBef>
            <a:spcAft>
              <a:spcPct val="35000"/>
            </a:spcAft>
            <a:buNone/>
          </a:pPr>
          <a:r>
            <a:rPr lang="en-US" sz="1800" kern="1200" dirty="0">
              <a:latin typeface="Garamond" panose="02020404030301010803" pitchFamily="18" charset="0"/>
            </a:rPr>
            <a:t>310-212-3344</a:t>
          </a:r>
        </a:p>
      </dsp:txBody>
      <dsp:txXfrm>
        <a:off x="656012" y="466938"/>
        <a:ext cx="2865823" cy="1456191"/>
      </dsp:txXfrm>
    </dsp:sp>
    <dsp:sp modelId="{7AA619A4-D08C-41C1-B70C-216ACF28F31D}">
      <dsp:nvSpPr>
        <dsp:cNvPr id="0" name=""/>
        <dsp:cNvSpPr/>
      </dsp:nvSpPr>
      <dsp:spPr>
        <a:xfrm>
          <a:off x="166084" y="423814"/>
          <a:ext cx="916610" cy="1403547"/>
        </a:xfrm>
        <a:prstGeom prst="rect">
          <a:avLst/>
        </a:prstGeom>
        <a:blipFill rotWithShape="1">
          <a:blip xmlns:r="http://schemas.openxmlformats.org/officeDocument/2006/relationships" r:embed="rId1"/>
          <a:srcRect/>
          <a:stretch>
            <a:fillRect t="-3000" b="-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37EE0-735A-4D6B-8573-676D5440FAA1}">
      <dsp:nvSpPr>
        <dsp:cNvPr id="0" name=""/>
        <dsp:cNvSpPr/>
      </dsp:nvSpPr>
      <dsp:spPr>
        <a:xfrm>
          <a:off x="6238" y="727676"/>
          <a:ext cx="1468118" cy="1073617"/>
        </a:xfrm>
        <a:prstGeom prst="roundRect">
          <a:avLst>
            <a:gd name="adj" fmla="val 10000"/>
          </a:avLst>
        </a:prstGeom>
        <a:solidFill>
          <a:srgbClr val="7917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aramond" panose="02020404030301010803" pitchFamily="18" charset="0"/>
            </a:rPr>
            <a:t>Claim submitted by District</a:t>
          </a:r>
        </a:p>
      </dsp:txBody>
      <dsp:txXfrm>
        <a:off x="37683" y="759121"/>
        <a:ext cx="1405228" cy="1010727"/>
      </dsp:txXfrm>
    </dsp:sp>
    <dsp:sp modelId="{73FC02E8-26AE-4368-BA5B-FFBF3475CA50}">
      <dsp:nvSpPr>
        <dsp:cNvPr id="0" name=""/>
        <dsp:cNvSpPr/>
      </dsp:nvSpPr>
      <dsp:spPr>
        <a:xfrm rot="21575058">
          <a:off x="1623024" y="1074890"/>
          <a:ext cx="315192" cy="3640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dirty="0">
            <a:latin typeface="Garamond" panose="02020404030301010803" pitchFamily="18" charset="0"/>
          </a:endParaRPr>
        </a:p>
      </dsp:txBody>
      <dsp:txXfrm>
        <a:off x="1623025" y="1148052"/>
        <a:ext cx="220634" cy="218455"/>
      </dsp:txXfrm>
    </dsp:sp>
    <dsp:sp modelId="{580FDCBA-8585-4216-B083-650C8B0E3FD9}">
      <dsp:nvSpPr>
        <dsp:cNvPr id="0" name=""/>
        <dsp:cNvSpPr/>
      </dsp:nvSpPr>
      <dsp:spPr>
        <a:xfrm>
          <a:off x="2069044" y="711357"/>
          <a:ext cx="1840873" cy="1073617"/>
        </a:xfrm>
        <a:prstGeom prst="roundRect">
          <a:avLst>
            <a:gd name="adj" fmla="val 10000"/>
          </a:avLst>
        </a:prstGeom>
        <a:solidFill>
          <a:srgbClr val="988F8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aramond" panose="02020404030301010803" pitchFamily="18" charset="0"/>
            </a:rPr>
            <a:t>Manager/Supervisor review claim and assigns to dedicated Examiner</a:t>
          </a:r>
        </a:p>
      </dsp:txBody>
      <dsp:txXfrm>
        <a:off x="2100489" y="742802"/>
        <a:ext cx="1777983" cy="1010727"/>
      </dsp:txXfrm>
    </dsp:sp>
    <dsp:sp modelId="{463FC4F1-96E7-4B75-AC0E-9DA4306209E5}">
      <dsp:nvSpPr>
        <dsp:cNvPr id="0" name=""/>
        <dsp:cNvSpPr/>
      </dsp:nvSpPr>
      <dsp:spPr>
        <a:xfrm rot="22064">
          <a:off x="4054867" y="1073943"/>
          <a:ext cx="307304" cy="3640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dirty="0">
            <a:latin typeface="Garamond" panose="02020404030301010803" pitchFamily="18" charset="0"/>
          </a:endParaRPr>
        </a:p>
      </dsp:txBody>
      <dsp:txXfrm>
        <a:off x="4054868" y="1146466"/>
        <a:ext cx="215113" cy="218455"/>
      </dsp:txXfrm>
    </dsp:sp>
    <dsp:sp modelId="{8A06D15E-1C6C-4459-A39E-8FCEDB311C90}">
      <dsp:nvSpPr>
        <dsp:cNvPr id="0" name=""/>
        <dsp:cNvSpPr/>
      </dsp:nvSpPr>
      <dsp:spPr>
        <a:xfrm>
          <a:off x="4489725" y="727676"/>
          <a:ext cx="2084669" cy="1073617"/>
        </a:xfrm>
        <a:prstGeom prst="roundRect">
          <a:avLst>
            <a:gd name="adj" fmla="val 10000"/>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aramond" panose="02020404030301010803" pitchFamily="18" charset="0"/>
            </a:rPr>
            <a:t>Manager/Supervisor approves all written communication – Acknowledgement letter forwarded by administrator</a:t>
          </a:r>
        </a:p>
      </dsp:txBody>
      <dsp:txXfrm>
        <a:off x="4521170" y="759121"/>
        <a:ext cx="2021779" cy="1010727"/>
      </dsp:txXfrm>
    </dsp:sp>
    <dsp:sp modelId="{412AA9A6-DBF3-4A58-A85F-E40BD51EAA66}">
      <dsp:nvSpPr>
        <dsp:cNvPr id="0" name=""/>
        <dsp:cNvSpPr/>
      </dsp:nvSpPr>
      <dsp:spPr>
        <a:xfrm>
          <a:off x="6721207" y="1082438"/>
          <a:ext cx="311241" cy="3640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dirty="0">
            <a:latin typeface="Garamond" panose="02020404030301010803" pitchFamily="18" charset="0"/>
          </a:endParaRPr>
        </a:p>
      </dsp:txBody>
      <dsp:txXfrm>
        <a:off x="6721207" y="1155257"/>
        <a:ext cx="217869" cy="218455"/>
      </dsp:txXfrm>
    </dsp:sp>
    <dsp:sp modelId="{20FE4524-A267-4781-BCC9-4144557CB0EB}">
      <dsp:nvSpPr>
        <dsp:cNvPr id="0" name=""/>
        <dsp:cNvSpPr/>
      </dsp:nvSpPr>
      <dsp:spPr>
        <a:xfrm>
          <a:off x="7161642" y="727676"/>
          <a:ext cx="1468118" cy="1073617"/>
        </a:xfrm>
        <a:prstGeom prst="roundRect">
          <a:avLst>
            <a:gd name="adj" fmla="val 10000"/>
          </a:avLst>
        </a:prstGeom>
        <a:solidFill>
          <a:srgbClr val="11030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aramond" panose="02020404030301010803" pitchFamily="18" charset="0"/>
            </a:rPr>
            <a:t>Claim set up within 24 hours</a:t>
          </a:r>
        </a:p>
      </dsp:txBody>
      <dsp:txXfrm>
        <a:off x="7193087" y="759121"/>
        <a:ext cx="1405228" cy="10107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E9B41-571A-45D6-ABBE-FBB8F5FAD066}">
      <dsp:nvSpPr>
        <dsp:cNvPr id="0" name=""/>
        <dsp:cNvSpPr/>
      </dsp:nvSpPr>
      <dsp:spPr>
        <a:xfrm>
          <a:off x="3984" y="742765"/>
          <a:ext cx="1742275" cy="1143368"/>
        </a:xfrm>
        <a:prstGeom prst="roundRect">
          <a:avLst>
            <a:gd name="adj" fmla="val 1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Garamond" panose="02020404030301010803" pitchFamily="18" charset="0"/>
            </a:rPr>
            <a:t> Examiner analyzes loss and determines plan of action</a:t>
          </a:r>
        </a:p>
      </dsp:txBody>
      <dsp:txXfrm>
        <a:off x="37472" y="776253"/>
        <a:ext cx="1675299" cy="1076392"/>
      </dsp:txXfrm>
    </dsp:sp>
    <dsp:sp modelId="{6BA4702F-FB6B-499A-8B2C-9CFBFFAC4188}">
      <dsp:nvSpPr>
        <dsp:cNvPr id="0" name=""/>
        <dsp:cNvSpPr/>
      </dsp:nvSpPr>
      <dsp:spPr>
        <a:xfrm>
          <a:off x="1920487" y="1098407"/>
          <a:ext cx="369362" cy="4320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Garamond" panose="02020404030301010803" pitchFamily="18" charset="0"/>
          </a:endParaRPr>
        </a:p>
      </dsp:txBody>
      <dsp:txXfrm>
        <a:off x="1920487" y="1184824"/>
        <a:ext cx="258553" cy="259250"/>
      </dsp:txXfrm>
    </dsp:sp>
    <dsp:sp modelId="{CC237EE0-735A-4D6B-8573-676D5440FAA1}">
      <dsp:nvSpPr>
        <dsp:cNvPr id="0" name=""/>
        <dsp:cNvSpPr/>
      </dsp:nvSpPr>
      <dsp:spPr>
        <a:xfrm>
          <a:off x="2443169" y="742765"/>
          <a:ext cx="1742275" cy="1143368"/>
        </a:xfrm>
        <a:prstGeom prst="roundRect">
          <a:avLst>
            <a:gd name="adj" fmla="val 10000"/>
          </a:avLst>
        </a:prstGeom>
        <a:solidFill>
          <a:srgbClr val="7917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 Assigns investigator/ DA/appraiser as needed</a:t>
          </a:r>
        </a:p>
      </dsp:txBody>
      <dsp:txXfrm>
        <a:off x="2476657" y="776253"/>
        <a:ext cx="1675299" cy="1076392"/>
      </dsp:txXfrm>
    </dsp:sp>
    <dsp:sp modelId="{73FC02E8-26AE-4368-BA5B-FFBF3475CA50}">
      <dsp:nvSpPr>
        <dsp:cNvPr id="0" name=""/>
        <dsp:cNvSpPr/>
      </dsp:nvSpPr>
      <dsp:spPr>
        <a:xfrm>
          <a:off x="4359672" y="1098407"/>
          <a:ext cx="369362" cy="4320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Garamond" panose="02020404030301010803" pitchFamily="18" charset="0"/>
          </a:endParaRPr>
        </a:p>
      </dsp:txBody>
      <dsp:txXfrm>
        <a:off x="4359672" y="1184824"/>
        <a:ext cx="258553" cy="259250"/>
      </dsp:txXfrm>
    </dsp:sp>
    <dsp:sp modelId="{580FDCBA-8585-4216-B083-650C8B0E3FD9}">
      <dsp:nvSpPr>
        <dsp:cNvPr id="0" name=""/>
        <dsp:cNvSpPr/>
      </dsp:nvSpPr>
      <dsp:spPr>
        <a:xfrm>
          <a:off x="4882355" y="742765"/>
          <a:ext cx="1742275" cy="1143368"/>
        </a:xfrm>
        <a:prstGeom prst="roundRect">
          <a:avLst>
            <a:gd name="adj" fmla="val 10000"/>
          </a:avLst>
        </a:prstGeom>
        <a:solidFill>
          <a:srgbClr val="988F8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 Identifies any subrogation potential</a:t>
          </a:r>
        </a:p>
      </dsp:txBody>
      <dsp:txXfrm>
        <a:off x="4915843" y="776253"/>
        <a:ext cx="1675299" cy="1076392"/>
      </dsp:txXfrm>
    </dsp:sp>
    <dsp:sp modelId="{463FC4F1-96E7-4B75-AC0E-9DA4306209E5}">
      <dsp:nvSpPr>
        <dsp:cNvPr id="0" name=""/>
        <dsp:cNvSpPr/>
      </dsp:nvSpPr>
      <dsp:spPr>
        <a:xfrm>
          <a:off x="6798857" y="1098407"/>
          <a:ext cx="369362" cy="4320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Garamond" panose="02020404030301010803" pitchFamily="18" charset="0"/>
          </a:endParaRPr>
        </a:p>
      </dsp:txBody>
      <dsp:txXfrm>
        <a:off x="6798857" y="1184824"/>
        <a:ext cx="258553" cy="259250"/>
      </dsp:txXfrm>
    </dsp:sp>
    <dsp:sp modelId="{8A06D15E-1C6C-4459-A39E-8FCEDB311C90}">
      <dsp:nvSpPr>
        <dsp:cNvPr id="0" name=""/>
        <dsp:cNvSpPr/>
      </dsp:nvSpPr>
      <dsp:spPr>
        <a:xfrm>
          <a:off x="7321540" y="742765"/>
          <a:ext cx="1742275" cy="1143368"/>
        </a:xfrm>
        <a:prstGeom prst="roundRect">
          <a:avLst>
            <a:gd name="adj" fmla="val 10000"/>
          </a:avLst>
        </a:prstGeom>
        <a:solidFill>
          <a:srgbClr val="AA18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rPr>
            <a:t>Manager/ Supervisor reviews final file closing</a:t>
          </a:r>
        </a:p>
      </dsp:txBody>
      <dsp:txXfrm>
        <a:off x="7355028" y="776253"/>
        <a:ext cx="1675299" cy="1076392"/>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7270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350CD2D-2F52-4F27-AF49-A1B4FB17291E}"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2</a:t>
            </a:fld>
            <a:endParaRPr lang="en-US" dirty="0"/>
          </a:p>
        </p:txBody>
      </p:sp>
    </p:spTree>
    <p:extLst>
      <p:ext uri="{BB962C8B-B14F-4D97-AF65-F5344CB8AC3E}">
        <p14:creationId xmlns:p14="http://schemas.microsoft.com/office/powerpoint/2010/main" val="169656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5</a:t>
            </a:fld>
            <a:endParaRPr lang="en-US" dirty="0"/>
          </a:p>
        </p:txBody>
      </p:sp>
    </p:spTree>
    <p:extLst>
      <p:ext uri="{BB962C8B-B14F-4D97-AF65-F5344CB8AC3E}">
        <p14:creationId xmlns:p14="http://schemas.microsoft.com/office/powerpoint/2010/main" val="151234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8</a:t>
            </a:fld>
            <a:endParaRPr lang="en-US" dirty="0"/>
          </a:p>
        </p:txBody>
      </p:sp>
    </p:spTree>
    <p:extLst>
      <p:ext uri="{BB962C8B-B14F-4D97-AF65-F5344CB8AC3E}">
        <p14:creationId xmlns:p14="http://schemas.microsoft.com/office/powerpoint/2010/main" val="144123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50CD2D-2F52-4F27-AF49-A1B4FB17291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1249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12</a:t>
            </a:fld>
            <a:endParaRPr lang="en-US" dirty="0"/>
          </a:p>
        </p:txBody>
      </p:sp>
    </p:spTree>
    <p:extLst>
      <p:ext uri="{BB962C8B-B14F-4D97-AF65-F5344CB8AC3E}">
        <p14:creationId xmlns:p14="http://schemas.microsoft.com/office/powerpoint/2010/main" val="355694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Garamond" panose="02020404030301010803" pitchFamily="18" charset="0"/>
              </a:rPr>
              <a:t>Early Triage is the process of identifying incidents or loss occurrences that </a:t>
            </a:r>
            <a:r>
              <a:rPr lang="en-US" sz="1200" b="1" dirty="0">
                <a:solidFill>
                  <a:srgbClr val="000000"/>
                </a:solidFill>
                <a:latin typeface="Garamond" panose="02020404030301010803" pitchFamily="18" charset="0"/>
              </a:rPr>
              <a:t>may result </a:t>
            </a:r>
            <a:r>
              <a:rPr lang="en-US" sz="1200" dirty="0">
                <a:solidFill>
                  <a:srgbClr val="000000"/>
                </a:solidFill>
                <a:latin typeface="Garamond" panose="02020404030301010803" pitchFamily="18" charset="0"/>
              </a:rPr>
              <a:t>in a covered loss under the Memorandum of Coverage (MOC).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latin typeface="Garamond" panose="02020404030301010803"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Garamond" panose="02020404030301010803" pitchFamily="18" charset="0"/>
              </a:rPr>
              <a:t>The earlier that notification, and discussions between the Member and the PLCA Branch Claims Manager take place, the sooner those losses can be referred to panel counsel and achieve early resolution. If there is potential for resulting in a claim under the MOC, it may be assigned a defense panel counsel to coordinate and consult with the Covered Agency and its General/Labor Counsel to minimize the overall tort liability exposure.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latin typeface="Garamond" panose="02020404030301010803" pitchFamily="18" charset="0"/>
            </a:endParaRPr>
          </a:p>
          <a:p>
            <a:pPr algn="l"/>
            <a:r>
              <a:rPr lang="en-US" sz="1800" b="0" i="0" u="none" strike="noStrike" baseline="0" dirty="0">
                <a:latin typeface="CenturyGothic"/>
              </a:rPr>
              <a:t>The MOC requires that the following types of third party claims be reported to the</a:t>
            </a:r>
          </a:p>
          <a:p>
            <a:pPr algn="l"/>
            <a:r>
              <a:rPr lang="en-US" sz="1800" b="0" i="0" u="none" strike="noStrike" baseline="0" dirty="0">
                <a:latin typeface="CenturyGothic"/>
              </a:rPr>
              <a:t>Authority’s Claims Administrator:</a:t>
            </a:r>
            <a:endParaRPr lang="en-US" sz="1200" dirty="0">
              <a:solidFill>
                <a:srgbClr val="000000"/>
              </a:solidFill>
              <a:latin typeface="Garamond" panose="02020404030301010803" pitchFamily="18" charset="0"/>
            </a:endParaRPr>
          </a:p>
          <a:p>
            <a:pPr algn="l"/>
            <a:r>
              <a:rPr lang="en-US" sz="1800" b="0" i="0" u="none" strike="noStrike" baseline="0" dirty="0">
                <a:latin typeface="CenturyGothic"/>
              </a:rPr>
              <a:t>Incurred 50% of MRL</a:t>
            </a:r>
          </a:p>
          <a:p>
            <a:pPr algn="l"/>
            <a:r>
              <a:rPr lang="en-US" sz="1800" b="0" i="0" u="none" strike="noStrike" baseline="0" dirty="0">
                <a:latin typeface="CenturyGothic"/>
              </a:rPr>
              <a:t>• Fatality</a:t>
            </a:r>
          </a:p>
          <a:p>
            <a:pPr algn="l"/>
            <a:r>
              <a:rPr lang="en-US" sz="1800" b="0" i="0" u="none" strike="noStrike" baseline="0" dirty="0">
                <a:latin typeface="CenturyGothic"/>
              </a:rPr>
              <a:t>• Errors &amp; Omissions</a:t>
            </a:r>
          </a:p>
          <a:p>
            <a:pPr algn="l"/>
            <a:r>
              <a:rPr lang="en-US" sz="1800" b="0" i="0" u="none" strike="noStrike" baseline="0" dirty="0">
                <a:latin typeface="CenturyGothic"/>
              </a:rPr>
              <a:t>• Discrimination*</a:t>
            </a:r>
          </a:p>
          <a:p>
            <a:pPr algn="l"/>
            <a:r>
              <a:rPr lang="en-US" sz="1800" b="0" i="0" u="none" strike="noStrike" baseline="0" dirty="0">
                <a:latin typeface="CenturyGothic"/>
              </a:rPr>
              <a:t>• Spinal Cord Injury</a:t>
            </a:r>
          </a:p>
          <a:p>
            <a:pPr algn="l"/>
            <a:r>
              <a:rPr lang="en-US" sz="1800" b="0" i="0" u="none" strike="noStrike" baseline="0" dirty="0">
                <a:latin typeface="CenturyGothic"/>
              </a:rPr>
              <a:t>• Loss of Limb</a:t>
            </a:r>
          </a:p>
          <a:p>
            <a:pPr algn="l"/>
            <a:r>
              <a:rPr lang="en-US" sz="1800" b="0" i="0" u="none" strike="noStrike" baseline="0" dirty="0">
                <a:latin typeface="CenturyGothic"/>
              </a:rPr>
              <a:t>• Serious Head Injury</a:t>
            </a:r>
          </a:p>
          <a:p>
            <a:pPr algn="l"/>
            <a:r>
              <a:rPr lang="en-US" sz="1800" b="0" i="0" u="none" strike="noStrike" baseline="0" dirty="0">
                <a:latin typeface="CenturyGothic"/>
              </a:rPr>
              <a:t>• Serious Burns</a:t>
            </a:r>
          </a:p>
          <a:p>
            <a:pPr algn="l"/>
            <a:r>
              <a:rPr lang="en-US" sz="1800" b="0" i="0" u="none" strike="noStrike" baseline="0" dirty="0">
                <a:latin typeface="CenturyGothic"/>
              </a:rPr>
              <a:t>• Disfigurement</a:t>
            </a:r>
          </a:p>
          <a:p>
            <a:pPr algn="l"/>
            <a:r>
              <a:rPr lang="en-US" sz="1800" b="0" i="0" u="none" strike="noStrike" baseline="0" dirty="0">
                <a:latin typeface="CenturyGothic"/>
              </a:rPr>
              <a:t>• Multiple Fractures</a:t>
            </a:r>
          </a:p>
          <a:p>
            <a:pPr algn="l"/>
            <a:r>
              <a:rPr lang="en-US" sz="1800" b="0" i="0" u="none" strike="noStrike" baseline="0" dirty="0">
                <a:latin typeface="CenturyGothic"/>
              </a:rPr>
              <a:t>• Employment Practices*</a:t>
            </a:r>
          </a:p>
          <a:p>
            <a:pPr algn="l"/>
            <a:r>
              <a:rPr lang="en-US" sz="1800" b="0" i="0" u="none" strike="noStrike" baseline="0" dirty="0">
                <a:latin typeface="CenturyGothic"/>
              </a:rPr>
              <a:t>• Physical/Sexual Abuse</a:t>
            </a:r>
          </a:p>
          <a:p>
            <a:pPr algn="l"/>
            <a:r>
              <a:rPr lang="en-US" sz="1800" b="0" i="0" u="none" strike="noStrike" baseline="0" dirty="0">
                <a:latin typeface="CenturyGothic"/>
              </a:rPr>
              <a:t>• Civil Rights Violation*</a:t>
            </a:r>
          </a:p>
          <a:p>
            <a:pPr algn="l"/>
            <a:r>
              <a:rPr lang="en-US" sz="1800" b="0" i="0" u="none" strike="noStrike" baseline="0" dirty="0">
                <a:latin typeface="CenturyGothic"/>
              </a:rPr>
              <a:t>• Loss of Any Senses</a:t>
            </a:r>
          </a:p>
          <a:p>
            <a:pPr algn="l"/>
            <a:r>
              <a:rPr lang="en-US" sz="1800" b="0" i="0" u="none" strike="noStrike" baseline="0" dirty="0">
                <a:latin typeface="CenturyGothic"/>
              </a:rPr>
              <a:t>• Injunctive Non-Monetary</a:t>
            </a:r>
          </a:p>
          <a:p>
            <a:pPr algn="l"/>
            <a:r>
              <a:rPr lang="en-US" sz="1800" b="0" i="0" u="none" strike="noStrike" baseline="0" dirty="0">
                <a:latin typeface="CenturyGothic"/>
              </a:rPr>
              <a:t>• Breach of Contract</a:t>
            </a:r>
          </a:p>
          <a:p>
            <a:pPr algn="l"/>
            <a:endParaRPr lang="en-US" sz="1200" dirty="0">
              <a:solidFill>
                <a:srgbClr val="000000"/>
              </a:solidFill>
              <a:latin typeface="Garamond" panose="02020404030301010803" pitchFamily="18" charset="0"/>
            </a:endParaRPr>
          </a:p>
          <a:p>
            <a:pPr algn="l"/>
            <a:r>
              <a:rPr lang="en-US" sz="1800" b="1" i="0" u="none" strike="noStrike" baseline="0" dirty="0">
                <a:latin typeface="CenturyGothic-Bold"/>
              </a:rPr>
              <a:t>Maximizing the Defense</a:t>
            </a:r>
          </a:p>
          <a:p>
            <a:pPr algn="l"/>
            <a:r>
              <a:rPr lang="en-US" sz="1800" b="0" i="0" u="none" strike="noStrike" baseline="0" dirty="0">
                <a:latin typeface="CenturyGothic"/>
              </a:rPr>
              <a:t>• Panel counsel involved early</a:t>
            </a:r>
          </a:p>
          <a:p>
            <a:pPr algn="l"/>
            <a:r>
              <a:rPr lang="en-US" sz="1800" b="0" i="0" u="none" strike="noStrike" baseline="0" dirty="0">
                <a:latin typeface="CenturyGothic"/>
              </a:rPr>
              <a:t>-- Understands the facts and circumstances</a:t>
            </a:r>
          </a:p>
          <a:p>
            <a:pPr algn="l"/>
            <a:r>
              <a:rPr lang="en-US" sz="1800" b="0" i="0" u="none" strike="noStrike" baseline="0" dirty="0">
                <a:latin typeface="CenturyGothic"/>
              </a:rPr>
              <a:t>-- Has the documentation from early on</a:t>
            </a:r>
          </a:p>
          <a:p>
            <a:pPr algn="l"/>
            <a:r>
              <a:rPr lang="en-US" sz="1800" b="0" i="0" u="none" strike="noStrike" baseline="0" dirty="0">
                <a:latin typeface="CenturyGothic"/>
              </a:rPr>
              <a:t>-- Investigation and discovery quickly initiated</a:t>
            </a:r>
          </a:p>
          <a:p>
            <a:pPr algn="l"/>
            <a:r>
              <a:rPr lang="en-US" sz="1800" b="0" i="0" u="none" strike="noStrike" baseline="0" dirty="0">
                <a:latin typeface="CenturyGothic"/>
              </a:rPr>
              <a:t>• Huge advantage for early/cost effective resolution</a:t>
            </a:r>
          </a:p>
          <a:p>
            <a:pPr algn="l"/>
            <a:endParaRPr lang="en-US" sz="1800" b="0" i="0" u="none" strike="noStrike" baseline="0" dirty="0">
              <a:latin typeface="CenturyGothic"/>
            </a:endParaRPr>
          </a:p>
          <a:p>
            <a:pPr algn="l"/>
            <a:r>
              <a:rPr lang="en-US" sz="1800" b="1" i="0" u="none" strike="noStrike" baseline="0" dirty="0">
                <a:latin typeface="CenturyGothic-Bold"/>
              </a:rPr>
              <a:t>Purpose</a:t>
            </a:r>
          </a:p>
          <a:p>
            <a:pPr algn="l"/>
            <a:r>
              <a:rPr lang="en-US" sz="1800" b="0" i="0" u="none" strike="noStrike" baseline="0" dirty="0">
                <a:latin typeface="CenturyGothic"/>
              </a:rPr>
              <a:t>• Not intended to circumvent or eliminate your relationship with existing</a:t>
            </a:r>
          </a:p>
          <a:p>
            <a:pPr algn="l"/>
            <a:r>
              <a:rPr lang="en-US" sz="1800" b="0" i="0" u="none" strike="noStrike" baseline="0" dirty="0">
                <a:latin typeface="CenturyGothic"/>
              </a:rPr>
              <a:t>general counsel</a:t>
            </a:r>
          </a:p>
          <a:p>
            <a:pPr algn="l"/>
            <a:r>
              <a:rPr lang="en-US" sz="1800" b="0" i="0" u="none" strike="noStrike" baseline="0" dirty="0">
                <a:latin typeface="CenturyGothic"/>
              </a:rPr>
              <a:t>• This is a joint effort</a:t>
            </a:r>
          </a:p>
          <a:p>
            <a:pPr algn="l"/>
            <a:r>
              <a:rPr lang="en-US" sz="1800" b="0" i="0" u="none" strike="noStrike" baseline="0" dirty="0">
                <a:latin typeface="CenturyGothic"/>
              </a:rPr>
              <a:t>-- Two sets of eyes from different perspectives</a:t>
            </a:r>
          </a:p>
          <a:p>
            <a:pPr algn="l"/>
            <a:r>
              <a:rPr lang="en-US" sz="1800" b="0" i="0" u="none" strike="noStrike" baseline="0" dirty="0">
                <a:latin typeface="CenturyGothic"/>
              </a:rPr>
              <a:t>-- Protecting the District on two concurrent paths</a:t>
            </a:r>
          </a:p>
          <a:p>
            <a:pPr algn="l"/>
            <a:r>
              <a:rPr lang="en-US" sz="1800" b="0" i="0" u="none" strike="noStrike" baseline="0" dirty="0">
                <a:latin typeface="CenturyGothic"/>
              </a:rPr>
              <a:t>-- Understanding the downside risks and potential consequences in the</a:t>
            </a:r>
          </a:p>
          <a:p>
            <a:pPr algn="l"/>
            <a:r>
              <a:rPr lang="en-US" sz="1800" b="0" i="0" u="none" strike="noStrike" baseline="0" dirty="0">
                <a:latin typeface="CenturyGothic"/>
              </a:rPr>
              <a:t>decision making process</a:t>
            </a:r>
            <a:endParaRPr lang="en-US" dirty="0"/>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19</a:t>
            </a:fld>
            <a:endParaRPr lang="en-US" dirty="0"/>
          </a:p>
        </p:txBody>
      </p:sp>
    </p:spTree>
    <p:extLst>
      <p:ext uri="{BB962C8B-B14F-4D97-AF65-F5344CB8AC3E}">
        <p14:creationId xmlns:p14="http://schemas.microsoft.com/office/powerpoint/2010/main" val="4181635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charset="0"/>
                <a:ea typeface="+mn-ea"/>
                <a:cs typeface="+mn-cs"/>
              </a:rPr>
              <a:t>	</a:t>
            </a:r>
          </a:p>
        </p:txBody>
      </p:sp>
      <p:sp>
        <p:nvSpPr>
          <p:cNvPr id="4" name="Slide Number Placeholder 3"/>
          <p:cNvSpPr>
            <a:spLocks noGrp="1"/>
          </p:cNvSpPr>
          <p:nvPr>
            <p:ph type="sldNum" sz="quarter" idx="5"/>
          </p:nvPr>
        </p:nvSpPr>
        <p:spPr/>
        <p:txBody>
          <a:bodyPr/>
          <a:lstStyle/>
          <a:p>
            <a:pPr>
              <a:defRPr/>
            </a:pPr>
            <a:fld id="{4350CD2D-2F52-4F27-AF49-A1B4FB17291E}" type="slidenum">
              <a:rPr lang="en-US" smtClean="0"/>
              <a:pPr>
                <a:defRPr/>
              </a:pPr>
              <a:t>23</a:t>
            </a:fld>
            <a:endParaRPr lang="en-US" dirty="0"/>
          </a:p>
        </p:txBody>
      </p:sp>
    </p:spTree>
    <p:extLst>
      <p:ext uri="{BB962C8B-B14F-4D97-AF65-F5344CB8AC3E}">
        <p14:creationId xmlns:p14="http://schemas.microsoft.com/office/powerpoint/2010/main" val="3277151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473200" y="5334000"/>
            <a:ext cx="9245600" cy="609600"/>
          </a:xfrm>
        </p:spPr>
        <p:txBody>
          <a:bodyPr anchor="ctr"/>
          <a:lstStyle>
            <a:lvl1pPr marL="0" indent="0" algn="ctr">
              <a:buNone/>
              <a:defRPr sz="2000" b="1">
                <a:solidFill>
                  <a:schemeClr val="bg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A12C-FF4B-7A00-735F-6EA0418D9C55}"/>
              </a:ext>
            </a:extLst>
          </p:cNvPr>
          <p:cNvSpPr>
            <a:spLocks noGrp="1"/>
          </p:cNvSpPr>
          <p:nvPr>
            <p:ph type="title"/>
          </p:nvPr>
        </p:nvSpPr>
        <p:spPr>
          <a:xfrm>
            <a:off x="609600" y="152400"/>
            <a:ext cx="10972800" cy="830262"/>
          </a:xfrm>
        </p:spPr>
        <p:txBody>
          <a:bodyPr/>
          <a:lstStyle>
            <a:lvl1pPr>
              <a:defRPr sz="3500" b="1">
                <a:solidFill>
                  <a:srgbClr val="AA182C"/>
                </a:solidFill>
              </a:defRPr>
            </a:lvl1pPr>
          </a:lstStyle>
          <a:p>
            <a:r>
              <a:rPr lang="en-US" dirty="0"/>
              <a:t>Click to edit Master title style</a:t>
            </a:r>
          </a:p>
        </p:txBody>
      </p:sp>
      <p:sp>
        <p:nvSpPr>
          <p:cNvPr id="4" name="TextBox 3">
            <a:extLst>
              <a:ext uri="{FF2B5EF4-FFF2-40B4-BE49-F238E27FC236}">
                <a16:creationId xmlns:a16="http://schemas.microsoft.com/office/drawing/2014/main" id="{90E151BD-3170-B93F-901E-F93533206D71}"/>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54175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378F-AE80-5E4E-6ABF-3639CE4AEB25}"/>
              </a:ext>
            </a:extLst>
          </p:cNvPr>
          <p:cNvSpPr>
            <a:spLocks noGrp="1"/>
          </p:cNvSpPr>
          <p:nvPr>
            <p:ph type="title"/>
          </p:nvPr>
        </p:nvSpPr>
        <p:spPr>
          <a:xfrm>
            <a:off x="609600" y="533400"/>
            <a:ext cx="4165600" cy="1905000"/>
          </a:xfrm>
        </p:spPr>
        <p:txBody>
          <a:bodyPr/>
          <a:lstStyle>
            <a:lvl1pPr>
              <a:defRPr sz="3500" b="1">
                <a:solidFill>
                  <a:srgbClr val="AA182C"/>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495AD494-53B5-B4C4-B8A8-BE024B802EBA}"/>
              </a:ext>
            </a:extLst>
          </p:cNvPr>
          <p:cNvSpPr>
            <a:spLocks noGrp="1"/>
          </p:cNvSpPr>
          <p:nvPr>
            <p:ph sz="half" idx="10"/>
          </p:nvPr>
        </p:nvSpPr>
        <p:spPr>
          <a:xfrm>
            <a:off x="609600" y="2743200"/>
            <a:ext cx="4165600" cy="3276600"/>
          </a:xfrm>
        </p:spPr>
        <p:txBody>
          <a:bodyPr/>
          <a:lstStyle>
            <a:lvl1pPr>
              <a:defRPr sz="2000">
                <a:solidFill>
                  <a:schemeClr val="tx1"/>
                </a:solidFill>
              </a:defRPr>
            </a:lvl1pPr>
            <a:lvl2pPr>
              <a:defRPr sz="1700">
                <a:solidFill>
                  <a:schemeClr val="tx1"/>
                </a:solidFill>
              </a:defRPr>
            </a:lvl2pPr>
            <a:lvl3pPr>
              <a:defRPr sz="1700">
                <a:solidFill>
                  <a:schemeClr val="tx1"/>
                </a:solidFill>
              </a:defRPr>
            </a:lvl3pPr>
            <a:lvl4pPr>
              <a:defRPr sz="1700">
                <a:solidFill>
                  <a:schemeClr val="tx1"/>
                </a:solidFill>
              </a:defRPr>
            </a:lvl4pPr>
            <a:lvl5pPr>
              <a:defRPr sz="17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47FB3F5-0F76-66CC-29F6-3D5EF27A0E8C}"/>
              </a:ext>
            </a:extLst>
          </p:cNvPr>
          <p:cNvSpPr>
            <a:spLocks noGrp="1"/>
          </p:cNvSpPr>
          <p:nvPr>
            <p:ph idx="1"/>
          </p:nvPr>
        </p:nvSpPr>
        <p:spPr>
          <a:xfrm>
            <a:off x="5181600" y="533400"/>
            <a:ext cx="6400800" cy="54864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287809DF-4E4B-B25F-65FD-3876AED280EA}"/>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390415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B74D9BA-2A26-29A6-4679-B7F5D656455A}"/>
              </a:ext>
            </a:extLst>
          </p:cNvPr>
          <p:cNvSpPr>
            <a:spLocks noGrp="1"/>
          </p:cNvSpPr>
          <p:nvPr>
            <p:ph type="subTitle" idx="1"/>
          </p:nvPr>
        </p:nvSpPr>
        <p:spPr>
          <a:xfrm>
            <a:off x="1473200" y="5334000"/>
            <a:ext cx="9245600" cy="609600"/>
          </a:xfrm>
        </p:spPr>
        <p:txBody>
          <a:bodyPr anchor="ctr"/>
          <a:lstStyle>
            <a:lvl1pPr marL="0" indent="0" algn="ctr">
              <a:buNone/>
              <a:defRPr sz="2000" b="1">
                <a:solidFill>
                  <a:srgbClr val="FFE3A9"/>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9364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9D2967-2DAD-4983-BE01-3B587C112865}"/>
              </a:ext>
            </a:extLst>
          </p:cNvPr>
          <p:cNvSpPr txBox="1"/>
          <p:nvPr userDrawn="1"/>
        </p:nvSpPr>
        <p:spPr>
          <a:xfrm>
            <a:off x="406400" y="6294052"/>
            <a:ext cx="609600" cy="276999"/>
          </a:xfrm>
          <a:prstGeom prst="rect">
            <a:avLst/>
          </a:prstGeom>
          <a:noFill/>
        </p:spPr>
        <p:txBody>
          <a:bodyPr wrap="square" rtlCol="0">
            <a:spAutoFit/>
          </a:bodyPr>
          <a:lstStyle/>
          <a:p>
            <a:pPr algn="ctr"/>
            <a:fld id="{D679CADF-E5EA-428E-A169-E3885E0B7908}" type="slidenum">
              <a:rPr lang="en-US" sz="1200" smtClean="0">
                <a:solidFill>
                  <a:schemeClr val="bg1"/>
                </a:solidFill>
              </a:rPr>
              <a:pPr algn="ctr"/>
              <a:t>‹#›</a:t>
            </a:fld>
            <a:endParaRPr lang="en-US" sz="1200" dirty="0">
              <a:solidFill>
                <a:schemeClr val="bg1"/>
              </a:solidFill>
            </a:endParaRPr>
          </a:p>
        </p:txBody>
      </p:sp>
      <p:sp>
        <p:nvSpPr>
          <p:cNvPr id="6" name="Title 1">
            <a:extLst>
              <a:ext uri="{FF2B5EF4-FFF2-40B4-BE49-F238E27FC236}">
                <a16:creationId xmlns:a16="http://schemas.microsoft.com/office/drawing/2014/main" id="{DD62E14E-1CFC-4095-8C68-F23D7FB80584}"/>
              </a:ext>
            </a:extLst>
          </p:cNvPr>
          <p:cNvSpPr>
            <a:spLocks noGrp="1"/>
          </p:cNvSpPr>
          <p:nvPr>
            <p:ph type="title"/>
          </p:nvPr>
        </p:nvSpPr>
        <p:spPr>
          <a:xfrm>
            <a:off x="609600" y="0"/>
            <a:ext cx="10972800" cy="830262"/>
          </a:xfrm>
        </p:spPr>
        <p:txBody>
          <a:bodyPr/>
          <a:lstStyle>
            <a:lvl1pPr>
              <a:defRPr sz="3500" b="1">
                <a:solidFill>
                  <a:schemeClr val="bg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198685E4-90F3-4BCF-B86F-B115C8BEA801}"/>
              </a:ext>
            </a:extLst>
          </p:cNvPr>
          <p:cNvSpPr>
            <a:spLocks noGrp="1"/>
          </p:cNvSpPr>
          <p:nvPr>
            <p:ph idx="1"/>
          </p:nvPr>
        </p:nvSpPr>
        <p:spPr>
          <a:xfrm>
            <a:off x="609600" y="1981200"/>
            <a:ext cx="10972800" cy="41910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C227B58E-D737-FA5C-DC8F-B71D2956B7B2}"/>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338259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solidFill>
                  <a:srgbClr val="AA182C"/>
                </a:solidFill>
              </a:defRPr>
            </a:lvl1pPr>
          </a:lstStyle>
          <a:p>
            <a:r>
              <a:rPr lang="en-US" dirty="0"/>
              <a:t>Click to edit Master title style</a:t>
            </a:r>
          </a:p>
        </p:txBody>
      </p:sp>
      <p:sp>
        <p:nvSpPr>
          <p:cNvPr id="3" name="Content Placeholder 2"/>
          <p:cNvSpPr>
            <a:spLocks noGrp="1"/>
          </p:cNvSpPr>
          <p:nvPr>
            <p:ph idx="1"/>
          </p:nvPr>
        </p:nvSpPr>
        <p:spPr>
          <a:xfrm>
            <a:off x="609600" y="1143000"/>
            <a:ext cx="10972800" cy="43434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9FD8E9D-07D5-33F8-95FD-29BD90844224}"/>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chemeClr val="bg1"/>
                </a:solidFill>
                <a:latin typeface="Calibri" panose="020F0502020204030204" pitchFamily="34" charset="0"/>
                <a:cs typeface="Calibri" panose="020F0502020204030204" pitchFamily="34" charset="0"/>
              </a:rPr>
              <a:t>SWACC Annual Conference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solidFill>
                  <a:srgbClr val="AA182C"/>
                </a:solidFill>
              </a:defRPr>
            </a:lvl1pPr>
          </a:lstStyle>
          <a:p>
            <a:r>
              <a:rPr lang="en-US" dirty="0"/>
              <a:t>Click to edit Master title style</a:t>
            </a:r>
          </a:p>
        </p:txBody>
      </p:sp>
      <p:sp>
        <p:nvSpPr>
          <p:cNvPr id="3" name="Content Placeholder 2"/>
          <p:cNvSpPr>
            <a:spLocks noGrp="1"/>
          </p:cNvSpPr>
          <p:nvPr>
            <p:ph sz="half" idx="1"/>
          </p:nvPr>
        </p:nvSpPr>
        <p:spPr>
          <a:xfrm>
            <a:off x="609600" y="1143000"/>
            <a:ext cx="5384800" cy="43434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43000"/>
            <a:ext cx="5384800" cy="43434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01B26E23-330D-EEE1-441D-5BD6382953AD}"/>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chemeClr val="bg1"/>
                </a:solidFill>
                <a:latin typeface="Calibri" panose="020F0502020204030204" pitchFamily="34" charset="0"/>
                <a:cs typeface="Calibri" panose="020F0502020204030204" pitchFamily="34" charset="0"/>
              </a:rPr>
              <a:t>SWACC Annual Conference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4165600" cy="1905000"/>
          </a:xfrm>
        </p:spPr>
        <p:txBody>
          <a:bodyPr/>
          <a:lstStyle>
            <a:lvl1pPr>
              <a:defRPr sz="3500" b="1">
                <a:solidFill>
                  <a:srgbClr val="FFE3A9"/>
                </a:solidFill>
              </a:defRPr>
            </a:lvl1pPr>
          </a:lstStyle>
          <a:p>
            <a:r>
              <a:rPr lang="en-US" dirty="0"/>
              <a:t>Click to edit Master title style</a:t>
            </a:r>
          </a:p>
        </p:txBody>
      </p:sp>
      <p:sp>
        <p:nvSpPr>
          <p:cNvPr id="4" name="Content Placeholder 3"/>
          <p:cNvSpPr>
            <a:spLocks noGrp="1"/>
          </p:cNvSpPr>
          <p:nvPr>
            <p:ph sz="half" idx="2"/>
          </p:nvPr>
        </p:nvSpPr>
        <p:spPr>
          <a:xfrm>
            <a:off x="7010400" y="533400"/>
            <a:ext cx="4572000" cy="56388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3">
            <a:extLst>
              <a:ext uri="{FF2B5EF4-FFF2-40B4-BE49-F238E27FC236}">
                <a16:creationId xmlns:a16="http://schemas.microsoft.com/office/drawing/2014/main" id="{080503EE-6504-88A3-5FF1-141873071E96}"/>
              </a:ext>
            </a:extLst>
          </p:cNvPr>
          <p:cNvSpPr>
            <a:spLocks noGrp="1"/>
          </p:cNvSpPr>
          <p:nvPr>
            <p:ph sz="half" idx="10"/>
          </p:nvPr>
        </p:nvSpPr>
        <p:spPr>
          <a:xfrm>
            <a:off x="609600" y="2743200"/>
            <a:ext cx="4165600" cy="3429000"/>
          </a:xfrm>
        </p:spPr>
        <p:txBody>
          <a:bodyPr/>
          <a:lstStyle>
            <a:lvl1pPr>
              <a:defRPr sz="2000">
                <a:solidFill>
                  <a:schemeClr val="bg1"/>
                </a:solidFill>
              </a:defRPr>
            </a:lvl1pPr>
            <a:lvl2pPr>
              <a:defRPr sz="1700">
                <a:solidFill>
                  <a:schemeClr val="bg1"/>
                </a:solidFill>
              </a:defRPr>
            </a:lvl2pPr>
            <a:lvl3pPr>
              <a:defRPr sz="1700">
                <a:solidFill>
                  <a:schemeClr val="bg1"/>
                </a:solidFill>
              </a:defRPr>
            </a:lvl3pPr>
            <a:lvl4pPr>
              <a:defRPr sz="1700">
                <a:solidFill>
                  <a:schemeClr val="bg1"/>
                </a:solidFill>
              </a:defRPr>
            </a:lvl4pPr>
            <a:lvl5pPr>
              <a:defRPr sz="17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B173F6D3-7945-B3D3-2D22-49B09602B952}"/>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274469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BF5E-AF75-C64A-A450-601C4F4F2D43}"/>
              </a:ext>
            </a:extLst>
          </p:cNvPr>
          <p:cNvSpPr>
            <a:spLocks noGrp="1"/>
          </p:cNvSpPr>
          <p:nvPr>
            <p:ph type="title"/>
          </p:nvPr>
        </p:nvSpPr>
        <p:spPr>
          <a:xfrm>
            <a:off x="609600" y="2895600"/>
            <a:ext cx="10972800" cy="830262"/>
          </a:xfrm>
        </p:spPr>
        <p:txBody>
          <a:bodyPr/>
          <a:lstStyle>
            <a:lvl1pPr algn="ctr">
              <a:defRPr sz="4000" b="1">
                <a:solidFill>
                  <a:schemeClr val="bg1"/>
                </a:solidFill>
              </a:defRPr>
            </a:lvl1pPr>
          </a:lstStyle>
          <a:p>
            <a:r>
              <a:rPr lang="en-US" dirty="0"/>
              <a:t>Click to edit Master title style</a:t>
            </a:r>
          </a:p>
        </p:txBody>
      </p:sp>
      <p:sp>
        <p:nvSpPr>
          <p:cNvPr id="8" name="TextBox 7">
            <a:extLst>
              <a:ext uri="{FF2B5EF4-FFF2-40B4-BE49-F238E27FC236}">
                <a16:creationId xmlns:a16="http://schemas.microsoft.com/office/drawing/2014/main" id="{A7ED3F4E-B789-3F5C-D052-F8759BAAB27F}"/>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243823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42FB22-1922-217F-2484-29C015A28FC3}"/>
              </a:ext>
            </a:extLst>
          </p:cNvPr>
          <p:cNvSpPr>
            <a:spLocks noGrp="1"/>
          </p:cNvSpPr>
          <p:nvPr>
            <p:ph type="title"/>
          </p:nvPr>
        </p:nvSpPr>
        <p:spPr>
          <a:xfrm>
            <a:off x="609600" y="152400"/>
            <a:ext cx="10972800" cy="830262"/>
          </a:xfrm>
        </p:spPr>
        <p:txBody>
          <a:bodyPr/>
          <a:lstStyle>
            <a:lvl1pPr>
              <a:defRPr sz="3500" b="1">
                <a:solidFill>
                  <a:srgbClr val="AA182C"/>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3A0DDFFA-CF86-7CC2-4368-5BCA14A87D8C}"/>
              </a:ext>
            </a:extLst>
          </p:cNvPr>
          <p:cNvSpPr>
            <a:spLocks noGrp="1"/>
          </p:cNvSpPr>
          <p:nvPr>
            <p:ph idx="1"/>
          </p:nvPr>
        </p:nvSpPr>
        <p:spPr>
          <a:xfrm>
            <a:off x="609600" y="1143000"/>
            <a:ext cx="10972800" cy="4876800"/>
          </a:xfrm>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51272EDE-AB4F-3E67-F5AA-1900A805F905}"/>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26924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F7C5-3F1D-390A-8EBE-67E0EF0997AD}"/>
              </a:ext>
            </a:extLst>
          </p:cNvPr>
          <p:cNvSpPr>
            <a:spLocks noGrp="1"/>
          </p:cNvSpPr>
          <p:nvPr>
            <p:ph type="title"/>
          </p:nvPr>
        </p:nvSpPr>
        <p:spPr>
          <a:xfrm>
            <a:off x="609600" y="152400"/>
            <a:ext cx="10972800" cy="830262"/>
          </a:xfrm>
        </p:spPr>
        <p:txBody>
          <a:bodyPr/>
          <a:lstStyle>
            <a:lvl1pPr>
              <a:defRPr sz="3500" b="1">
                <a:solidFill>
                  <a:srgbClr val="AA182C"/>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4EE2F429-7B53-5627-4E6F-9396DB8B63B2}"/>
              </a:ext>
            </a:extLst>
          </p:cNvPr>
          <p:cNvSpPr>
            <a:spLocks noGrp="1"/>
          </p:cNvSpPr>
          <p:nvPr>
            <p:ph sz="half" idx="1"/>
          </p:nvPr>
        </p:nvSpPr>
        <p:spPr>
          <a:xfrm>
            <a:off x="609600" y="1143000"/>
            <a:ext cx="5384800" cy="48768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6E229112-BFB7-E664-E3B6-36C14E104294}"/>
              </a:ext>
            </a:extLst>
          </p:cNvPr>
          <p:cNvSpPr>
            <a:spLocks noGrp="1"/>
          </p:cNvSpPr>
          <p:nvPr>
            <p:ph sz="half" idx="2"/>
          </p:nvPr>
        </p:nvSpPr>
        <p:spPr>
          <a:xfrm>
            <a:off x="6197600" y="1143000"/>
            <a:ext cx="5384800" cy="4876800"/>
          </a:xfrm>
        </p:spPr>
        <p:txBody>
          <a:bodyPr/>
          <a:lstStyle>
            <a:lvl1pPr>
              <a:defRPr sz="20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18630D0-968E-8319-AD2C-190C6648BC08}"/>
              </a:ext>
            </a:extLst>
          </p:cNvPr>
          <p:cNvSpPr txBox="1"/>
          <p:nvPr userDrawn="1"/>
        </p:nvSpPr>
        <p:spPr>
          <a:xfrm>
            <a:off x="9144000" y="6504802"/>
            <a:ext cx="2540000" cy="246221"/>
          </a:xfrm>
          <a:prstGeom prst="rect">
            <a:avLst/>
          </a:prstGeom>
          <a:noFill/>
        </p:spPr>
        <p:txBody>
          <a:bodyPr wrap="square" rtlCol="0">
            <a:spAutoFit/>
          </a:bodyPr>
          <a:lstStyle/>
          <a:p>
            <a:pPr algn="r"/>
            <a:r>
              <a:rPr lang="en-US" sz="1000" dirty="0">
                <a:solidFill>
                  <a:srgbClr val="AA182C"/>
                </a:solidFill>
                <a:latin typeface="Calibri" panose="020F0502020204030204" pitchFamily="34" charset="0"/>
                <a:cs typeface="Calibri" panose="020F0502020204030204" pitchFamily="34" charset="0"/>
              </a:rPr>
              <a:t>SWACC Annual Conference</a:t>
            </a:r>
          </a:p>
        </p:txBody>
      </p:sp>
    </p:spTree>
    <p:extLst>
      <p:ext uri="{BB962C8B-B14F-4D97-AF65-F5344CB8AC3E}">
        <p14:creationId xmlns:p14="http://schemas.microsoft.com/office/powerpoint/2010/main" val="141048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0"/>
            <a:ext cx="10972800" cy="830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1430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73" r:id="rId4"/>
    <p:sldLayoutId id="2147483675" r:id="rId5"/>
    <p:sldLayoutId id="2147483688" r:id="rId6"/>
    <p:sldLayoutId id="2147483687" r:id="rId7"/>
    <p:sldLayoutId id="2147483691" r:id="rId8"/>
    <p:sldLayoutId id="2147483690" r:id="rId9"/>
    <p:sldLayoutId id="2147483692" r:id="rId10"/>
    <p:sldLayoutId id="2147483689" r:id="rId11"/>
  </p:sldLayoutIdLst>
  <p:hf hdr="0" ftr="0" dt="0"/>
  <p:txStyles>
    <p:titleStyle>
      <a:lvl1pPr algn="l" rtl="0" eaLnBrk="0" fontAlgn="base" hangingPunct="0">
        <a:spcBef>
          <a:spcPct val="0"/>
        </a:spcBef>
        <a:spcAft>
          <a:spcPct val="0"/>
        </a:spcAft>
        <a:defRPr sz="3600">
          <a:solidFill>
            <a:schemeClr val="tx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lumMod val="95000"/>
              <a:lumOff val="5000"/>
            </a:schemeClr>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lumMod val="95000"/>
              <a:lumOff val="5000"/>
            </a:schemeClr>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image" Target="../media/image26.png"/><Relationship Id="rId5" Type="http://schemas.openxmlformats.org/officeDocument/2006/relationships/diagramQuickStyle" Target="../diagrams/quickStyle3.xml"/><Relationship Id="rId10" Type="http://schemas.openxmlformats.org/officeDocument/2006/relationships/image" Target="../media/image25.jpeg"/><Relationship Id="rId4" Type="http://schemas.openxmlformats.org/officeDocument/2006/relationships/diagramLayout" Target="../diagrams/layout3.xml"/><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sv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40.jpe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hyperlink" Target="https://www.swacc.org/swacc/#/%23home" TargetMode="External"/><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mailto:jostrom@keenan.com" TargetMode="Externa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mailto:cbjerknes@Keenan.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4.png"/><Relationship Id="rId18" Type="http://schemas.openxmlformats.org/officeDocument/2006/relationships/image" Target="../media/image19.svg"/><Relationship Id="rId3" Type="http://schemas.microsoft.com/office/2007/relationships/hdphoto" Target="../media/hdphoto1.wdp"/><Relationship Id="rId7" Type="http://schemas.openxmlformats.org/officeDocument/2006/relationships/diagramColors" Target="../diagrams/colors1.xml"/><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9.png"/><Relationship Id="rId16" Type="http://schemas.openxmlformats.org/officeDocument/2006/relationships/image" Target="../media/image17.svg"/><Relationship Id="rId1" Type="http://schemas.openxmlformats.org/officeDocument/2006/relationships/slideLayout" Target="../slideLayouts/slideLayout5.xml"/><Relationship Id="rId6" Type="http://schemas.openxmlformats.org/officeDocument/2006/relationships/diagramQuickStyle" Target="../diagrams/quickStyle1.xml"/><Relationship Id="rId11" Type="http://schemas.openxmlformats.org/officeDocument/2006/relationships/image" Target="../media/image12.png"/><Relationship Id="rId5" Type="http://schemas.openxmlformats.org/officeDocument/2006/relationships/diagramLayout" Target="../diagrams/layout1.xml"/><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diagramData" Target="../diagrams/data1.xml"/><Relationship Id="rId9" Type="http://schemas.openxmlformats.org/officeDocument/2006/relationships/image" Target="../media/image10.pn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CEDF8F-CD26-B8F4-5591-01B52B883486}"/>
              </a:ext>
            </a:extLst>
          </p:cNvPr>
          <p:cNvSpPr>
            <a:spLocks noGrp="1"/>
          </p:cNvSpPr>
          <p:nvPr>
            <p:ph type="subTitle" idx="1"/>
          </p:nvPr>
        </p:nvSpPr>
        <p:spPr>
          <a:xfrm>
            <a:off x="2362200" y="5410200"/>
            <a:ext cx="6934200" cy="609600"/>
          </a:xfrm>
        </p:spPr>
        <p:txBody>
          <a:bodyPr/>
          <a:lstStyle/>
          <a:p>
            <a:r>
              <a:rPr lang="en-US" sz="3200" dirty="0">
                <a:latin typeface="Garamond" panose="02020404030301010803" pitchFamily="18" charset="0"/>
              </a:rPr>
              <a:t>State of SWACC</a:t>
            </a:r>
          </a:p>
          <a:p>
            <a:r>
              <a:rPr lang="en-US" sz="1600" dirty="0">
                <a:latin typeface="Garamond" panose="02020404030301010803" pitchFamily="18" charset="0"/>
              </a:rPr>
              <a:t>39 Years of Successful Operations </a:t>
            </a:r>
          </a:p>
        </p:txBody>
      </p:sp>
    </p:spTree>
    <p:extLst>
      <p:ext uri="{BB962C8B-B14F-4D97-AF65-F5344CB8AC3E}">
        <p14:creationId xmlns:p14="http://schemas.microsoft.com/office/powerpoint/2010/main" val="614576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1B8533D-5DD8-4944-870E-52080F6C0B8C}"/>
              </a:ext>
            </a:extLst>
          </p:cNvPr>
          <p:cNvSpPr>
            <a:spLocks noGrp="1"/>
          </p:cNvSpPr>
          <p:nvPr>
            <p:ph type="title"/>
          </p:nvPr>
        </p:nvSpPr>
        <p:spPr>
          <a:xfrm>
            <a:off x="609600" y="304800"/>
            <a:ext cx="7086600" cy="622697"/>
          </a:xfrm>
        </p:spPr>
        <p:txBody>
          <a:bodyPr>
            <a:noAutofit/>
          </a:bodyPr>
          <a:lstStyle/>
          <a:p>
            <a:pPr algn="ctr"/>
            <a:r>
              <a:rPr lang="en-US" sz="3200" dirty="0">
                <a:latin typeface="Garamond" panose="02020404030301010803" pitchFamily="18" charset="0"/>
              </a:rPr>
              <a:t>Organization &amp; Governance </a:t>
            </a:r>
          </a:p>
        </p:txBody>
      </p:sp>
      <p:graphicFrame>
        <p:nvGraphicFramePr>
          <p:cNvPr id="3" name="Diagram 2">
            <a:extLst>
              <a:ext uri="{FF2B5EF4-FFF2-40B4-BE49-F238E27FC236}">
                <a16:creationId xmlns:a16="http://schemas.microsoft.com/office/drawing/2014/main" id="{A1205FE9-0FD0-4F13-B937-29B555DC7286}"/>
              </a:ext>
            </a:extLst>
          </p:cNvPr>
          <p:cNvGraphicFramePr/>
          <p:nvPr>
            <p:extLst>
              <p:ext uri="{D42A27DB-BD31-4B8C-83A1-F6EECF244321}">
                <p14:modId xmlns:p14="http://schemas.microsoft.com/office/powerpoint/2010/main" val="1007622455"/>
              </p:ext>
            </p:extLst>
          </p:nvPr>
        </p:nvGraphicFramePr>
        <p:xfrm>
          <a:off x="1981200" y="1066800"/>
          <a:ext cx="89154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a:extLst>
              <a:ext uri="{FF2B5EF4-FFF2-40B4-BE49-F238E27FC236}">
                <a16:creationId xmlns:a16="http://schemas.microsoft.com/office/drawing/2014/main" id="{D2162A2E-99BD-4451-A85E-D67A852DF2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b="26666"/>
          <a:stretch>
            <a:fillRect/>
          </a:stretch>
        </p:blipFill>
        <p:spPr bwMode="auto">
          <a:xfrm>
            <a:off x="5879532" y="4225696"/>
            <a:ext cx="1114423" cy="1260703"/>
          </a:xfrm>
          <a:prstGeom prst="rect">
            <a:avLst/>
          </a:prstGeom>
          <a:ln w="22225">
            <a:solidFill>
              <a:srgbClr val="AA182C"/>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8" name="Picture 12" descr="Teddi Lorch">
            <a:extLst>
              <a:ext uri="{FF2B5EF4-FFF2-40B4-BE49-F238E27FC236}">
                <a16:creationId xmlns:a16="http://schemas.microsoft.com/office/drawing/2014/main" id="{76D58D2E-BA5C-43D3-A896-718408D9328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704" t="2282" r="4459" b="8769"/>
          <a:stretch/>
        </p:blipFill>
        <p:spPr bwMode="auto">
          <a:xfrm>
            <a:off x="7458602" y="4246399"/>
            <a:ext cx="1114423" cy="1260703"/>
          </a:xfrm>
          <a:prstGeom prst="rect">
            <a:avLst/>
          </a:prstGeom>
          <a:ln w="22225">
            <a:solidFill>
              <a:srgbClr val="AA182C"/>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4" descr="A person smiling for the camera&#10;&#10;Description automatically generated with medium confidence">
            <a:extLst>
              <a:ext uri="{FF2B5EF4-FFF2-40B4-BE49-F238E27FC236}">
                <a16:creationId xmlns:a16="http://schemas.microsoft.com/office/drawing/2014/main" id="{93D87BCE-2333-4DA4-88DE-265CE862A3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643" t="21395" r="10459"/>
          <a:stretch/>
        </p:blipFill>
        <p:spPr>
          <a:xfrm>
            <a:off x="4196763" y="4241538"/>
            <a:ext cx="1231086" cy="1246743"/>
          </a:xfrm>
          <a:prstGeom prst="rect">
            <a:avLst/>
          </a:prstGeom>
          <a:ln w="22225" cap="sq">
            <a:solidFill>
              <a:srgbClr val="AA182C"/>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B283D27C-4BE7-D01D-F044-17CCEC20F5ED}"/>
              </a:ext>
            </a:extLst>
          </p:cNvPr>
          <p:cNvPicPr>
            <a:picLocks noChangeAspect="1"/>
          </p:cNvPicPr>
          <p:nvPr/>
        </p:nvPicPr>
        <p:blipFill>
          <a:blip r:embed="rId11"/>
          <a:stretch>
            <a:fillRect/>
          </a:stretch>
        </p:blipFill>
        <p:spPr>
          <a:xfrm>
            <a:off x="2444163" y="4274314"/>
            <a:ext cx="1369083" cy="1184638"/>
          </a:xfrm>
          <a:prstGeom prst="rect">
            <a:avLst/>
          </a:prstGeom>
          <a:ln w="22225" cap="sq">
            <a:solidFill>
              <a:srgbClr val="AA182C"/>
            </a:solidFill>
            <a:miter lim="800000"/>
          </a:ln>
          <a:effectLst>
            <a:outerShdw blurRad="57150" dist="50800" dir="2700000" algn="tl" rotWithShape="0">
              <a:srgbClr val="000000">
                <a:alpha val="40000"/>
              </a:srgbClr>
            </a:outerShdw>
          </a:effectLst>
        </p:spPr>
      </p:pic>
      <p:pic>
        <p:nvPicPr>
          <p:cNvPr id="10" name="Picture 9">
            <a:extLst>
              <a:ext uri="{FF2B5EF4-FFF2-40B4-BE49-F238E27FC236}">
                <a16:creationId xmlns:a16="http://schemas.microsoft.com/office/drawing/2014/main" id="{5943F05D-0370-74AD-656E-9BFE3BE391BE}"/>
              </a:ext>
            </a:extLst>
          </p:cNvPr>
          <p:cNvPicPr>
            <a:picLocks noChangeAspect="1"/>
          </p:cNvPicPr>
          <p:nvPr/>
        </p:nvPicPr>
        <p:blipFill rotWithShape="1">
          <a:blip r:embed="rId12"/>
          <a:srcRect b="21488"/>
          <a:stretch/>
        </p:blipFill>
        <p:spPr>
          <a:xfrm>
            <a:off x="9043447" y="4229493"/>
            <a:ext cx="1319753" cy="1260703"/>
          </a:xfrm>
          <a:prstGeom prst="rect">
            <a:avLst/>
          </a:prstGeom>
          <a:ln w="22225" cap="sq">
            <a:solidFill>
              <a:srgbClr val="AA182C"/>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75172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169F6C-BE71-FB9B-2F47-735AF8CB2218}"/>
              </a:ext>
            </a:extLst>
          </p:cNvPr>
          <p:cNvSpPr>
            <a:spLocks noGrp="1"/>
          </p:cNvSpPr>
          <p:nvPr>
            <p:ph type="title"/>
          </p:nvPr>
        </p:nvSpPr>
        <p:spPr>
          <a:xfrm>
            <a:off x="1495747" y="276780"/>
            <a:ext cx="8486775" cy="676275"/>
          </a:xfrm>
        </p:spPr>
        <p:txBody>
          <a:bodyPr>
            <a:normAutofit/>
          </a:bodyPr>
          <a:lstStyle/>
          <a:p>
            <a:r>
              <a:rPr lang="en-US" dirty="0">
                <a:latin typeface="Garamond" panose="02020404030301010803" pitchFamily="18" charset="0"/>
              </a:rPr>
              <a:t>Executive Committee</a:t>
            </a:r>
          </a:p>
        </p:txBody>
      </p:sp>
      <p:sp>
        <p:nvSpPr>
          <p:cNvPr id="35" name="Rectangle: Rounded Corners 34">
            <a:extLst>
              <a:ext uri="{FF2B5EF4-FFF2-40B4-BE49-F238E27FC236}">
                <a16:creationId xmlns:a16="http://schemas.microsoft.com/office/drawing/2014/main" id="{E72DEE89-8F70-EBA0-168A-402AAA9E9E49}"/>
              </a:ext>
            </a:extLst>
          </p:cNvPr>
          <p:cNvSpPr/>
          <p:nvPr/>
        </p:nvSpPr>
        <p:spPr>
          <a:xfrm>
            <a:off x="2743200" y="2314214"/>
            <a:ext cx="1366409" cy="365898"/>
          </a:xfrm>
          <a:prstGeom prst="roundRect">
            <a:avLst>
              <a:gd name="adj" fmla="val 50000"/>
            </a:avLst>
          </a:prstGeom>
          <a:solidFill>
            <a:srgbClr val="04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Garamond" panose="02020404030301010803" pitchFamily="18" charset="0"/>
              </a:rPr>
              <a:t>Ann-Marie Gabel</a:t>
            </a:r>
          </a:p>
        </p:txBody>
      </p:sp>
      <p:sp>
        <p:nvSpPr>
          <p:cNvPr id="36" name="TextBox 35">
            <a:extLst>
              <a:ext uri="{FF2B5EF4-FFF2-40B4-BE49-F238E27FC236}">
                <a16:creationId xmlns:a16="http://schemas.microsoft.com/office/drawing/2014/main" id="{E83E1073-AB3C-FD60-3D64-597E3894914D}"/>
              </a:ext>
            </a:extLst>
          </p:cNvPr>
          <p:cNvSpPr txBox="1"/>
          <p:nvPr/>
        </p:nvSpPr>
        <p:spPr>
          <a:xfrm>
            <a:off x="2743200" y="2970328"/>
            <a:ext cx="1369059" cy="461665"/>
          </a:xfrm>
          <a:prstGeom prst="rect">
            <a:avLst/>
          </a:prstGeom>
          <a:noFill/>
          <a:ln>
            <a:noFill/>
          </a:ln>
        </p:spPr>
        <p:txBody>
          <a:bodyPr wrap="square" rtlCol="0">
            <a:spAutoFit/>
          </a:bodyPr>
          <a:lstStyle/>
          <a:p>
            <a:pPr lvl="0" algn="ctr"/>
            <a:r>
              <a:rPr lang="en-US" sz="1200" dirty="0">
                <a:solidFill>
                  <a:srgbClr val="374151"/>
                </a:solidFill>
                <a:latin typeface="Garamond" panose="02020404030301010803" pitchFamily="18" charset="0"/>
              </a:rPr>
              <a:t>South Orange County CCD</a:t>
            </a:r>
            <a:endParaRPr lang="en-US" sz="1200" dirty="0">
              <a:latin typeface="Garamond" panose="02020404030301010803" pitchFamily="18" charset="0"/>
            </a:endParaRPr>
          </a:p>
        </p:txBody>
      </p:sp>
      <p:sp>
        <p:nvSpPr>
          <p:cNvPr id="37" name="TextBox 36">
            <a:extLst>
              <a:ext uri="{FF2B5EF4-FFF2-40B4-BE49-F238E27FC236}">
                <a16:creationId xmlns:a16="http://schemas.microsoft.com/office/drawing/2014/main" id="{7805500D-E15E-286D-49DB-8721AB3FF143}"/>
              </a:ext>
            </a:extLst>
          </p:cNvPr>
          <p:cNvSpPr txBox="1"/>
          <p:nvPr/>
        </p:nvSpPr>
        <p:spPr>
          <a:xfrm>
            <a:off x="2743201" y="2743624"/>
            <a:ext cx="1303889" cy="307777"/>
          </a:xfrm>
          <a:prstGeom prst="rect">
            <a:avLst/>
          </a:prstGeom>
          <a:noFill/>
          <a:ln>
            <a:noFill/>
          </a:ln>
        </p:spPr>
        <p:txBody>
          <a:bodyPr wrap="square" rtlCol="0">
            <a:spAutoFit/>
          </a:bodyPr>
          <a:lstStyle/>
          <a:p>
            <a:pPr lvl="0" algn="ctr"/>
            <a:r>
              <a:rPr lang="en-US" sz="1400" b="1" dirty="0">
                <a:solidFill>
                  <a:srgbClr val="791730"/>
                </a:solidFill>
                <a:latin typeface="Garamond" panose="02020404030301010803" pitchFamily="18" charset="0"/>
              </a:rPr>
              <a:t>President</a:t>
            </a:r>
          </a:p>
        </p:txBody>
      </p:sp>
      <p:sp>
        <p:nvSpPr>
          <p:cNvPr id="38" name="Oval 37">
            <a:extLst>
              <a:ext uri="{FF2B5EF4-FFF2-40B4-BE49-F238E27FC236}">
                <a16:creationId xmlns:a16="http://schemas.microsoft.com/office/drawing/2014/main" id="{E6BDCA43-F014-FEE9-E213-38C01D4EC3F2}"/>
              </a:ext>
            </a:extLst>
          </p:cNvPr>
          <p:cNvSpPr/>
          <p:nvPr/>
        </p:nvSpPr>
        <p:spPr>
          <a:xfrm>
            <a:off x="4902584" y="1154007"/>
            <a:ext cx="836551" cy="1127561"/>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28575">
            <a:solidFill>
              <a:srgbClr val="AA1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39" name="Rectangle: Rounded Corners 38">
            <a:extLst>
              <a:ext uri="{FF2B5EF4-FFF2-40B4-BE49-F238E27FC236}">
                <a16:creationId xmlns:a16="http://schemas.microsoft.com/office/drawing/2014/main" id="{0E47167A-BE21-E85C-FBA2-EB84446DDED6}"/>
              </a:ext>
            </a:extLst>
          </p:cNvPr>
          <p:cNvSpPr/>
          <p:nvPr/>
        </p:nvSpPr>
        <p:spPr>
          <a:xfrm>
            <a:off x="4677674" y="2309580"/>
            <a:ext cx="1366409" cy="365898"/>
          </a:xfrm>
          <a:prstGeom prst="roundRect">
            <a:avLst>
              <a:gd name="adj" fmla="val 50000"/>
            </a:avLst>
          </a:prstGeom>
          <a:solidFill>
            <a:srgbClr val="04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Garamond" panose="02020404030301010803" pitchFamily="18" charset="0"/>
              </a:rPr>
              <a:t>Claudette Dain</a:t>
            </a:r>
          </a:p>
        </p:txBody>
      </p:sp>
      <p:sp>
        <p:nvSpPr>
          <p:cNvPr id="40" name="TextBox 39">
            <a:extLst>
              <a:ext uri="{FF2B5EF4-FFF2-40B4-BE49-F238E27FC236}">
                <a16:creationId xmlns:a16="http://schemas.microsoft.com/office/drawing/2014/main" id="{FD220C24-79FD-1854-D1C4-0B80D72AAD66}"/>
              </a:ext>
            </a:extLst>
          </p:cNvPr>
          <p:cNvSpPr txBox="1"/>
          <p:nvPr/>
        </p:nvSpPr>
        <p:spPr>
          <a:xfrm>
            <a:off x="4742843" y="2965188"/>
            <a:ext cx="1255847" cy="276999"/>
          </a:xfrm>
          <a:prstGeom prst="rect">
            <a:avLst/>
          </a:prstGeom>
          <a:noFill/>
          <a:ln>
            <a:noFill/>
          </a:ln>
        </p:spPr>
        <p:txBody>
          <a:bodyPr wrap="square" rtlCol="0">
            <a:spAutoFit/>
          </a:bodyPr>
          <a:lstStyle/>
          <a:p>
            <a:pPr lvl="0" algn="ctr"/>
            <a:r>
              <a:rPr lang="en-US" sz="1200" dirty="0">
                <a:solidFill>
                  <a:srgbClr val="374151"/>
                </a:solidFill>
                <a:latin typeface="Garamond" panose="02020404030301010803" pitchFamily="18" charset="0"/>
              </a:rPr>
              <a:t>Citrus CCD</a:t>
            </a:r>
            <a:endParaRPr lang="en-US" sz="1200" dirty="0">
              <a:latin typeface="Garamond" panose="02020404030301010803" pitchFamily="18" charset="0"/>
            </a:endParaRPr>
          </a:p>
        </p:txBody>
      </p:sp>
      <p:sp>
        <p:nvSpPr>
          <p:cNvPr id="41" name="TextBox 40">
            <a:extLst>
              <a:ext uri="{FF2B5EF4-FFF2-40B4-BE49-F238E27FC236}">
                <a16:creationId xmlns:a16="http://schemas.microsoft.com/office/drawing/2014/main" id="{A2B6DC97-E709-3BF6-9677-355B15FF9D58}"/>
              </a:ext>
            </a:extLst>
          </p:cNvPr>
          <p:cNvSpPr txBox="1"/>
          <p:nvPr/>
        </p:nvSpPr>
        <p:spPr>
          <a:xfrm>
            <a:off x="4677674" y="2738989"/>
            <a:ext cx="1366409" cy="307777"/>
          </a:xfrm>
          <a:prstGeom prst="rect">
            <a:avLst/>
          </a:prstGeom>
          <a:noFill/>
          <a:ln>
            <a:noFill/>
          </a:ln>
        </p:spPr>
        <p:txBody>
          <a:bodyPr wrap="square" rtlCol="0">
            <a:spAutoFit/>
          </a:bodyPr>
          <a:lstStyle/>
          <a:p>
            <a:pPr lvl="0" algn="ctr"/>
            <a:r>
              <a:rPr lang="en-US" sz="1400" b="1" dirty="0">
                <a:solidFill>
                  <a:srgbClr val="791730"/>
                </a:solidFill>
                <a:latin typeface="Garamond" panose="02020404030301010803" pitchFamily="18" charset="0"/>
              </a:rPr>
              <a:t>Vice President</a:t>
            </a:r>
          </a:p>
        </p:txBody>
      </p:sp>
      <p:sp>
        <p:nvSpPr>
          <p:cNvPr id="42" name="Oval 41">
            <a:extLst>
              <a:ext uri="{FF2B5EF4-FFF2-40B4-BE49-F238E27FC236}">
                <a16:creationId xmlns:a16="http://schemas.microsoft.com/office/drawing/2014/main" id="{3F167D4B-AE34-E424-4B9F-C6F7C4EE2FE8}"/>
              </a:ext>
            </a:extLst>
          </p:cNvPr>
          <p:cNvSpPr/>
          <p:nvPr/>
        </p:nvSpPr>
        <p:spPr>
          <a:xfrm>
            <a:off x="6803933" y="1066800"/>
            <a:ext cx="836551" cy="118615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28575">
            <a:solidFill>
              <a:srgbClr val="AA1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43" name="Rectangle: Rounded Corners 42">
            <a:extLst>
              <a:ext uri="{FF2B5EF4-FFF2-40B4-BE49-F238E27FC236}">
                <a16:creationId xmlns:a16="http://schemas.microsoft.com/office/drawing/2014/main" id="{FD4D4CD0-6D92-D98D-561A-40137643EDA7}"/>
              </a:ext>
            </a:extLst>
          </p:cNvPr>
          <p:cNvSpPr/>
          <p:nvPr/>
        </p:nvSpPr>
        <p:spPr>
          <a:xfrm>
            <a:off x="8234791" y="2309580"/>
            <a:ext cx="1366409" cy="365898"/>
          </a:xfrm>
          <a:prstGeom prst="roundRect">
            <a:avLst>
              <a:gd name="adj" fmla="val 50000"/>
            </a:avLst>
          </a:prstGeom>
          <a:solidFill>
            <a:srgbClr val="04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Garamond" panose="02020404030301010803" pitchFamily="18" charset="0"/>
              </a:rPr>
              <a:t>Jamie Ruggles</a:t>
            </a:r>
          </a:p>
        </p:txBody>
      </p:sp>
      <p:sp>
        <p:nvSpPr>
          <p:cNvPr id="44" name="TextBox 43">
            <a:extLst>
              <a:ext uri="{FF2B5EF4-FFF2-40B4-BE49-F238E27FC236}">
                <a16:creationId xmlns:a16="http://schemas.microsoft.com/office/drawing/2014/main" id="{A2FDB6EF-B501-3696-2194-44E1A6230225}"/>
              </a:ext>
            </a:extLst>
          </p:cNvPr>
          <p:cNvSpPr txBox="1"/>
          <p:nvPr/>
        </p:nvSpPr>
        <p:spPr>
          <a:xfrm>
            <a:off x="8299960" y="2965188"/>
            <a:ext cx="1255847" cy="276999"/>
          </a:xfrm>
          <a:prstGeom prst="rect">
            <a:avLst/>
          </a:prstGeom>
          <a:noFill/>
          <a:ln>
            <a:noFill/>
          </a:ln>
        </p:spPr>
        <p:txBody>
          <a:bodyPr wrap="square" rtlCol="0">
            <a:spAutoFit/>
          </a:bodyPr>
          <a:lstStyle/>
          <a:p>
            <a:pPr lvl="0" algn="ctr"/>
            <a:r>
              <a:rPr lang="en-US" sz="1200" dirty="0">
                <a:solidFill>
                  <a:srgbClr val="374151"/>
                </a:solidFill>
                <a:latin typeface="Garamond" panose="02020404030301010803" pitchFamily="18" charset="0"/>
              </a:rPr>
              <a:t>Los Rios CCD</a:t>
            </a:r>
            <a:endParaRPr lang="en-US" sz="1200" dirty="0">
              <a:latin typeface="Garamond" panose="02020404030301010803" pitchFamily="18" charset="0"/>
            </a:endParaRPr>
          </a:p>
        </p:txBody>
      </p:sp>
      <p:sp>
        <p:nvSpPr>
          <p:cNvPr id="45" name="TextBox 44">
            <a:extLst>
              <a:ext uri="{FF2B5EF4-FFF2-40B4-BE49-F238E27FC236}">
                <a16:creationId xmlns:a16="http://schemas.microsoft.com/office/drawing/2014/main" id="{002769F9-071E-2128-B6B8-A034494BD999}"/>
              </a:ext>
            </a:extLst>
          </p:cNvPr>
          <p:cNvSpPr txBox="1"/>
          <p:nvPr/>
        </p:nvSpPr>
        <p:spPr>
          <a:xfrm>
            <a:off x="8234791" y="2738989"/>
            <a:ext cx="1303889" cy="307777"/>
          </a:xfrm>
          <a:prstGeom prst="rect">
            <a:avLst/>
          </a:prstGeom>
          <a:noFill/>
          <a:ln>
            <a:noFill/>
          </a:ln>
        </p:spPr>
        <p:txBody>
          <a:bodyPr wrap="square" rtlCol="0">
            <a:spAutoFit/>
          </a:bodyPr>
          <a:lstStyle/>
          <a:p>
            <a:pPr lvl="0" algn="ctr"/>
            <a:r>
              <a:rPr lang="en-US" sz="1400" b="1" dirty="0">
                <a:solidFill>
                  <a:srgbClr val="791730"/>
                </a:solidFill>
                <a:latin typeface="Garamond" panose="02020404030301010803" pitchFamily="18" charset="0"/>
              </a:rPr>
              <a:t>Secretary</a:t>
            </a:r>
          </a:p>
        </p:txBody>
      </p:sp>
      <p:sp>
        <p:nvSpPr>
          <p:cNvPr id="47" name="Rectangle: Rounded Corners 46">
            <a:extLst>
              <a:ext uri="{FF2B5EF4-FFF2-40B4-BE49-F238E27FC236}">
                <a16:creationId xmlns:a16="http://schemas.microsoft.com/office/drawing/2014/main" id="{BE039727-0DAA-67EA-9DBC-ADD5E7948B3F}"/>
              </a:ext>
            </a:extLst>
          </p:cNvPr>
          <p:cNvSpPr/>
          <p:nvPr/>
        </p:nvSpPr>
        <p:spPr>
          <a:xfrm>
            <a:off x="6482191" y="2309580"/>
            <a:ext cx="1366409" cy="365898"/>
          </a:xfrm>
          <a:prstGeom prst="roundRect">
            <a:avLst>
              <a:gd name="adj" fmla="val 50000"/>
            </a:avLst>
          </a:prstGeom>
          <a:solidFill>
            <a:srgbClr val="04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Garamond" panose="02020404030301010803" pitchFamily="18" charset="0"/>
              </a:rPr>
              <a:t>Russi Egan</a:t>
            </a:r>
          </a:p>
        </p:txBody>
      </p:sp>
      <p:sp>
        <p:nvSpPr>
          <p:cNvPr id="48" name="TextBox 47">
            <a:extLst>
              <a:ext uri="{FF2B5EF4-FFF2-40B4-BE49-F238E27FC236}">
                <a16:creationId xmlns:a16="http://schemas.microsoft.com/office/drawing/2014/main" id="{B86F1CFE-219F-B739-FE3C-163D109393DC}"/>
              </a:ext>
            </a:extLst>
          </p:cNvPr>
          <p:cNvSpPr txBox="1"/>
          <p:nvPr/>
        </p:nvSpPr>
        <p:spPr>
          <a:xfrm>
            <a:off x="6547360" y="2965188"/>
            <a:ext cx="1255847" cy="276999"/>
          </a:xfrm>
          <a:prstGeom prst="rect">
            <a:avLst/>
          </a:prstGeom>
          <a:noFill/>
          <a:ln>
            <a:noFill/>
          </a:ln>
        </p:spPr>
        <p:txBody>
          <a:bodyPr wrap="square" rtlCol="0">
            <a:spAutoFit/>
          </a:bodyPr>
          <a:lstStyle/>
          <a:p>
            <a:pPr lvl="0" algn="ctr"/>
            <a:r>
              <a:rPr lang="en-US" sz="1200" dirty="0">
                <a:solidFill>
                  <a:srgbClr val="374151"/>
                </a:solidFill>
                <a:latin typeface="Garamond" panose="02020404030301010803" pitchFamily="18" charset="0"/>
              </a:rPr>
              <a:t>Lake Tahoe CCD</a:t>
            </a:r>
            <a:endParaRPr lang="en-US" sz="1200" dirty="0">
              <a:latin typeface="Garamond" panose="02020404030301010803" pitchFamily="18" charset="0"/>
            </a:endParaRPr>
          </a:p>
        </p:txBody>
      </p:sp>
      <p:sp>
        <p:nvSpPr>
          <p:cNvPr id="49" name="TextBox 48">
            <a:extLst>
              <a:ext uri="{FF2B5EF4-FFF2-40B4-BE49-F238E27FC236}">
                <a16:creationId xmlns:a16="http://schemas.microsoft.com/office/drawing/2014/main" id="{1DB8147D-2671-B321-1D0A-CD56C20F12DC}"/>
              </a:ext>
            </a:extLst>
          </p:cNvPr>
          <p:cNvSpPr txBox="1"/>
          <p:nvPr/>
        </p:nvSpPr>
        <p:spPr>
          <a:xfrm>
            <a:off x="6482192" y="2738989"/>
            <a:ext cx="1303889" cy="307777"/>
          </a:xfrm>
          <a:prstGeom prst="rect">
            <a:avLst/>
          </a:prstGeom>
          <a:noFill/>
          <a:ln>
            <a:noFill/>
          </a:ln>
        </p:spPr>
        <p:txBody>
          <a:bodyPr wrap="square" rtlCol="0">
            <a:spAutoFit/>
          </a:bodyPr>
          <a:lstStyle/>
          <a:p>
            <a:pPr lvl="0" algn="ctr"/>
            <a:r>
              <a:rPr lang="en-US" sz="1400" b="1" dirty="0">
                <a:solidFill>
                  <a:srgbClr val="791730"/>
                </a:solidFill>
                <a:latin typeface="Garamond" panose="02020404030301010803" pitchFamily="18" charset="0"/>
              </a:rPr>
              <a:t>Treasurer</a:t>
            </a:r>
          </a:p>
        </p:txBody>
      </p:sp>
      <p:sp>
        <p:nvSpPr>
          <p:cNvPr id="50" name="Rectangle: Rounded Corners 49">
            <a:extLst>
              <a:ext uri="{FF2B5EF4-FFF2-40B4-BE49-F238E27FC236}">
                <a16:creationId xmlns:a16="http://schemas.microsoft.com/office/drawing/2014/main" id="{4D44C88C-C70A-3F2C-1511-4476D5BDF6E1}"/>
              </a:ext>
            </a:extLst>
          </p:cNvPr>
          <p:cNvSpPr/>
          <p:nvPr/>
        </p:nvSpPr>
        <p:spPr>
          <a:xfrm>
            <a:off x="1981200" y="4541415"/>
            <a:ext cx="1229399" cy="365898"/>
          </a:xfrm>
          <a:prstGeom prst="roundRect">
            <a:avLst>
              <a:gd name="adj" fmla="val 50000"/>
            </a:avLst>
          </a:prstGeom>
          <a:solidFill>
            <a:srgbClr val="04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Garamond" panose="02020404030301010803" pitchFamily="18" charset="0"/>
              </a:rPr>
              <a:t>Keith Curry</a:t>
            </a:r>
          </a:p>
        </p:txBody>
      </p:sp>
      <p:sp>
        <p:nvSpPr>
          <p:cNvPr id="51" name="TextBox 50">
            <a:extLst>
              <a:ext uri="{FF2B5EF4-FFF2-40B4-BE49-F238E27FC236}">
                <a16:creationId xmlns:a16="http://schemas.microsoft.com/office/drawing/2014/main" id="{5C58A107-0E49-EB67-D477-D92342BC8100}"/>
              </a:ext>
            </a:extLst>
          </p:cNvPr>
          <p:cNvSpPr txBox="1"/>
          <p:nvPr/>
        </p:nvSpPr>
        <p:spPr>
          <a:xfrm>
            <a:off x="2045897" y="4943825"/>
            <a:ext cx="1129922" cy="276999"/>
          </a:xfrm>
          <a:prstGeom prst="rect">
            <a:avLst/>
          </a:prstGeom>
          <a:noFill/>
          <a:ln>
            <a:noFill/>
          </a:ln>
        </p:spPr>
        <p:txBody>
          <a:bodyPr wrap="square" rtlCol="0">
            <a:spAutoFit/>
          </a:bodyPr>
          <a:lstStyle/>
          <a:p>
            <a:pPr lvl="0" algn="ctr"/>
            <a:r>
              <a:rPr lang="en-US" sz="1200" dirty="0">
                <a:solidFill>
                  <a:srgbClr val="374151"/>
                </a:solidFill>
                <a:latin typeface="Garamond" panose="02020404030301010803" pitchFamily="18" charset="0"/>
              </a:rPr>
              <a:t>Compton CCD</a:t>
            </a:r>
            <a:endParaRPr lang="en-US" sz="1200" dirty="0">
              <a:latin typeface="Garamond" panose="02020404030301010803" pitchFamily="18" charset="0"/>
            </a:endParaRPr>
          </a:p>
        </p:txBody>
      </p:sp>
      <p:sp>
        <p:nvSpPr>
          <p:cNvPr id="52" name="Rectangle: Rounded Corners 51">
            <a:extLst>
              <a:ext uri="{FF2B5EF4-FFF2-40B4-BE49-F238E27FC236}">
                <a16:creationId xmlns:a16="http://schemas.microsoft.com/office/drawing/2014/main" id="{CB0588EC-6BF2-3F50-51D8-DE0C843B6B4B}"/>
              </a:ext>
            </a:extLst>
          </p:cNvPr>
          <p:cNvSpPr/>
          <p:nvPr/>
        </p:nvSpPr>
        <p:spPr>
          <a:xfrm>
            <a:off x="3810000" y="4510173"/>
            <a:ext cx="1229399" cy="365898"/>
          </a:xfrm>
          <a:prstGeom prst="roundRect">
            <a:avLst>
              <a:gd name="adj" fmla="val 50000"/>
            </a:avLst>
          </a:prstGeom>
          <a:solidFill>
            <a:srgbClr val="04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Garamond" panose="02020404030301010803" pitchFamily="18" charset="0"/>
              </a:rPr>
              <a:t>Felipe Lopez</a:t>
            </a:r>
          </a:p>
        </p:txBody>
      </p:sp>
      <p:sp>
        <p:nvSpPr>
          <p:cNvPr id="53" name="TextBox 52">
            <a:extLst>
              <a:ext uri="{FF2B5EF4-FFF2-40B4-BE49-F238E27FC236}">
                <a16:creationId xmlns:a16="http://schemas.microsoft.com/office/drawing/2014/main" id="{670B71BD-C4B1-DB6F-0B18-3DA0E5FB8CED}"/>
              </a:ext>
            </a:extLst>
          </p:cNvPr>
          <p:cNvSpPr txBox="1"/>
          <p:nvPr/>
        </p:nvSpPr>
        <p:spPr>
          <a:xfrm>
            <a:off x="3859738" y="4945460"/>
            <a:ext cx="1129922" cy="276999"/>
          </a:xfrm>
          <a:prstGeom prst="rect">
            <a:avLst/>
          </a:prstGeom>
          <a:noFill/>
          <a:ln>
            <a:noFill/>
          </a:ln>
        </p:spPr>
        <p:txBody>
          <a:bodyPr wrap="square" rtlCol="0">
            <a:spAutoFit/>
          </a:bodyPr>
          <a:lstStyle/>
          <a:p>
            <a:pPr lvl="0" algn="ctr"/>
            <a:r>
              <a:rPr lang="en-US" sz="1200" dirty="0">
                <a:solidFill>
                  <a:srgbClr val="374151"/>
                </a:solidFill>
                <a:latin typeface="Garamond" panose="02020404030301010803" pitchFamily="18" charset="0"/>
              </a:rPr>
              <a:t>Cerritos CCD</a:t>
            </a:r>
            <a:endParaRPr lang="en-US" sz="1200" dirty="0">
              <a:latin typeface="Garamond" panose="02020404030301010803" pitchFamily="18" charset="0"/>
            </a:endParaRPr>
          </a:p>
        </p:txBody>
      </p:sp>
      <p:sp>
        <p:nvSpPr>
          <p:cNvPr id="54" name="Rectangle: Rounded Corners 53">
            <a:extLst>
              <a:ext uri="{FF2B5EF4-FFF2-40B4-BE49-F238E27FC236}">
                <a16:creationId xmlns:a16="http://schemas.microsoft.com/office/drawing/2014/main" id="{ACBA3375-E9CB-0B92-371B-269A8687A458}"/>
              </a:ext>
            </a:extLst>
          </p:cNvPr>
          <p:cNvSpPr/>
          <p:nvPr/>
        </p:nvSpPr>
        <p:spPr>
          <a:xfrm>
            <a:off x="8985952" y="4506902"/>
            <a:ext cx="1224848" cy="365898"/>
          </a:xfrm>
          <a:prstGeom prst="roundRect">
            <a:avLst>
              <a:gd name="adj" fmla="val 50000"/>
            </a:avLst>
          </a:prstGeom>
          <a:solidFill>
            <a:srgbClr val="04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Garamond" panose="02020404030301010803" pitchFamily="18" charset="0"/>
              </a:rPr>
              <a:t>Micaela Ochoa</a:t>
            </a:r>
          </a:p>
        </p:txBody>
      </p:sp>
      <p:sp>
        <p:nvSpPr>
          <p:cNvPr id="55" name="Rectangle: Rounded Corners 54">
            <a:extLst>
              <a:ext uri="{FF2B5EF4-FFF2-40B4-BE49-F238E27FC236}">
                <a16:creationId xmlns:a16="http://schemas.microsoft.com/office/drawing/2014/main" id="{0E76BE4A-7948-9E9E-13BA-FFFFA4751580}"/>
              </a:ext>
            </a:extLst>
          </p:cNvPr>
          <p:cNvSpPr/>
          <p:nvPr/>
        </p:nvSpPr>
        <p:spPr>
          <a:xfrm>
            <a:off x="5568735" y="4510411"/>
            <a:ext cx="1229399" cy="365898"/>
          </a:xfrm>
          <a:prstGeom prst="roundRect">
            <a:avLst>
              <a:gd name="adj" fmla="val 50000"/>
            </a:avLst>
          </a:prstGeom>
          <a:solidFill>
            <a:srgbClr val="04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Garamond" panose="02020404030301010803" pitchFamily="18" charset="0"/>
              </a:rPr>
              <a:t>Darlene Inda</a:t>
            </a:r>
          </a:p>
        </p:txBody>
      </p:sp>
      <p:sp>
        <p:nvSpPr>
          <p:cNvPr id="56" name="TextBox 55">
            <a:extLst>
              <a:ext uri="{FF2B5EF4-FFF2-40B4-BE49-F238E27FC236}">
                <a16:creationId xmlns:a16="http://schemas.microsoft.com/office/drawing/2014/main" id="{41569A7C-51D9-6E04-D6AE-806B0D808BB0}"/>
              </a:ext>
            </a:extLst>
          </p:cNvPr>
          <p:cNvSpPr txBox="1"/>
          <p:nvPr/>
        </p:nvSpPr>
        <p:spPr>
          <a:xfrm>
            <a:off x="5581465" y="4907314"/>
            <a:ext cx="1129922" cy="461665"/>
          </a:xfrm>
          <a:prstGeom prst="rect">
            <a:avLst/>
          </a:prstGeom>
          <a:noFill/>
          <a:ln>
            <a:noFill/>
          </a:ln>
        </p:spPr>
        <p:txBody>
          <a:bodyPr wrap="square" rtlCol="0">
            <a:spAutoFit/>
          </a:bodyPr>
          <a:lstStyle/>
          <a:p>
            <a:pPr lvl="0" algn="ctr"/>
            <a:r>
              <a:rPr lang="en-US" sz="1200" dirty="0">
                <a:solidFill>
                  <a:srgbClr val="374151"/>
                </a:solidFill>
                <a:latin typeface="Garamond" panose="02020404030301010803" pitchFamily="18" charset="0"/>
              </a:rPr>
              <a:t>Pasadena Area CCD</a:t>
            </a:r>
            <a:endParaRPr lang="en-US" sz="1200" dirty="0">
              <a:latin typeface="Garamond" panose="02020404030301010803" pitchFamily="18" charset="0"/>
            </a:endParaRPr>
          </a:p>
        </p:txBody>
      </p:sp>
      <p:sp>
        <p:nvSpPr>
          <p:cNvPr id="57" name="Rectangle: Rounded Corners 56">
            <a:extLst>
              <a:ext uri="{FF2B5EF4-FFF2-40B4-BE49-F238E27FC236}">
                <a16:creationId xmlns:a16="http://schemas.microsoft.com/office/drawing/2014/main" id="{842D3056-9C49-34F8-AC3A-3E84138BAA8F}"/>
              </a:ext>
            </a:extLst>
          </p:cNvPr>
          <p:cNvSpPr/>
          <p:nvPr/>
        </p:nvSpPr>
        <p:spPr>
          <a:xfrm>
            <a:off x="7309552" y="4507688"/>
            <a:ext cx="1224848" cy="365898"/>
          </a:xfrm>
          <a:prstGeom prst="roundRect">
            <a:avLst>
              <a:gd name="adj" fmla="val 50000"/>
            </a:avLst>
          </a:prstGeom>
          <a:solidFill>
            <a:srgbClr val="042A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dirty="0">
                <a:latin typeface="Garamond" panose="02020404030301010803" pitchFamily="18" charset="0"/>
                <a:ea typeface="Calibri Light"/>
                <a:cs typeface="Calibri Light"/>
              </a:rPr>
              <a:t>Christopher De La Rosa</a:t>
            </a:r>
          </a:p>
        </p:txBody>
      </p:sp>
      <p:sp>
        <p:nvSpPr>
          <p:cNvPr id="58" name="Flowchart: Alternate Process 57">
            <a:extLst>
              <a:ext uri="{FF2B5EF4-FFF2-40B4-BE49-F238E27FC236}">
                <a16:creationId xmlns:a16="http://schemas.microsoft.com/office/drawing/2014/main" id="{4ABFE7B3-A60F-4CF6-3B3A-3F62974470B4}"/>
              </a:ext>
            </a:extLst>
          </p:cNvPr>
          <p:cNvSpPr/>
          <p:nvPr/>
        </p:nvSpPr>
        <p:spPr>
          <a:xfrm>
            <a:off x="2155692" y="3412230"/>
            <a:ext cx="901661" cy="1000987"/>
          </a:xfrm>
          <a:prstGeom prst="flowChartAlternateProcess">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rgbClr val="791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Garamond" panose="02020404030301010803" pitchFamily="18" charset="0"/>
            </a:endParaRPr>
          </a:p>
        </p:txBody>
      </p:sp>
      <p:sp>
        <p:nvSpPr>
          <p:cNvPr id="59" name="Flowchart: Alternate Process 58">
            <a:extLst>
              <a:ext uri="{FF2B5EF4-FFF2-40B4-BE49-F238E27FC236}">
                <a16:creationId xmlns:a16="http://schemas.microsoft.com/office/drawing/2014/main" id="{10897B46-2DF4-C7AA-4AE2-D9B145C52BE8}"/>
              </a:ext>
            </a:extLst>
          </p:cNvPr>
          <p:cNvSpPr/>
          <p:nvPr/>
        </p:nvSpPr>
        <p:spPr>
          <a:xfrm>
            <a:off x="3950829" y="3387594"/>
            <a:ext cx="901661" cy="1000987"/>
          </a:xfrm>
          <a:prstGeom prst="flowChartAlternateProcess">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rgbClr val="791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Garamond" panose="02020404030301010803" pitchFamily="18" charset="0"/>
            </a:endParaRPr>
          </a:p>
        </p:txBody>
      </p:sp>
      <p:grpSp>
        <p:nvGrpSpPr>
          <p:cNvPr id="62" name="Group 61">
            <a:extLst>
              <a:ext uri="{FF2B5EF4-FFF2-40B4-BE49-F238E27FC236}">
                <a16:creationId xmlns:a16="http://schemas.microsoft.com/office/drawing/2014/main" id="{96CC8EAE-C8DD-746B-5C2C-2AB10E6D0AB2}"/>
              </a:ext>
            </a:extLst>
          </p:cNvPr>
          <p:cNvGrpSpPr/>
          <p:nvPr/>
        </p:nvGrpSpPr>
        <p:grpSpPr>
          <a:xfrm>
            <a:off x="5695596" y="3381548"/>
            <a:ext cx="936243" cy="1019113"/>
            <a:chOff x="10522794" y="2977289"/>
            <a:chExt cx="1202215" cy="1303139"/>
          </a:xfrm>
        </p:grpSpPr>
        <p:sp>
          <p:nvSpPr>
            <p:cNvPr id="63" name="Flowchart: Alternate Process 62">
              <a:extLst>
                <a:ext uri="{FF2B5EF4-FFF2-40B4-BE49-F238E27FC236}">
                  <a16:creationId xmlns:a16="http://schemas.microsoft.com/office/drawing/2014/main" id="{A7EBF5D3-6A3A-EE6B-D08E-63D7B7B4105E}"/>
                </a:ext>
              </a:extLst>
            </p:cNvPr>
            <p:cNvSpPr/>
            <p:nvPr/>
          </p:nvSpPr>
          <p:spPr>
            <a:xfrm>
              <a:off x="10522794" y="2977289"/>
              <a:ext cx="1202215" cy="1298469"/>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rgbClr val="AA1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Garamond" panose="02020404030301010803" pitchFamily="18" charset="0"/>
              </a:endParaRPr>
            </a:p>
          </p:txBody>
        </p:sp>
        <p:pic>
          <p:nvPicPr>
            <p:cNvPr id="256" name="Picture 255">
              <a:extLst>
                <a:ext uri="{FF2B5EF4-FFF2-40B4-BE49-F238E27FC236}">
                  <a16:creationId xmlns:a16="http://schemas.microsoft.com/office/drawing/2014/main" id="{5035E2FF-C24E-9F1F-5474-A193921F58D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6829"/>
            <a:stretch/>
          </p:blipFill>
          <p:spPr>
            <a:xfrm>
              <a:off x="10522794" y="2990085"/>
              <a:ext cx="1202215" cy="1290343"/>
            </a:xfrm>
            <a:prstGeom prst="roundRect">
              <a:avLst/>
            </a:prstGeom>
            <a:ln>
              <a:solidFill>
                <a:srgbClr val="AA182C"/>
              </a:solidFill>
            </a:ln>
          </p:spPr>
        </p:pic>
      </p:grpSp>
      <p:sp>
        <p:nvSpPr>
          <p:cNvPr id="4" name="TextBox 3">
            <a:extLst>
              <a:ext uri="{FF2B5EF4-FFF2-40B4-BE49-F238E27FC236}">
                <a16:creationId xmlns:a16="http://schemas.microsoft.com/office/drawing/2014/main" id="{D8E5CA6F-9CC6-484C-2DAC-DB3C3B37C4C9}"/>
              </a:ext>
            </a:extLst>
          </p:cNvPr>
          <p:cNvSpPr txBox="1"/>
          <p:nvPr/>
        </p:nvSpPr>
        <p:spPr>
          <a:xfrm>
            <a:off x="7404477" y="4907313"/>
            <a:ext cx="1129922" cy="438582"/>
          </a:xfrm>
          <a:prstGeom prst="rect">
            <a:avLst/>
          </a:prstGeom>
          <a:noFill/>
          <a:ln>
            <a:noFill/>
          </a:ln>
        </p:spPr>
        <p:txBody>
          <a:bodyPr wrap="square" lIns="68580" tIns="34290" rIns="68580" bIns="34290" rtlCol="0" anchor="t">
            <a:spAutoFit/>
          </a:bodyPr>
          <a:lstStyle/>
          <a:p>
            <a:pPr algn="ctr"/>
            <a:r>
              <a:rPr lang="en-US" sz="1200" dirty="0">
                <a:solidFill>
                  <a:srgbClr val="374151"/>
                </a:solidFill>
                <a:latin typeface="Garamond" panose="02020404030301010803" pitchFamily="18" charset="0"/>
                <a:ea typeface="Calibri Light"/>
                <a:cs typeface="Calibri Light"/>
              </a:rPr>
              <a:t>Foothill De Anza CCD</a:t>
            </a:r>
          </a:p>
        </p:txBody>
      </p:sp>
      <p:grpSp>
        <p:nvGrpSpPr>
          <p:cNvPr id="5" name="Group 4">
            <a:extLst>
              <a:ext uri="{FF2B5EF4-FFF2-40B4-BE49-F238E27FC236}">
                <a16:creationId xmlns:a16="http://schemas.microsoft.com/office/drawing/2014/main" id="{C1272401-0343-9E3A-FE97-999DD732E40D}"/>
              </a:ext>
            </a:extLst>
          </p:cNvPr>
          <p:cNvGrpSpPr/>
          <p:nvPr/>
        </p:nvGrpSpPr>
        <p:grpSpPr>
          <a:xfrm>
            <a:off x="7457559" y="3381546"/>
            <a:ext cx="868630" cy="1031670"/>
            <a:chOff x="7440922" y="4040728"/>
            <a:chExt cx="1119853" cy="1307086"/>
          </a:xfrm>
        </p:grpSpPr>
        <p:sp>
          <p:nvSpPr>
            <p:cNvPr id="61" name="Flowchart: Alternate Process 60">
              <a:extLst>
                <a:ext uri="{FF2B5EF4-FFF2-40B4-BE49-F238E27FC236}">
                  <a16:creationId xmlns:a16="http://schemas.microsoft.com/office/drawing/2014/main" id="{3A1A5899-DDA1-BA4A-50C2-C5803193D755}"/>
                </a:ext>
              </a:extLst>
            </p:cNvPr>
            <p:cNvSpPr/>
            <p:nvPr/>
          </p:nvSpPr>
          <p:spPr>
            <a:xfrm>
              <a:off x="7440922" y="4043435"/>
              <a:ext cx="1112264" cy="1298469"/>
            </a:xfrm>
            <a:prstGeom prst="flowChartAlternateProcess">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rgbClr val="AA1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Garamond" panose="02020404030301010803" pitchFamily="18" charset="0"/>
              </a:endParaRPr>
            </a:p>
          </p:txBody>
        </p:sp>
        <p:pic>
          <p:nvPicPr>
            <p:cNvPr id="2" name="Picture 1">
              <a:extLst>
                <a:ext uri="{FF2B5EF4-FFF2-40B4-BE49-F238E27FC236}">
                  <a16:creationId xmlns:a16="http://schemas.microsoft.com/office/drawing/2014/main" id="{DA7EFFFA-66FB-98CA-F3BE-03A33D2062EC}"/>
                </a:ext>
              </a:extLst>
            </p:cNvPr>
            <p:cNvPicPr>
              <a:picLocks noChangeAspect="1"/>
            </p:cNvPicPr>
            <p:nvPr/>
          </p:nvPicPr>
          <p:blipFill rotWithShape="1">
            <a:blip r:embed="rId10"/>
            <a:srcRect l="13726" t="10351" r="23962" b="22240"/>
            <a:stretch/>
          </p:blipFill>
          <p:spPr>
            <a:xfrm>
              <a:off x="7448512" y="4040728"/>
              <a:ext cx="1112263" cy="1307086"/>
            </a:xfrm>
            <a:prstGeom prst="roundRect">
              <a:avLst/>
            </a:prstGeom>
            <a:ln>
              <a:solidFill>
                <a:srgbClr val="AA182C"/>
              </a:solidFill>
            </a:ln>
          </p:spPr>
        </p:pic>
      </p:grpSp>
      <p:grpSp>
        <p:nvGrpSpPr>
          <p:cNvPr id="8" name="Group 7">
            <a:extLst>
              <a:ext uri="{FF2B5EF4-FFF2-40B4-BE49-F238E27FC236}">
                <a16:creationId xmlns:a16="http://schemas.microsoft.com/office/drawing/2014/main" id="{4E5B4539-1682-40FA-A3BA-D12B849A4E61}"/>
              </a:ext>
            </a:extLst>
          </p:cNvPr>
          <p:cNvGrpSpPr/>
          <p:nvPr/>
        </p:nvGrpSpPr>
        <p:grpSpPr>
          <a:xfrm>
            <a:off x="8492481" y="1097666"/>
            <a:ext cx="836551" cy="1124423"/>
            <a:chOff x="9563125" y="881557"/>
            <a:chExt cx="1115401" cy="1499231"/>
          </a:xfrm>
        </p:grpSpPr>
        <p:sp>
          <p:nvSpPr>
            <p:cNvPr id="46" name="Oval 45" descr="User outline">
              <a:extLst>
                <a:ext uri="{FF2B5EF4-FFF2-40B4-BE49-F238E27FC236}">
                  <a16:creationId xmlns:a16="http://schemas.microsoft.com/office/drawing/2014/main" id="{9237BCD9-7744-24D8-4C1A-E761630EE275}"/>
                </a:ext>
              </a:extLst>
            </p:cNvPr>
            <p:cNvSpPr/>
            <p:nvPr/>
          </p:nvSpPr>
          <p:spPr>
            <a:xfrm>
              <a:off x="9563125" y="881558"/>
              <a:ext cx="1115401" cy="1499230"/>
            </a:xfrm>
            <a:prstGeom prst="ellipse">
              <a:avLst/>
            </a:prstGeom>
            <a:blipFill dpi="0"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8575">
              <a:solidFill>
                <a:srgbClr val="AA1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pic>
          <p:nvPicPr>
            <p:cNvPr id="6" name="Picture 5">
              <a:extLst>
                <a:ext uri="{FF2B5EF4-FFF2-40B4-BE49-F238E27FC236}">
                  <a16:creationId xmlns:a16="http://schemas.microsoft.com/office/drawing/2014/main" id="{1587A123-F4E3-34D7-60A5-19FF4C69DC39}"/>
                </a:ext>
              </a:extLst>
            </p:cNvPr>
            <p:cNvPicPr>
              <a:picLocks noChangeAspect="1"/>
            </p:cNvPicPr>
            <p:nvPr/>
          </p:nvPicPr>
          <p:blipFill rotWithShape="1">
            <a:blip r:embed="rId13"/>
            <a:srcRect l="11904" t="11153" r="24580" b="15649"/>
            <a:stretch/>
          </p:blipFill>
          <p:spPr>
            <a:xfrm>
              <a:off x="9563125" y="881557"/>
              <a:ext cx="1105138" cy="1499230"/>
            </a:xfrm>
            <a:prstGeom prst="ellipse">
              <a:avLst/>
            </a:prstGeom>
            <a:ln w="28575">
              <a:solidFill>
                <a:srgbClr val="AA182C"/>
              </a:solidFill>
            </a:ln>
          </p:spPr>
        </p:pic>
      </p:grpSp>
      <p:pic>
        <p:nvPicPr>
          <p:cNvPr id="7" name="Picture 6">
            <a:extLst>
              <a:ext uri="{FF2B5EF4-FFF2-40B4-BE49-F238E27FC236}">
                <a16:creationId xmlns:a16="http://schemas.microsoft.com/office/drawing/2014/main" id="{2BAB05A5-8EA3-8691-4EE9-3E980F944CEF}"/>
              </a:ext>
            </a:extLst>
          </p:cNvPr>
          <p:cNvPicPr>
            <a:picLocks noChangeAspect="1"/>
          </p:cNvPicPr>
          <p:nvPr/>
        </p:nvPicPr>
        <p:blipFill rotWithShape="1">
          <a:blip r:embed="rId14"/>
          <a:srcRect l="13885" t="12964" r="23599" b="21735"/>
          <a:stretch/>
        </p:blipFill>
        <p:spPr>
          <a:xfrm>
            <a:off x="9180496" y="3404992"/>
            <a:ext cx="845971" cy="1015460"/>
          </a:xfrm>
          <a:prstGeom prst="roundRect">
            <a:avLst/>
          </a:prstGeom>
          <a:ln>
            <a:solidFill>
              <a:srgbClr val="AA182C"/>
            </a:solidFill>
          </a:ln>
        </p:spPr>
      </p:pic>
      <p:sp>
        <p:nvSpPr>
          <p:cNvPr id="10" name="TextBox 9">
            <a:extLst>
              <a:ext uri="{FF2B5EF4-FFF2-40B4-BE49-F238E27FC236}">
                <a16:creationId xmlns:a16="http://schemas.microsoft.com/office/drawing/2014/main" id="{5CB7BA86-C508-5457-8F53-742E1D51A510}"/>
              </a:ext>
            </a:extLst>
          </p:cNvPr>
          <p:cNvSpPr txBox="1"/>
          <p:nvPr/>
        </p:nvSpPr>
        <p:spPr>
          <a:xfrm>
            <a:off x="9067800" y="4892076"/>
            <a:ext cx="1224847" cy="807913"/>
          </a:xfrm>
          <a:prstGeom prst="rect">
            <a:avLst/>
          </a:prstGeom>
          <a:noFill/>
          <a:ln>
            <a:noFill/>
          </a:ln>
        </p:spPr>
        <p:txBody>
          <a:bodyPr wrap="square" lIns="68580" tIns="34290" rIns="68580" bIns="34290" rtlCol="0" anchor="t">
            <a:spAutoFit/>
          </a:bodyPr>
          <a:lstStyle/>
          <a:p>
            <a:pPr algn="ctr"/>
            <a:r>
              <a:rPr lang="en-US" sz="1200" dirty="0">
                <a:solidFill>
                  <a:srgbClr val="374151"/>
                </a:solidFill>
                <a:latin typeface="Garamond" panose="02020404030301010803" pitchFamily="18" charset="0"/>
                <a:ea typeface="Calibri Light"/>
                <a:cs typeface="Calibri Light"/>
              </a:rPr>
              <a:t>Bay Area Community College District JPA</a:t>
            </a:r>
          </a:p>
        </p:txBody>
      </p:sp>
      <p:pic>
        <p:nvPicPr>
          <p:cNvPr id="11" name="Picture 10" descr="A person smiling at camera&#10;&#10;Description automatically generated">
            <a:extLst>
              <a:ext uri="{FF2B5EF4-FFF2-40B4-BE49-F238E27FC236}">
                <a16:creationId xmlns:a16="http://schemas.microsoft.com/office/drawing/2014/main" id="{C5AFBDDC-91D8-0838-1349-2D327E2ACAD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9291" y="1143236"/>
            <a:ext cx="836551" cy="1118386"/>
          </a:xfrm>
          <a:prstGeom prst="ellipse">
            <a:avLst/>
          </a:prstGeom>
          <a:ln w="28575" cap="rnd">
            <a:solidFill>
              <a:srgbClr val="AA182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09A0-43A9-57F6-1730-374530015D3B}"/>
              </a:ext>
            </a:extLst>
          </p:cNvPr>
          <p:cNvSpPr>
            <a:spLocks noGrp="1"/>
          </p:cNvSpPr>
          <p:nvPr>
            <p:ph type="title"/>
          </p:nvPr>
        </p:nvSpPr>
        <p:spPr>
          <a:xfrm>
            <a:off x="1676400" y="0"/>
            <a:ext cx="8229600" cy="830262"/>
          </a:xfrm>
        </p:spPr>
        <p:txBody>
          <a:bodyPr/>
          <a:lstStyle/>
          <a:p>
            <a:r>
              <a:rPr lang="en-US" dirty="0">
                <a:latin typeface="Garamond" panose="02020404030301010803" pitchFamily="18" charset="0"/>
              </a:rPr>
              <a:t>How Does it Work</a:t>
            </a:r>
          </a:p>
        </p:txBody>
      </p:sp>
      <p:sp>
        <p:nvSpPr>
          <p:cNvPr id="4" name="Content Placeholder 2">
            <a:extLst>
              <a:ext uri="{FF2B5EF4-FFF2-40B4-BE49-F238E27FC236}">
                <a16:creationId xmlns:a16="http://schemas.microsoft.com/office/drawing/2014/main" id="{3066E6D4-3899-04DF-D286-16E1BC131099}"/>
              </a:ext>
            </a:extLst>
          </p:cNvPr>
          <p:cNvSpPr>
            <a:spLocks noGrp="1"/>
          </p:cNvSpPr>
          <p:nvPr>
            <p:ph idx="1"/>
          </p:nvPr>
        </p:nvSpPr>
        <p:spPr>
          <a:xfrm>
            <a:off x="1676400" y="1905000"/>
            <a:ext cx="8991600" cy="3810000"/>
          </a:xfrm>
        </p:spPr>
        <p:txBody>
          <a:bodyPr>
            <a:normAutofit fontScale="70000" lnSpcReduction="20000"/>
          </a:bodyPr>
          <a:lstStyle/>
          <a:p>
            <a:pPr marL="0" indent="0">
              <a:buNone/>
            </a:pPr>
            <a:r>
              <a:rPr lang="en-US" sz="3100" dirty="0">
                <a:latin typeface="Garamond" panose="02020404030301010803" pitchFamily="18" charset="0"/>
              </a:rPr>
              <a:t>Board of Directors</a:t>
            </a:r>
          </a:p>
          <a:p>
            <a:pPr lvl="1">
              <a:buFont typeface="Arial" panose="020B0604020202020204" pitchFamily="34" charset="0"/>
              <a:buChar char="•"/>
            </a:pPr>
            <a:r>
              <a:rPr lang="en-US" sz="2700" dirty="0">
                <a:latin typeface="Garamond" panose="02020404030301010803" pitchFamily="18" charset="0"/>
              </a:rPr>
              <a:t>Every Member Represented</a:t>
            </a:r>
          </a:p>
          <a:p>
            <a:pPr lvl="1">
              <a:buFont typeface="Arial" panose="020B0604020202020204" pitchFamily="34" charset="0"/>
              <a:buChar char="•"/>
            </a:pPr>
            <a:r>
              <a:rPr lang="en-US" sz="2700" dirty="0">
                <a:latin typeface="Garamond" panose="02020404030301010803" pitchFamily="18" charset="0"/>
              </a:rPr>
              <a:t>Primary and Alternate Representatives</a:t>
            </a:r>
          </a:p>
          <a:p>
            <a:pPr lvl="1">
              <a:buFont typeface="Arial" panose="020B0604020202020204" pitchFamily="34" charset="0"/>
              <a:buChar char="•"/>
            </a:pPr>
            <a:r>
              <a:rPr lang="en-US" sz="2700" dirty="0">
                <a:latin typeface="Garamond" panose="02020404030301010803" pitchFamily="18" charset="0"/>
              </a:rPr>
              <a:t>Weighted Votes based on Member Size</a:t>
            </a:r>
          </a:p>
          <a:p>
            <a:pPr lvl="1">
              <a:buFont typeface="Arial" panose="020B0604020202020204" pitchFamily="34" charset="0"/>
              <a:buChar char="•"/>
            </a:pPr>
            <a:r>
              <a:rPr lang="en-US" sz="2700" dirty="0">
                <a:latin typeface="Garamond" panose="02020404030301010803" pitchFamily="18" charset="0"/>
              </a:rPr>
              <a:t>Executive Committee = 4 Officers + 5 At-Large</a:t>
            </a:r>
          </a:p>
          <a:p>
            <a:pPr lvl="1">
              <a:buFont typeface="Arial" panose="020B0604020202020204" pitchFamily="34" charset="0"/>
              <a:buChar char="•"/>
            </a:pPr>
            <a:r>
              <a:rPr lang="en-US" sz="2700" dirty="0">
                <a:latin typeface="Garamond" panose="02020404030301010803" pitchFamily="18" charset="0"/>
              </a:rPr>
              <a:t>Officers serve two-year terms</a:t>
            </a:r>
          </a:p>
          <a:p>
            <a:pPr>
              <a:buFont typeface="Arial" panose="020B0604020202020204" pitchFamily="34" charset="0"/>
              <a:buNone/>
            </a:pPr>
            <a:endParaRPr lang="en-US" sz="3100" dirty="0">
              <a:latin typeface="Garamond" panose="02020404030301010803" pitchFamily="18" charset="0"/>
            </a:endParaRPr>
          </a:p>
          <a:p>
            <a:pPr marL="0" indent="0">
              <a:buNone/>
            </a:pPr>
            <a:r>
              <a:rPr lang="en-US" sz="3100" dirty="0">
                <a:latin typeface="Garamond" panose="02020404030301010803" pitchFamily="18" charset="0"/>
              </a:rPr>
              <a:t>Five (non-Executive) Committees + Roundtable </a:t>
            </a:r>
          </a:p>
          <a:p>
            <a:pPr lvl="1">
              <a:buFont typeface="Arial" panose="020B0604020202020204" pitchFamily="34" charset="0"/>
              <a:buChar char="•"/>
            </a:pPr>
            <a:r>
              <a:rPr lang="en-US" sz="2700" dirty="0">
                <a:latin typeface="Garamond" panose="02020404030301010803" pitchFamily="18" charset="0"/>
              </a:rPr>
              <a:t>Any designated district rep can participate (Committee Representatives don’t have Alternates) </a:t>
            </a:r>
          </a:p>
          <a:p>
            <a:pPr lvl="1">
              <a:buFont typeface="Arial" panose="020B0604020202020204" pitchFamily="34" charset="0"/>
              <a:buChar char="•"/>
            </a:pPr>
            <a:r>
              <a:rPr lang="en-US" sz="2700" dirty="0">
                <a:latin typeface="Garamond" panose="02020404030301010803" pitchFamily="18" charset="0"/>
              </a:rPr>
              <a:t>Only 1 member from a district can participate as a voting member</a:t>
            </a:r>
          </a:p>
          <a:p>
            <a:pPr lvl="1">
              <a:buFont typeface="Arial" panose="020B0604020202020204" pitchFamily="34" charset="0"/>
              <a:buChar char="•"/>
            </a:pPr>
            <a:r>
              <a:rPr lang="en-US" sz="2700" dirty="0">
                <a:latin typeface="Garamond" panose="02020404030301010803" pitchFamily="18" charset="0"/>
              </a:rPr>
              <a:t>Roundtable meetings open to everyone</a:t>
            </a:r>
          </a:p>
          <a:p>
            <a:pPr marL="0" indent="0">
              <a:buNone/>
            </a:pPr>
            <a:endParaRPr lang="en-US" dirty="0"/>
          </a:p>
        </p:txBody>
      </p:sp>
    </p:spTree>
    <p:extLst>
      <p:ext uri="{BB962C8B-B14F-4D97-AF65-F5344CB8AC3E}">
        <p14:creationId xmlns:p14="http://schemas.microsoft.com/office/powerpoint/2010/main" val="2018099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a:extLst>
              <a:ext uri="{FF2B5EF4-FFF2-40B4-BE49-F238E27FC236}">
                <a16:creationId xmlns:a16="http://schemas.microsoft.com/office/drawing/2014/main" id="{587EC6F9-C279-40EE-9B34-29AB53E397AB}"/>
              </a:ext>
            </a:extLst>
          </p:cNvPr>
          <p:cNvSpPr>
            <a:spLocks noGrp="1" noChangeArrowheads="1"/>
          </p:cNvSpPr>
          <p:nvPr>
            <p:ph type="title"/>
          </p:nvPr>
        </p:nvSpPr>
        <p:spPr>
          <a:xfrm>
            <a:off x="1981200" y="309562"/>
            <a:ext cx="8229600" cy="376238"/>
          </a:xfrm>
        </p:spPr>
        <p:txBody>
          <a:bodyPr anchor="b">
            <a:noAutofit/>
          </a:bodyPr>
          <a:lstStyle/>
          <a:p>
            <a:pPr algn="ctr">
              <a:tabLst>
                <a:tab pos="1079500" algn="l"/>
              </a:tabLst>
            </a:pPr>
            <a:r>
              <a:rPr lang="en-US" sz="2800" dirty="0">
                <a:latin typeface="Garamond" panose="02020404030301010803" pitchFamily="18" charset="0"/>
              </a:rPr>
              <a:t>Program Structure - 2024/2025</a:t>
            </a:r>
          </a:p>
        </p:txBody>
      </p:sp>
      <p:grpSp>
        <p:nvGrpSpPr>
          <p:cNvPr id="2" name="Group 1">
            <a:extLst>
              <a:ext uri="{FF2B5EF4-FFF2-40B4-BE49-F238E27FC236}">
                <a16:creationId xmlns:a16="http://schemas.microsoft.com/office/drawing/2014/main" id="{883BF882-C103-9C0C-9B45-E44A82A87DD6}"/>
              </a:ext>
            </a:extLst>
          </p:cNvPr>
          <p:cNvGrpSpPr/>
          <p:nvPr/>
        </p:nvGrpSpPr>
        <p:grpSpPr>
          <a:xfrm>
            <a:off x="2343151" y="612776"/>
            <a:ext cx="7562849" cy="5026025"/>
            <a:chOff x="819150" y="536575"/>
            <a:chExt cx="7521575" cy="4719638"/>
          </a:xfrm>
        </p:grpSpPr>
        <p:sp>
          <p:nvSpPr>
            <p:cNvPr id="28" name="Rectangle 19">
              <a:extLst>
                <a:ext uri="{FF2B5EF4-FFF2-40B4-BE49-F238E27FC236}">
                  <a16:creationId xmlns:a16="http://schemas.microsoft.com/office/drawing/2014/main" id="{10F6B95D-BE2A-46B0-AD20-DF83C4851D4A}"/>
                </a:ext>
              </a:extLst>
            </p:cNvPr>
            <p:cNvSpPr>
              <a:spLocks noChangeArrowheads="1"/>
            </p:cNvSpPr>
            <p:nvPr/>
          </p:nvSpPr>
          <p:spPr bwMode="auto">
            <a:xfrm>
              <a:off x="2590800" y="536575"/>
              <a:ext cx="1155700" cy="289015"/>
            </a:xfrm>
            <a:prstGeom prst="rect">
              <a:avLst/>
            </a:prstGeom>
            <a:noFill/>
            <a:ln w="9525">
              <a:noFill/>
              <a:miter lim="800000"/>
              <a:headEnd/>
              <a:tailEnd/>
            </a:ln>
            <a:scene3d>
              <a:camera prst="orthographicFront"/>
              <a:lightRig rig="threePt" dir="t"/>
            </a:scene3d>
            <a:sp3d>
              <a:bevelT/>
            </a:sp3d>
          </p:spPr>
          <p:txBody>
            <a:bodyPr wrap="square">
              <a:spAutoFit/>
            </a:bodyPr>
            <a:lstStyle/>
            <a:p>
              <a:pPr eaLnBrk="0" hangingPunct="0"/>
              <a:r>
                <a:rPr lang="en-US" sz="1400" b="1" dirty="0">
                  <a:latin typeface="Garamond" pitchFamily="18" charset="0"/>
                </a:rPr>
                <a:t>PROPERTY</a:t>
              </a:r>
            </a:p>
          </p:txBody>
        </p:sp>
        <p:sp>
          <p:nvSpPr>
            <p:cNvPr id="29" name="Rectangle 20">
              <a:extLst>
                <a:ext uri="{FF2B5EF4-FFF2-40B4-BE49-F238E27FC236}">
                  <a16:creationId xmlns:a16="http://schemas.microsoft.com/office/drawing/2014/main" id="{7A3E8E6D-917B-4D93-843A-870CE18A4D95}"/>
                </a:ext>
              </a:extLst>
            </p:cNvPr>
            <p:cNvSpPr>
              <a:spLocks noChangeArrowheads="1"/>
            </p:cNvSpPr>
            <p:nvPr/>
          </p:nvSpPr>
          <p:spPr bwMode="auto">
            <a:xfrm>
              <a:off x="5257800" y="536575"/>
              <a:ext cx="1096963" cy="289015"/>
            </a:xfrm>
            <a:prstGeom prst="rect">
              <a:avLst/>
            </a:prstGeom>
            <a:noFill/>
            <a:ln w="9525">
              <a:noFill/>
              <a:miter lim="800000"/>
              <a:headEnd/>
              <a:tailEnd/>
            </a:ln>
            <a:scene3d>
              <a:camera prst="orthographicFront"/>
              <a:lightRig rig="threePt" dir="t"/>
            </a:scene3d>
            <a:sp3d>
              <a:bevelT/>
            </a:sp3d>
          </p:spPr>
          <p:txBody>
            <a:bodyPr wrap="square">
              <a:spAutoFit/>
            </a:bodyPr>
            <a:lstStyle/>
            <a:p>
              <a:pPr eaLnBrk="0" hangingPunct="0"/>
              <a:r>
                <a:rPr lang="en-US" sz="1400" b="1" dirty="0">
                  <a:latin typeface="Garamond" pitchFamily="18" charset="0"/>
                </a:rPr>
                <a:t>LIABILITY</a:t>
              </a:r>
            </a:p>
          </p:txBody>
        </p:sp>
        <p:sp>
          <p:nvSpPr>
            <p:cNvPr id="34" name="Rectangle 15">
              <a:extLst>
                <a:ext uri="{FF2B5EF4-FFF2-40B4-BE49-F238E27FC236}">
                  <a16:creationId xmlns:a16="http://schemas.microsoft.com/office/drawing/2014/main" id="{38C3C337-6A66-4149-A169-F1E4CA41B6A1}"/>
                </a:ext>
              </a:extLst>
            </p:cNvPr>
            <p:cNvSpPr>
              <a:spLocks noChangeArrowheads="1"/>
            </p:cNvSpPr>
            <p:nvPr/>
          </p:nvSpPr>
          <p:spPr bwMode="auto">
            <a:xfrm>
              <a:off x="1981200" y="912994"/>
              <a:ext cx="2438400" cy="1998013"/>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hangingPunct="0">
                <a:defRPr/>
              </a:pPr>
              <a:r>
                <a:rPr lang="en-US" sz="1400" b="1" dirty="0">
                  <a:latin typeface="Garamond" pitchFamily="18" charset="0"/>
                </a:rPr>
                <a:t>SAFER</a:t>
              </a:r>
            </a:p>
            <a:p>
              <a:pPr algn="ctr" eaLnBrk="0" hangingPunct="0">
                <a:defRPr/>
              </a:pPr>
              <a:r>
                <a:rPr lang="en-US" sz="1400" b="1" dirty="0">
                  <a:latin typeface="Garamond" pitchFamily="18" charset="0"/>
                </a:rPr>
                <a:t>$475,000,000</a:t>
              </a:r>
            </a:p>
            <a:p>
              <a:pPr algn="ctr" eaLnBrk="0" hangingPunct="0">
                <a:defRPr/>
              </a:pPr>
              <a:r>
                <a:rPr lang="en-US" sz="1400" b="1" dirty="0">
                  <a:latin typeface="Garamond" pitchFamily="18" charset="0"/>
                </a:rPr>
                <a:t>Excess</a:t>
              </a:r>
            </a:p>
            <a:p>
              <a:pPr algn="ctr" eaLnBrk="0" hangingPunct="0">
                <a:defRPr/>
              </a:pPr>
              <a:r>
                <a:rPr lang="en-US" sz="1400" b="1" dirty="0">
                  <a:latin typeface="Garamond" pitchFamily="18" charset="0"/>
                </a:rPr>
                <a:t>$25,250,000</a:t>
              </a:r>
            </a:p>
          </p:txBody>
        </p:sp>
        <p:sp>
          <p:nvSpPr>
            <p:cNvPr id="35" name="Text Box 14">
              <a:extLst>
                <a:ext uri="{FF2B5EF4-FFF2-40B4-BE49-F238E27FC236}">
                  <a16:creationId xmlns:a16="http://schemas.microsoft.com/office/drawing/2014/main" id="{A4F95233-3F00-466C-90B4-B2EF983286D7}"/>
                </a:ext>
              </a:extLst>
            </p:cNvPr>
            <p:cNvSpPr txBox="1">
              <a:spLocks noChangeArrowheads="1"/>
            </p:cNvSpPr>
            <p:nvPr/>
          </p:nvSpPr>
          <p:spPr bwMode="auto">
            <a:xfrm>
              <a:off x="819150" y="912993"/>
              <a:ext cx="1143000" cy="284162"/>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hangingPunct="0">
                <a:defRPr/>
              </a:pPr>
              <a:r>
                <a:rPr lang="en-US" sz="1400" b="1" dirty="0">
                  <a:latin typeface="Garamond" pitchFamily="18" charset="0"/>
                </a:rPr>
                <a:t>$500,250,000</a:t>
              </a:r>
            </a:p>
          </p:txBody>
        </p:sp>
        <p:sp>
          <p:nvSpPr>
            <p:cNvPr id="36" name="Text Box 7">
              <a:extLst>
                <a:ext uri="{FF2B5EF4-FFF2-40B4-BE49-F238E27FC236}">
                  <a16:creationId xmlns:a16="http://schemas.microsoft.com/office/drawing/2014/main" id="{EBD8CAB1-A55F-45A5-889E-0781A88A174F}"/>
                </a:ext>
              </a:extLst>
            </p:cNvPr>
            <p:cNvSpPr txBox="1">
              <a:spLocks noChangeArrowheads="1"/>
            </p:cNvSpPr>
            <p:nvPr/>
          </p:nvSpPr>
          <p:spPr bwMode="auto">
            <a:xfrm>
              <a:off x="946151" y="4041775"/>
              <a:ext cx="1015999" cy="284163"/>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fontAlgn="auto" hangingPunct="0">
                <a:spcBef>
                  <a:spcPts val="0"/>
                </a:spcBef>
                <a:spcAft>
                  <a:spcPts val="0"/>
                </a:spcAft>
                <a:defRPr/>
              </a:pPr>
              <a:r>
                <a:rPr lang="en-US" sz="1400" b="1" dirty="0">
                  <a:latin typeface="Garamond" pitchFamily="18" charset="0"/>
                </a:rPr>
                <a:t>$250,000</a:t>
              </a:r>
            </a:p>
          </p:txBody>
        </p:sp>
        <p:sp>
          <p:nvSpPr>
            <p:cNvPr id="37" name="Rectangle 16">
              <a:extLst>
                <a:ext uri="{FF2B5EF4-FFF2-40B4-BE49-F238E27FC236}">
                  <a16:creationId xmlns:a16="http://schemas.microsoft.com/office/drawing/2014/main" id="{B966DB2D-F735-46B8-A26A-84801445F917}"/>
                </a:ext>
              </a:extLst>
            </p:cNvPr>
            <p:cNvSpPr>
              <a:spLocks noChangeArrowheads="1"/>
            </p:cNvSpPr>
            <p:nvPr/>
          </p:nvSpPr>
          <p:spPr bwMode="auto">
            <a:xfrm>
              <a:off x="4419600" y="2151864"/>
              <a:ext cx="2743200" cy="746912"/>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fontAlgn="auto" hangingPunct="0">
                <a:spcBef>
                  <a:spcPts val="0"/>
                </a:spcBef>
                <a:spcAft>
                  <a:spcPts val="0"/>
                </a:spcAft>
                <a:defRPr/>
              </a:pPr>
              <a:r>
                <a:rPr lang="en-US" sz="1400" b="1" dirty="0">
                  <a:latin typeface="Garamond" pitchFamily="18" charset="0"/>
                </a:rPr>
                <a:t>SAFER </a:t>
              </a:r>
            </a:p>
            <a:p>
              <a:pPr algn="ctr" eaLnBrk="0" fontAlgn="auto" hangingPunct="0">
                <a:spcBef>
                  <a:spcPts val="0"/>
                </a:spcBef>
                <a:spcAft>
                  <a:spcPts val="0"/>
                </a:spcAft>
                <a:defRPr/>
              </a:pPr>
              <a:r>
                <a:rPr lang="en-US" sz="1400" b="1" dirty="0">
                  <a:latin typeface="Garamond" pitchFamily="18" charset="0"/>
                </a:rPr>
                <a:t>$15,000,000 Excess $10,000,000</a:t>
              </a:r>
            </a:p>
            <a:p>
              <a:pPr algn="ctr" eaLnBrk="0" fontAlgn="auto" hangingPunct="0">
                <a:spcBef>
                  <a:spcPts val="0"/>
                </a:spcBef>
                <a:spcAft>
                  <a:spcPts val="0"/>
                </a:spcAft>
                <a:defRPr/>
              </a:pPr>
              <a:r>
                <a:rPr lang="en-US" sz="1400" b="1" dirty="0">
                  <a:latin typeface="Garamond" pitchFamily="18" charset="0"/>
                </a:rPr>
                <a:t>Annual Aggregate Deductible $10M</a:t>
              </a:r>
            </a:p>
          </p:txBody>
        </p:sp>
        <p:sp>
          <p:nvSpPr>
            <p:cNvPr id="42" name="Rectangle 21">
              <a:extLst>
                <a:ext uri="{FF2B5EF4-FFF2-40B4-BE49-F238E27FC236}">
                  <a16:creationId xmlns:a16="http://schemas.microsoft.com/office/drawing/2014/main" id="{26CD9B4E-8CFF-4404-913A-86AD44F963B9}"/>
                </a:ext>
              </a:extLst>
            </p:cNvPr>
            <p:cNvSpPr>
              <a:spLocks noChangeArrowheads="1"/>
            </p:cNvSpPr>
            <p:nvPr/>
          </p:nvSpPr>
          <p:spPr bwMode="auto">
            <a:xfrm>
              <a:off x="4419600" y="2895599"/>
              <a:ext cx="2743200" cy="634824"/>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hangingPunct="0">
                <a:defRPr/>
              </a:pPr>
              <a:r>
                <a:rPr lang="en-US" sz="1400" b="1" dirty="0">
                  <a:latin typeface="Garamond" pitchFamily="18" charset="0"/>
                </a:rPr>
                <a:t>SAFER </a:t>
              </a:r>
            </a:p>
            <a:p>
              <a:pPr algn="ctr" eaLnBrk="0" hangingPunct="0">
                <a:defRPr/>
              </a:pPr>
              <a:r>
                <a:rPr lang="en-US" sz="1400" b="1" dirty="0">
                  <a:latin typeface="Garamond" pitchFamily="18" charset="0"/>
                </a:rPr>
                <a:t>$8,000,000 Excess $2,000,000 </a:t>
              </a:r>
            </a:p>
            <a:p>
              <a:pPr algn="ctr" eaLnBrk="0" hangingPunct="0">
                <a:defRPr/>
              </a:pPr>
              <a:r>
                <a:rPr lang="en-US" sz="1400" b="1" dirty="0">
                  <a:latin typeface="Garamond" pitchFamily="18" charset="0"/>
                </a:rPr>
                <a:t>Annual Aggregate Deductible $56M</a:t>
              </a:r>
            </a:p>
          </p:txBody>
        </p:sp>
        <p:sp>
          <p:nvSpPr>
            <p:cNvPr id="43" name="Text Box 13">
              <a:extLst>
                <a:ext uri="{FF2B5EF4-FFF2-40B4-BE49-F238E27FC236}">
                  <a16:creationId xmlns:a16="http://schemas.microsoft.com/office/drawing/2014/main" id="{91B359CC-92B2-49E3-B5EE-463FF8FCD22D}"/>
                </a:ext>
              </a:extLst>
            </p:cNvPr>
            <p:cNvSpPr txBox="1">
              <a:spLocks noChangeArrowheads="1"/>
            </p:cNvSpPr>
            <p:nvPr/>
          </p:nvSpPr>
          <p:spPr bwMode="auto">
            <a:xfrm>
              <a:off x="7181850" y="2182336"/>
              <a:ext cx="1158875" cy="304799"/>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hangingPunct="0">
                <a:defRPr/>
              </a:pPr>
              <a:r>
                <a:rPr lang="en-US" sz="1400" b="1" dirty="0">
                  <a:latin typeface="Garamond" pitchFamily="18" charset="0"/>
                </a:rPr>
                <a:t>$25,000,000</a:t>
              </a:r>
            </a:p>
          </p:txBody>
        </p:sp>
        <p:sp>
          <p:nvSpPr>
            <p:cNvPr id="44" name="Text Box 22">
              <a:extLst>
                <a:ext uri="{FF2B5EF4-FFF2-40B4-BE49-F238E27FC236}">
                  <a16:creationId xmlns:a16="http://schemas.microsoft.com/office/drawing/2014/main" id="{82A68BF5-1AA5-4724-AFC7-BCC1A207DB28}"/>
                </a:ext>
              </a:extLst>
            </p:cNvPr>
            <p:cNvSpPr txBox="1">
              <a:spLocks noChangeArrowheads="1"/>
            </p:cNvSpPr>
            <p:nvPr/>
          </p:nvSpPr>
          <p:spPr bwMode="auto">
            <a:xfrm>
              <a:off x="7159626" y="3499643"/>
              <a:ext cx="1015999" cy="284163"/>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hangingPunct="0">
                <a:defRPr/>
              </a:pPr>
              <a:r>
                <a:rPr lang="en-US" sz="1400" b="1" dirty="0">
                  <a:latin typeface="Garamond" pitchFamily="18" charset="0"/>
                </a:rPr>
                <a:t>$2,000,000</a:t>
              </a:r>
            </a:p>
          </p:txBody>
        </p:sp>
        <p:sp>
          <p:nvSpPr>
            <p:cNvPr id="45" name="Text Box 4">
              <a:extLst>
                <a:ext uri="{FF2B5EF4-FFF2-40B4-BE49-F238E27FC236}">
                  <a16:creationId xmlns:a16="http://schemas.microsoft.com/office/drawing/2014/main" id="{25B61EA4-2ACB-47F7-9C8D-BD8DCC81539E}"/>
                </a:ext>
              </a:extLst>
            </p:cNvPr>
            <p:cNvSpPr txBox="1">
              <a:spLocks noChangeArrowheads="1"/>
            </p:cNvSpPr>
            <p:nvPr/>
          </p:nvSpPr>
          <p:spPr bwMode="auto">
            <a:xfrm>
              <a:off x="7179635" y="4062412"/>
              <a:ext cx="999164" cy="284163"/>
            </a:xfrm>
            <a:prstGeom prst="rect">
              <a:avLst/>
            </a:prstGeom>
            <a:solidFill>
              <a:schemeClr val="bg1">
                <a:lumMod val="85000"/>
                <a:alpha val="63922"/>
              </a:schemeClr>
            </a:solidFill>
            <a:ln w="9525">
              <a:solidFill>
                <a:srgbClr val="345E3E"/>
              </a:solidFill>
              <a:miter lim="800000"/>
              <a:headEnd/>
              <a:tailEnd/>
            </a:ln>
            <a:effectLst/>
            <a:scene3d>
              <a:camera prst="orthographicFront"/>
              <a:lightRig rig="threePt" dir="t"/>
            </a:scene3d>
            <a:sp3d>
              <a:bevelT/>
            </a:sp3d>
          </p:spPr>
          <p:txBody>
            <a:bodyPr wrap="none" anchor="ctr"/>
            <a:lstStyle/>
            <a:p>
              <a:pPr algn="ctr" eaLnBrk="0" fontAlgn="auto" hangingPunct="0">
                <a:spcBef>
                  <a:spcPts val="0"/>
                </a:spcBef>
                <a:spcAft>
                  <a:spcPts val="0"/>
                </a:spcAft>
                <a:defRPr/>
              </a:pPr>
              <a:r>
                <a:rPr lang="en-US" sz="1400" b="1" dirty="0">
                  <a:latin typeface="Garamond" pitchFamily="18" charset="0"/>
                </a:rPr>
                <a:t>$1,000,000</a:t>
              </a:r>
            </a:p>
          </p:txBody>
        </p:sp>
        <p:sp>
          <p:nvSpPr>
            <p:cNvPr id="46" name="Rectangle 45">
              <a:extLst>
                <a:ext uri="{FF2B5EF4-FFF2-40B4-BE49-F238E27FC236}">
                  <a16:creationId xmlns:a16="http://schemas.microsoft.com/office/drawing/2014/main" id="{A8426AD3-1963-497E-BBC6-7A0E7672F351}"/>
                </a:ext>
              </a:extLst>
            </p:cNvPr>
            <p:cNvSpPr>
              <a:spLocks noChangeArrowheads="1"/>
            </p:cNvSpPr>
            <p:nvPr/>
          </p:nvSpPr>
          <p:spPr bwMode="auto">
            <a:xfrm>
              <a:off x="1981200" y="2915769"/>
              <a:ext cx="2438400" cy="1126006"/>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hangingPunct="0">
                <a:defRPr/>
              </a:pPr>
              <a:r>
                <a:rPr lang="en-US" sz="1400" b="1" dirty="0">
                  <a:solidFill>
                    <a:srgbClr val="171513"/>
                  </a:solidFill>
                  <a:latin typeface="Garamond" pitchFamily="18" charset="0"/>
                </a:rPr>
                <a:t>SAFER</a:t>
              </a:r>
            </a:p>
            <a:p>
              <a:pPr algn="ctr" eaLnBrk="0" hangingPunct="0">
                <a:defRPr/>
              </a:pPr>
              <a:r>
                <a:rPr lang="en-US" sz="1400" b="1" dirty="0">
                  <a:solidFill>
                    <a:srgbClr val="171513"/>
                  </a:solidFill>
                  <a:latin typeface="Garamond" pitchFamily="18" charset="0"/>
                </a:rPr>
                <a:t>$25,000,000 Excess $250,000</a:t>
              </a:r>
            </a:p>
            <a:p>
              <a:pPr algn="ctr" eaLnBrk="0" hangingPunct="0">
                <a:defRPr/>
              </a:pPr>
              <a:endParaRPr lang="en-US" sz="600" b="1" dirty="0">
                <a:solidFill>
                  <a:srgbClr val="171513"/>
                </a:solidFill>
                <a:latin typeface="Garamond" pitchFamily="18" charset="0"/>
              </a:endParaRPr>
            </a:p>
            <a:p>
              <a:pPr algn="ctr" eaLnBrk="0" hangingPunct="0">
                <a:defRPr/>
              </a:pPr>
              <a:r>
                <a:rPr lang="en-US" sz="1400" b="1" dirty="0">
                  <a:solidFill>
                    <a:srgbClr val="171513"/>
                  </a:solidFill>
                  <a:latin typeface="Garamond" pitchFamily="18" charset="0"/>
                </a:rPr>
                <a:t>$7,500,000 </a:t>
              </a:r>
            </a:p>
            <a:p>
              <a:pPr algn="ctr" eaLnBrk="0" hangingPunct="0">
                <a:defRPr/>
              </a:pPr>
              <a:r>
                <a:rPr lang="en-US" sz="1400" b="1" dirty="0">
                  <a:solidFill>
                    <a:srgbClr val="171513"/>
                  </a:solidFill>
                  <a:latin typeface="Garamond" pitchFamily="18" charset="0"/>
                </a:rPr>
                <a:t>Annual Aggregate Deductible </a:t>
              </a:r>
            </a:p>
          </p:txBody>
        </p:sp>
        <p:sp>
          <p:nvSpPr>
            <p:cNvPr id="47" name="Text Box 14">
              <a:extLst>
                <a:ext uri="{FF2B5EF4-FFF2-40B4-BE49-F238E27FC236}">
                  <a16:creationId xmlns:a16="http://schemas.microsoft.com/office/drawing/2014/main" id="{F78F929D-54E6-4804-90ED-5238A94FB691}"/>
                </a:ext>
              </a:extLst>
            </p:cNvPr>
            <p:cNvSpPr txBox="1">
              <a:spLocks noChangeArrowheads="1"/>
            </p:cNvSpPr>
            <p:nvPr/>
          </p:nvSpPr>
          <p:spPr bwMode="auto">
            <a:xfrm>
              <a:off x="819150" y="2915769"/>
              <a:ext cx="1143000" cy="284162"/>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hangingPunct="0">
                <a:defRPr/>
              </a:pPr>
              <a:r>
                <a:rPr lang="en-US" sz="1400" b="1" dirty="0">
                  <a:latin typeface="Garamond" pitchFamily="18" charset="0"/>
                </a:rPr>
                <a:t>$25,250,000</a:t>
              </a:r>
            </a:p>
          </p:txBody>
        </p:sp>
        <p:sp>
          <p:nvSpPr>
            <p:cNvPr id="48" name="Rectangle 8">
              <a:extLst>
                <a:ext uri="{FF2B5EF4-FFF2-40B4-BE49-F238E27FC236}">
                  <a16:creationId xmlns:a16="http://schemas.microsoft.com/office/drawing/2014/main" id="{A2F93A4F-0629-4BCE-8828-71596B264B3B}"/>
                </a:ext>
              </a:extLst>
            </p:cNvPr>
            <p:cNvSpPr>
              <a:spLocks noChangeArrowheads="1"/>
            </p:cNvSpPr>
            <p:nvPr/>
          </p:nvSpPr>
          <p:spPr bwMode="auto">
            <a:xfrm>
              <a:off x="1981200" y="4041775"/>
              <a:ext cx="2435225" cy="838200"/>
            </a:xfrm>
            <a:prstGeom prst="rect">
              <a:avLst/>
            </a:prstGeom>
            <a:solidFill>
              <a:schemeClr val="bg1">
                <a:lumMod val="85000"/>
                <a:alpha val="63922"/>
              </a:schemeClr>
            </a:solidFill>
            <a:ln w="9525">
              <a:solidFill>
                <a:srgbClr val="345E3E"/>
              </a:solidFill>
              <a:miter lim="800000"/>
              <a:headEnd/>
              <a:tailEnd/>
            </a:ln>
            <a:effectLst/>
            <a:scene3d>
              <a:camera prst="orthographicFront"/>
              <a:lightRig rig="threePt" dir="t"/>
            </a:scene3d>
            <a:sp3d>
              <a:bevelT/>
            </a:sp3d>
          </p:spPr>
          <p:txBody>
            <a:bodyPr wrap="none" anchor="ctr"/>
            <a:lstStyle/>
            <a:p>
              <a:pPr algn="ctr" eaLnBrk="0" fontAlgn="auto" hangingPunct="0">
                <a:spcBef>
                  <a:spcPts val="0"/>
                </a:spcBef>
                <a:spcAft>
                  <a:spcPts val="0"/>
                </a:spcAft>
                <a:defRPr/>
              </a:pPr>
              <a:r>
                <a:rPr lang="en-US" sz="1400" b="1" dirty="0">
                  <a:latin typeface="Garamond" pitchFamily="18" charset="0"/>
                </a:rPr>
                <a:t>SWACC</a:t>
              </a:r>
            </a:p>
            <a:p>
              <a:pPr algn="ctr" eaLnBrk="0" fontAlgn="auto" hangingPunct="0">
                <a:spcBef>
                  <a:spcPts val="0"/>
                </a:spcBef>
                <a:spcAft>
                  <a:spcPts val="0"/>
                </a:spcAft>
                <a:defRPr/>
              </a:pPr>
              <a:r>
                <a:rPr lang="en-US" sz="1400" b="1" dirty="0">
                  <a:latin typeface="Garamond" pitchFamily="18" charset="0"/>
                </a:rPr>
                <a:t>Retention</a:t>
              </a:r>
            </a:p>
            <a:p>
              <a:pPr algn="ctr" eaLnBrk="0" fontAlgn="auto" hangingPunct="0">
                <a:spcBef>
                  <a:spcPts val="0"/>
                </a:spcBef>
                <a:spcAft>
                  <a:spcPts val="0"/>
                </a:spcAft>
                <a:defRPr/>
              </a:pPr>
              <a:r>
                <a:rPr lang="en-US" sz="1400" b="1" dirty="0">
                  <a:latin typeface="Garamond" pitchFamily="18" charset="0"/>
                </a:rPr>
                <a:t>$250,000 Less MRL</a:t>
              </a:r>
            </a:p>
          </p:txBody>
        </p:sp>
        <p:sp>
          <p:nvSpPr>
            <p:cNvPr id="51" name="Rectangle 5">
              <a:extLst>
                <a:ext uri="{FF2B5EF4-FFF2-40B4-BE49-F238E27FC236}">
                  <a16:creationId xmlns:a16="http://schemas.microsoft.com/office/drawing/2014/main" id="{3A8B92E7-DCFC-4C09-8A42-3968B1E914FF}"/>
                </a:ext>
              </a:extLst>
            </p:cNvPr>
            <p:cNvSpPr>
              <a:spLocks noChangeArrowheads="1"/>
            </p:cNvSpPr>
            <p:nvPr/>
          </p:nvSpPr>
          <p:spPr bwMode="auto">
            <a:xfrm>
              <a:off x="4419601" y="4041775"/>
              <a:ext cx="2743200" cy="838200"/>
            </a:xfrm>
            <a:prstGeom prst="rect">
              <a:avLst/>
            </a:prstGeom>
            <a:solidFill>
              <a:schemeClr val="bg1">
                <a:lumMod val="85000"/>
                <a:alpha val="63922"/>
              </a:schemeClr>
            </a:solidFill>
            <a:ln w="9525">
              <a:solidFill>
                <a:srgbClr val="345E3E"/>
              </a:solidFill>
              <a:miter lim="800000"/>
              <a:headEnd/>
              <a:tailEnd/>
            </a:ln>
            <a:effectLst/>
            <a:scene3d>
              <a:camera prst="orthographicFront"/>
              <a:lightRig rig="threePt" dir="t"/>
            </a:scene3d>
            <a:sp3d>
              <a:bevelT/>
            </a:sp3d>
          </p:spPr>
          <p:txBody>
            <a:bodyPr wrap="none" anchor="ctr"/>
            <a:lstStyle/>
            <a:p>
              <a:pPr algn="ctr" eaLnBrk="0" fontAlgn="auto" hangingPunct="0">
                <a:spcBef>
                  <a:spcPts val="0"/>
                </a:spcBef>
                <a:spcAft>
                  <a:spcPts val="0"/>
                </a:spcAft>
                <a:defRPr/>
              </a:pPr>
              <a:r>
                <a:rPr lang="en-US" sz="1400" b="1" dirty="0">
                  <a:latin typeface="Garamond" pitchFamily="18" charset="0"/>
                </a:rPr>
                <a:t>SWACC</a:t>
              </a:r>
            </a:p>
            <a:p>
              <a:pPr algn="ctr" eaLnBrk="0" fontAlgn="auto" hangingPunct="0">
                <a:spcBef>
                  <a:spcPts val="0"/>
                </a:spcBef>
                <a:spcAft>
                  <a:spcPts val="0"/>
                </a:spcAft>
                <a:defRPr/>
              </a:pPr>
              <a:r>
                <a:rPr lang="en-US" sz="1400" b="1" dirty="0">
                  <a:latin typeface="Garamond" pitchFamily="18" charset="0"/>
                </a:rPr>
                <a:t>Retention</a:t>
              </a:r>
            </a:p>
            <a:p>
              <a:pPr algn="ctr" eaLnBrk="0" fontAlgn="auto" hangingPunct="0">
                <a:spcBef>
                  <a:spcPts val="0"/>
                </a:spcBef>
                <a:spcAft>
                  <a:spcPts val="0"/>
                </a:spcAft>
                <a:defRPr/>
              </a:pPr>
              <a:r>
                <a:rPr lang="en-US" sz="1400" b="1" dirty="0">
                  <a:latin typeface="Garamond" pitchFamily="18" charset="0"/>
                </a:rPr>
                <a:t>$1,000,000 Less MRL</a:t>
              </a:r>
            </a:p>
          </p:txBody>
        </p:sp>
        <p:sp>
          <p:nvSpPr>
            <p:cNvPr id="52" name="Rectangle 16">
              <a:extLst>
                <a:ext uri="{FF2B5EF4-FFF2-40B4-BE49-F238E27FC236}">
                  <a16:creationId xmlns:a16="http://schemas.microsoft.com/office/drawing/2014/main" id="{2FC5860F-38B7-4A8A-8C4B-737D02F33605}"/>
                </a:ext>
              </a:extLst>
            </p:cNvPr>
            <p:cNvSpPr>
              <a:spLocks noChangeArrowheads="1"/>
            </p:cNvSpPr>
            <p:nvPr/>
          </p:nvSpPr>
          <p:spPr bwMode="auto">
            <a:xfrm>
              <a:off x="4429710" y="912994"/>
              <a:ext cx="2739440" cy="634825"/>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fontAlgn="auto" hangingPunct="0">
                <a:spcBef>
                  <a:spcPts val="0"/>
                </a:spcBef>
                <a:spcAft>
                  <a:spcPts val="0"/>
                </a:spcAft>
              </a:pPr>
              <a:r>
                <a:rPr lang="en-US" sz="1400" b="1" dirty="0">
                  <a:latin typeface="Garamond" pitchFamily="18" charset="0"/>
                </a:rPr>
                <a:t>SAFER </a:t>
              </a:r>
            </a:p>
            <a:p>
              <a:pPr algn="ctr" eaLnBrk="0" fontAlgn="auto" hangingPunct="0">
                <a:spcBef>
                  <a:spcPts val="0"/>
                </a:spcBef>
                <a:spcAft>
                  <a:spcPts val="0"/>
                </a:spcAft>
              </a:pPr>
              <a:r>
                <a:rPr lang="en-US" sz="1400" b="1" dirty="0">
                  <a:latin typeface="Garamond" pitchFamily="18" charset="0"/>
                </a:rPr>
                <a:t>$25,000,000 </a:t>
              </a:r>
            </a:p>
            <a:p>
              <a:pPr algn="ctr" eaLnBrk="0" fontAlgn="auto" hangingPunct="0">
                <a:spcBef>
                  <a:spcPts val="0"/>
                </a:spcBef>
                <a:spcAft>
                  <a:spcPts val="0"/>
                </a:spcAft>
              </a:pPr>
              <a:r>
                <a:rPr lang="en-US" sz="1400" b="1" dirty="0">
                  <a:latin typeface="Garamond" pitchFamily="18" charset="0"/>
                </a:rPr>
                <a:t>Excess $50,000,000</a:t>
              </a:r>
            </a:p>
          </p:txBody>
        </p:sp>
        <p:sp>
          <p:nvSpPr>
            <p:cNvPr id="53" name="Text Box 13">
              <a:extLst>
                <a:ext uri="{FF2B5EF4-FFF2-40B4-BE49-F238E27FC236}">
                  <a16:creationId xmlns:a16="http://schemas.microsoft.com/office/drawing/2014/main" id="{8081F5D9-6F5A-4D59-982A-E76F6AF9D1B1}"/>
                </a:ext>
              </a:extLst>
            </p:cNvPr>
            <p:cNvSpPr txBox="1">
              <a:spLocks noChangeArrowheads="1"/>
            </p:cNvSpPr>
            <p:nvPr/>
          </p:nvSpPr>
          <p:spPr bwMode="auto">
            <a:xfrm>
              <a:off x="7169150" y="912993"/>
              <a:ext cx="1171575" cy="304799"/>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defPPr>
                <a:defRPr lang="en-US"/>
              </a:defPPr>
              <a:lvl1pPr algn="ctr" eaLnBrk="0" hangingPunct="0">
                <a:defRPr sz="1400" b="1">
                  <a:latin typeface="Garamond" pitchFamily="18" charset="0"/>
                </a:defRPr>
              </a:lvl1pPr>
            </a:lstStyle>
            <a:p>
              <a:r>
                <a:rPr lang="en-US" dirty="0">
                  <a:solidFill>
                    <a:srgbClr val="AA182C"/>
                  </a:solidFill>
                </a:rPr>
                <a:t>$75,000,000</a:t>
              </a:r>
            </a:p>
          </p:txBody>
        </p:sp>
        <p:sp>
          <p:nvSpPr>
            <p:cNvPr id="54" name="Text Box 35">
              <a:extLst>
                <a:ext uri="{FF2B5EF4-FFF2-40B4-BE49-F238E27FC236}">
                  <a16:creationId xmlns:a16="http://schemas.microsoft.com/office/drawing/2014/main" id="{CE9A00B2-D996-402B-9D8C-16B68C7BECAE}"/>
                </a:ext>
              </a:extLst>
            </p:cNvPr>
            <p:cNvSpPr txBox="1">
              <a:spLocks noChangeArrowheads="1"/>
            </p:cNvSpPr>
            <p:nvPr/>
          </p:nvSpPr>
          <p:spPr bwMode="auto">
            <a:xfrm>
              <a:off x="1106488" y="4883150"/>
              <a:ext cx="865187" cy="373063"/>
            </a:xfrm>
            <a:prstGeom prst="rect">
              <a:avLst/>
            </a:prstGeom>
            <a:solidFill>
              <a:srgbClr val="DCEDF0">
                <a:alpha val="63922"/>
              </a:srgbClr>
            </a:solidFill>
            <a:ln w="9525">
              <a:solidFill>
                <a:srgbClr val="345E3E"/>
              </a:solidFill>
              <a:miter lim="800000"/>
              <a:headEnd/>
              <a:tailEnd/>
            </a:ln>
            <a:effectLst/>
            <a:scene3d>
              <a:camera prst="orthographicFront"/>
              <a:lightRig rig="threePt" dir="t"/>
            </a:scene3d>
            <a:sp3d>
              <a:bevelT/>
            </a:sp3d>
          </p:spPr>
          <p:txBody>
            <a:bodyPr wrap="none" anchor="ctr"/>
            <a:lstStyle/>
            <a:p>
              <a:pPr algn="ctr" eaLnBrk="0" hangingPunct="0">
                <a:defRPr/>
              </a:pPr>
              <a:r>
                <a:rPr lang="en-US" sz="1400" b="1" dirty="0">
                  <a:latin typeface="Garamond" pitchFamily="18" charset="0"/>
                </a:rPr>
                <a:t>Various</a:t>
              </a:r>
            </a:p>
          </p:txBody>
        </p:sp>
        <p:sp>
          <p:nvSpPr>
            <p:cNvPr id="64" name="Rectangle 63">
              <a:extLst>
                <a:ext uri="{FF2B5EF4-FFF2-40B4-BE49-F238E27FC236}">
                  <a16:creationId xmlns:a16="http://schemas.microsoft.com/office/drawing/2014/main" id="{B260D798-855A-4AB9-82E1-598CE77A1910}"/>
                </a:ext>
              </a:extLst>
            </p:cNvPr>
            <p:cNvSpPr>
              <a:spLocks noChangeArrowheads="1"/>
            </p:cNvSpPr>
            <p:nvPr/>
          </p:nvSpPr>
          <p:spPr bwMode="auto">
            <a:xfrm>
              <a:off x="1981200" y="4879975"/>
              <a:ext cx="2435225" cy="376238"/>
            </a:xfrm>
            <a:prstGeom prst="rect">
              <a:avLst/>
            </a:prstGeom>
            <a:solidFill>
              <a:srgbClr val="DCEDF0">
                <a:alpha val="63922"/>
              </a:srgbClr>
            </a:solidFill>
            <a:ln w="9525">
              <a:solidFill>
                <a:srgbClr val="345E3E"/>
              </a:solidFill>
              <a:miter lim="800000"/>
              <a:headEnd/>
              <a:tailEnd/>
            </a:ln>
            <a:effectLst/>
            <a:scene3d>
              <a:camera prst="orthographicFront"/>
              <a:lightRig rig="threePt" dir="t"/>
            </a:scene3d>
            <a:sp3d>
              <a:bevelT/>
            </a:sp3d>
          </p:spPr>
          <p:txBody>
            <a:bodyPr wrap="none" anchor="ctr"/>
            <a:lstStyle/>
            <a:p>
              <a:pPr algn="ctr" eaLnBrk="0" fontAlgn="auto" hangingPunct="0">
                <a:spcBef>
                  <a:spcPts val="0"/>
                </a:spcBef>
                <a:spcAft>
                  <a:spcPts val="0"/>
                </a:spcAft>
                <a:defRPr/>
              </a:pPr>
              <a:r>
                <a:rPr lang="en-US" sz="1400" b="1" dirty="0">
                  <a:latin typeface="Garamond" pitchFamily="18" charset="0"/>
                </a:rPr>
                <a:t>Member Retained Limit</a:t>
              </a:r>
            </a:p>
          </p:txBody>
        </p:sp>
        <p:sp>
          <p:nvSpPr>
            <p:cNvPr id="65" name="Rectangle 64">
              <a:extLst>
                <a:ext uri="{FF2B5EF4-FFF2-40B4-BE49-F238E27FC236}">
                  <a16:creationId xmlns:a16="http://schemas.microsoft.com/office/drawing/2014/main" id="{B79E5F06-622E-4A81-9741-56E092A47577}"/>
                </a:ext>
              </a:extLst>
            </p:cNvPr>
            <p:cNvSpPr>
              <a:spLocks noChangeArrowheads="1"/>
            </p:cNvSpPr>
            <p:nvPr/>
          </p:nvSpPr>
          <p:spPr bwMode="auto">
            <a:xfrm>
              <a:off x="4419600" y="4884737"/>
              <a:ext cx="2743200" cy="371476"/>
            </a:xfrm>
            <a:prstGeom prst="rect">
              <a:avLst/>
            </a:prstGeom>
            <a:solidFill>
              <a:srgbClr val="DCEDF0">
                <a:alpha val="63922"/>
              </a:srgbClr>
            </a:solidFill>
            <a:ln w="9525">
              <a:solidFill>
                <a:srgbClr val="345E3E"/>
              </a:solidFill>
              <a:miter lim="800000"/>
              <a:headEnd/>
              <a:tailEnd/>
            </a:ln>
            <a:effectLst/>
            <a:scene3d>
              <a:camera prst="orthographicFront"/>
              <a:lightRig rig="threePt" dir="t"/>
            </a:scene3d>
            <a:sp3d>
              <a:bevelT/>
            </a:sp3d>
          </p:spPr>
          <p:txBody>
            <a:bodyPr wrap="none" anchor="ctr"/>
            <a:lstStyle/>
            <a:p>
              <a:pPr algn="ctr" eaLnBrk="0" fontAlgn="auto" hangingPunct="0">
                <a:spcBef>
                  <a:spcPts val="0"/>
                </a:spcBef>
                <a:spcAft>
                  <a:spcPts val="0"/>
                </a:spcAft>
                <a:defRPr/>
              </a:pPr>
              <a:r>
                <a:rPr lang="en-US" sz="1400" b="1" dirty="0">
                  <a:latin typeface="Garamond" pitchFamily="18" charset="0"/>
                </a:rPr>
                <a:t>Member Retained Limit</a:t>
              </a:r>
            </a:p>
          </p:txBody>
        </p:sp>
        <p:sp>
          <p:nvSpPr>
            <p:cNvPr id="66" name="Text Box 35">
              <a:extLst>
                <a:ext uri="{FF2B5EF4-FFF2-40B4-BE49-F238E27FC236}">
                  <a16:creationId xmlns:a16="http://schemas.microsoft.com/office/drawing/2014/main" id="{4C32D8A8-583B-418F-BA96-4D3B074703BC}"/>
                </a:ext>
              </a:extLst>
            </p:cNvPr>
            <p:cNvSpPr txBox="1">
              <a:spLocks noChangeArrowheads="1"/>
            </p:cNvSpPr>
            <p:nvPr/>
          </p:nvSpPr>
          <p:spPr bwMode="auto">
            <a:xfrm>
              <a:off x="7169150" y="4879975"/>
              <a:ext cx="865187" cy="376238"/>
            </a:xfrm>
            <a:prstGeom prst="rect">
              <a:avLst/>
            </a:prstGeom>
            <a:solidFill>
              <a:srgbClr val="DCEDF0">
                <a:alpha val="63922"/>
              </a:srgbClr>
            </a:solidFill>
            <a:ln w="9525">
              <a:solidFill>
                <a:srgbClr val="345E3E"/>
              </a:solidFill>
              <a:miter lim="800000"/>
              <a:headEnd/>
              <a:tailEnd/>
            </a:ln>
            <a:effectLst/>
            <a:scene3d>
              <a:camera prst="orthographicFront"/>
              <a:lightRig rig="threePt" dir="t"/>
            </a:scene3d>
            <a:sp3d>
              <a:bevelT/>
            </a:sp3d>
          </p:spPr>
          <p:txBody>
            <a:bodyPr wrap="none" anchor="ctr"/>
            <a:lstStyle/>
            <a:p>
              <a:pPr algn="ctr" eaLnBrk="0" hangingPunct="0">
                <a:defRPr/>
              </a:pPr>
              <a:r>
                <a:rPr lang="en-US" sz="1400" b="1" dirty="0">
                  <a:latin typeface="Garamond" pitchFamily="18" charset="0"/>
                </a:rPr>
                <a:t>Various</a:t>
              </a:r>
            </a:p>
          </p:txBody>
        </p:sp>
        <p:sp>
          <p:nvSpPr>
            <p:cNvPr id="67" name="Rectangle 21">
              <a:extLst>
                <a:ext uri="{FF2B5EF4-FFF2-40B4-BE49-F238E27FC236}">
                  <a16:creationId xmlns:a16="http://schemas.microsoft.com/office/drawing/2014/main" id="{9AC209B3-1DBF-477F-8720-E37F9C06D68E}"/>
                </a:ext>
              </a:extLst>
            </p:cNvPr>
            <p:cNvSpPr>
              <a:spLocks noChangeArrowheads="1"/>
            </p:cNvSpPr>
            <p:nvPr/>
          </p:nvSpPr>
          <p:spPr bwMode="auto">
            <a:xfrm>
              <a:off x="4419600" y="3535186"/>
              <a:ext cx="2743200" cy="506589"/>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hangingPunct="0">
                <a:defRPr/>
              </a:pPr>
              <a:r>
                <a:rPr lang="en-US" sz="1400" b="1" dirty="0">
                  <a:latin typeface="Garamond" pitchFamily="18" charset="0"/>
                </a:rPr>
                <a:t>SAFER </a:t>
              </a:r>
            </a:p>
            <a:p>
              <a:pPr algn="ctr" eaLnBrk="0" hangingPunct="0">
                <a:defRPr/>
              </a:pPr>
              <a:r>
                <a:rPr lang="en-US" sz="1400" b="1" dirty="0">
                  <a:latin typeface="Garamond" pitchFamily="18" charset="0"/>
                </a:rPr>
                <a:t>$1,000,000 Excess $1,000,000 </a:t>
              </a:r>
            </a:p>
          </p:txBody>
        </p:sp>
        <p:sp>
          <p:nvSpPr>
            <p:cNvPr id="68" name="Text Box 22">
              <a:extLst>
                <a:ext uri="{FF2B5EF4-FFF2-40B4-BE49-F238E27FC236}">
                  <a16:creationId xmlns:a16="http://schemas.microsoft.com/office/drawing/2014/main" id="{5FC93569-9CD2-4FC5-992D-79F0BF14E420}"/>
                </a:ext>
              </a:extLst>
            </p:cNvPr>
            <p:cNvSpPr txBox="1">
              <a:spLocks noChangeArrowheads="1"/>
            </p:cNvSpPr>
            <p:nvPr/>
          </p:nvSpPr>
          <p:spPr bwMode="auto">
            <a:xfrm>
              <a:off x="7177881" y="2895600"/>
              <a:ext cx="1155700" cy="284163"/>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hangingPunct="0">
                <a:defRPr/>
              </a:pPr>
              <a:r>
                <a:rPr lang="en-US" sz="1400" b="1" dirty="0">
                  <a:latin typeface="Garamond" pitchFamily="18" charset="0"/>
                </a:rPr>
                <a:t>$10,000,000</a:t>
              </a:r>
            </a:p>
          </p:txBody>
        </p:sp>
      </p:grpSp>
      <p:sp>
        <p:nvSpPr>
          <p:cNvPr id="4" name="Rectangle 16">
            <a:extLst>
              <a:ext uri="{FF2B5EF4-FFF2-40B4-BE49-F238E27FC236}">
                <a16:creationId xmlns:a16="http://schemas.microsoft.com/office/drawing/2014/main" id="{08E22FDF-E419-EF97-92D7-9DA78C790510}"/>
              </a:ext>
            </a:extLst>
          </p:cNvPr>
          <p:cNvSpPr>
            <a:spLocks noChangeArrowheads="1"/>
          </p:cNvSpPr>
          <p:nvPr/>
        </p:nvSpPr>
        <p:spPr bwMode="auto">
          <a:xfrm>
            <a:off x="5973523" y="1687666"/>
            <a:ext cx="2754472" cy="633116"/>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p>
            <a:pPr algn="ctr" eaLnBrk="0" fontAlgn="auto" hangingPunct="0">
              <a:spcBef>
                <a:spcPts val="0"/>
              </a:spcBef>
              <a:spcAft>
                <a:spcPts val="0"/>
              </a:spcAft>
            </a:pPr>
            <a:r>
              <a:rPr lang="en-US" sz="1400" b="1" dirty="0">
                <a:latin typeface="Garamond" pitchFamily="18" charset="0"/>
              </a:rPr>
              <a:t>SAFER </a:t>
            </a:r>
          </a:p>
          <a:p>
            <a:pPr algn="ctr" eaLnBrk="0" fontAlgn="auto" hangingPunct="0">
              <a:spcBef>
                <a:spcPts val="0"/>
              </a:spcBef>
              <a:spcAft>
                <a:spcPts val="0"/>
              </a:spcAft>
            </a:pPr>
            <a:r>
              <a:rPr lang="en-US" sz="1400" b="1" dirty="0">
                <a:latin typeface="Garamond" pitchFamily="18" charset="0"/>
              </a:rPr>
              <a:t>$25,000,000 </a:t>
            </a:r>
          </a:p>
          <a:p>
            <a:pPr algn="ctr" eaLnBrk="0" fontAlgn="auto" hangingPunct="0">
              <a:spcBef>
                <a:spcPts val="0"/>
              </a:spcBef>
              <a:spcAft>
                <a:spcPts val="0"/>
              </a:spcAft>
            </a:pPr>
            <a:r>
              <a:rPr lang="en-US" sz="1400" b="1" dirty="0">
                <a:latin typeface="Garamond" pitchFamily="18" charset="0"/>
              </a:rPr>
              <a:t>Excess $25,000,000</a:t>
            </a:r>
          </a:p>
        </p:txBody>
      </p:sp>
      <p:sp>
        <p:nvSpPr>
          <p:cNvPr id="6" name="Text Box 13">
            <a:extLst>
              <a:ext uri="{FF2B5EF4-FFF2-40B4-BE49-F238E27FC236}">
                <a16:creationId xmlns:a16="http://schemas.microsoft.com/office/drawing/2014/main" id="{B45E73B9-B479-36B4-35C3-78DFE4920FF7}"/>
              </a:ext>
            </a:extLst>
          </p:cNvPr>
          <p:cNvSpPr txBox="1">
            <a:spLocks noChangeArrowheads="1"/>
          </p:cNvSpPr>
          <p:nvPr/>
        </p:nvSpPr>
        <p:spPr bwMode="auto">
          <a:xfrm>
            <a:off x="8744537" y="1838542"/>
            <a:ext cx="1178004" cy="295059"/>
          </a:xfrm>
          <a:prstGeom prst="rect">
            <a:avLst/>
          </a:prstGeom>
          <a:solidFill>
            <a:srgbClr val="FFFFCC">
              <a:alpha val="52157"/>
            </a:srgbClr>
          </a:solidFill>
          <a:ln w="9525" algn="ctr">
            <a:solidFill>
              <a:srgbClr val="345E3E"/>
            </a:solidFill>
            <a:miter lim="800000"/>
            <a:headEnd/>
            <a:tailEnd/>
          </a:ln>
          <a:scene3d>
            <a:camera prst="orthographicFront"/>
            <a:lightRig rig="threePt" dir="t"/>
          </a:scene3d>
          <a:sp3d>
            <a:bevelT/>
          </a:sp3d>
        </p:spPr>
        <p:txBody>
          <a:bodyPr wrap="none" anchor="ctr"/>
          <a:lstStyle>
            <a:defPPr>
              <a:defRPr lang="en-US"/>
            </a:defPPr>
            <a:lvl1pPr algn="ctr" eaLnBrk="0" hangingPunct="0">
              <a:defRPr sz="1400" b="1">
                <a:latin typeface="Garamond" pitchFamily="18" charset="0"/>
              </a:defRPr>
            </a:lvl1pPr>
          </a:lstStyle>
          <a:p>
            <a:r>
              <a:rPr lang="en-US" dirty="0"/>
              <a:t>$50,000,000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DBBC-3894-476D-C0E5-ECC07445D029}"/>
              </a:ext>
            </a:extLst>
          </p:cNvPr>
          <p:cNvSpPr>
            <a:spLocks noGrp="1"/>
          </p:cNvSpPr>
          <p:nvPr>
            <p:ph type="title"/>
          </p:nvPr>
        </p:nvSpPr>
        <p:spPr/>
        <p:txBody>
          <a:bodyPr/>
          <a:lstStyle/>
          <a:p>
            <a:r>
              <a:rPr lang="en-US" dirty="0">
                <a:latin typeface="Garamond" panose="02020404030301010803" pitchFamily="18" charset="0"/>
              </a:rPr>
              <a:t>SWACC Quick Facts</a:t>
            </a:r>
          </a:p>
        </p:txBody>
      </p:sp>
      <p:sp>
        <p:nvSpPr>
          <p:cNvPr id="3" name="Content Placeholder 2">
            <a:extLst>
              <a:ext uri="{FF2B5EF4-FFF2-40B4-BE49-F238E27FC236}">
                <a16:creationId xmlns:a16="http://schemas.microsoft.com/office/drawing/2014/main" id="{220D1A18-5090-EAED-E774-E5AACBA23A6C}"/>
              </a:ext>
            </a:extLst>
          </p:cNvPr>
          <p:cNvSpPr>
            <a:spLocks noGrp="1"/>
          </p:cNvSpPr>
          <p:nvPr>
            <p:ph idx="1"/>
          </p:nvPr>
        </p:nvSpPr>
        <p:spPr>
          <a:xfrm>
            <a:off x="1981200" y="1143000"/>
            <a:ext cx="8229600" cy="4038600"/>
          </a:xfrm>
        </p:spPr>
        <p:txBody>
          <a:bodyPr numCol="2"/>
          <a:lstStyle/>
          <a:p>
            <a:pPr>
              <a:buClr>
                <a:schemeClr val="tx1"/>
              </a:buClr>
            </a:pPr>
            <a:r>
              <a:rPr lang="en-US" sz="1600" b="1" dirty="0">
                <a:solidFill>
                  <a:srgbClr val="A91F2E"/>
                </a:solidFill>
                <a:latin typeface="Garamond" panose="02020404030301010803" pitchFamily="18" charset="0"/>
                <a:ea typeface="ＭＳ Ｐゴシック" pitchFamily="-109" charset="-128"/>
              </a:rPr>
              <a:t>Not for Profit JPA</a:t>
            </a:r>
          </a:p>
          <a:p>
            <a:pPr lvl="1">
              <a:buClr>
                <a:schemeClr val="tx1"/>
              </a:buClr>
            </a:pPr>
            <a:r>
              <a:rPr lang="en-US" sz="1500" dirty="0">
                <a:latin typeface="Garamond" panose="02020404030301010803" pitchFamily="18" charset="0"/>
                <a:ea typeface="ＭＳ Ｐゴシック" pitchFamily="-109" charset="-128"/>
              </a:rPr>
              <a:t>58 California Community College Districts </a:t>
            </a:r>
          </a:p>
          <a:p>
            <a:pPr>
              <a:buClr>
                <a:schemeClr val="tx1"/>
              </a:buClr>
            </a:pPr>
            <a:r>
              <a:rPr lang="en-US" sz="1600" b="1" dirty="0">
                <a:solidFill>
                  <a:srgbClr val="A91F2E"/>
                </a:solidFill>
                <a:latin typeface="Garamond" panose="02020404030301010803" pitchFamily="18" charset="0"/>
                <a:ea typeface="ＭＳ Ｐゴシック" pitchFamily="-109" charset="-128"/>
              </a:rPr>
              <a:t>SAFER Excess Property and Liability – True Follow Form</a:t>
            </a:r>
            <a:r>
              <a:rPr lang="en-US" sz="1800" dirty="0">
                <a:solidFill>
                  <a:srgbClr val="D12125"/>
                </a:solidFill>
                <a:latin typeface="Garamond" panose="02020404030301010803" pitchFamily="18" charset="0"/>
                <a:ea typeface="ＭＳ Ｐゴシック" pitchFamily="-109" charset="-128"/>
              </a:rPr>
              <a:t>	</a:t>
            </a:r>
          </a:p>
          <a:p>
            <a:pPr lvl="1">
              <a:buClr>
                <a:schemeClr val="tx1"/>
              </a:buClr>
            </a:pPr>
            <a:r>
              <a:rPr lang="en-US" sz="1500" dirty="0">
                <a:latin typeface="Garamond" panose="02020404030301010803" pitchFamily="18" charset="0"/>
                <a:ea typeface="ＭＳ Ｐゴシック" pitchFamily="-109" charset="-128"/>
              </a:rPr>
              <a:t>2.8M ADA/FTES; $127B TIVs</a:t>
            </a:r>
          </a:p>
          <a:p>
            <a:pPr lvl="1">
              <a:buClr>
                <a:schemeClr val="tx1"/>
              </a:buClr>
            </a:pPr>
            <a:r>
              <a:rPr lang="en-US" sz="1500" dirty="0">
                <a:latin typeface="Garamond" panose="02020404030301010803" pitchFamily="18" charset="0"/>
                <a:ea typeface="ＭＳ Ｐゴシック" pitchFamily="-109" charset="-128"/>
              </a:rPr>
              <a:t>492 California School Districts</a:t>
            </a:r>
          </a:p>
          <a:p>
            <a:pPr lvl="1">
              <a:buClr>
                <a:schemeClr val="tx1"/>
              </a:buClr>
            </a:pPr>
            <a:r>
              <a:rPr lang="en-US" sz="1500" dirty="0">
                <a:latin typeface="Garamond" panose="02020404030301010803" pitchFamily="18" charset="0"/>
                <a:ea typeface="ＭＳ Ｐゴシック" pitchFamily="-109" charset="-128"/>
              </a:rPr>
              <a:t>58 California Community College Districts</a:t>
            </a:r>
          </a:p>
          <a:p>
            <a:pPr>
              <a:buClr>
                <a:srgbClr val="000000"/>
              </a:buClr>
              <a:defRPr/>
            </a:pPr>
            <a:r>
              <a:rPr lang="en-US" sz="1600" b="1" dirty="0">
                <a:solidFill>
                  <a:srgbClr val="A71F2D"/>
                </a:solidFill>
                <a:latin typeface="Garamond" panose="02020404030301010803" pitchFamily="18" charset="0"/>
                <a:ea typeface="ＭＳ Ｐゴシック" pitchFamily="-109" charset="-128"/>
              </a:rPr>
              <a:t>Member Governance &amp; Control </a:t>
            </a:r>
            <a:endParaRPr lang="en-US" sz="1600" dirty="0">
              <a:latin typeface="Garamond" panose="02020404030301010803" pitchFamily="18" charset="0"/>
              <a:ea typeface="ＭＳ Ｐゴシック" pitchFamily="-109" charset="-128"/>
            </a:endParaRPr>
          </a:p>
          <a:p>
            <a:pPr>
              <a:buClr>
                <a:schemeClr val="tx1"/>
              </a:buClr>
            </a:pPr>
            <a:r>
              <a:rPr lang="en-US" sz="1600" b="1" dirty="0">
                <a:solidFill>
                  <a:srgbClr val="A71F2D"/>
                </a:solidFill>
                <a:latin typeface="Garamond" panose="02020404030301010803" pitchFamily="18" charset="0"/>
                <a:ea typeface="ＭＳ Ｐゴシック" pitchFamily="-109" charset="-128"/>
              </a:rPr>
              <a:t>CAJPA Accredited with Excellence</a:t>
            </a:r>
            <a:endParaRPr lang="en-US" sz="1800" b="1" dirty="0">
              <a:solidFill>
                <a:srgbClr val="A91F2E"/>
              </a:solidFill>
              <a:latin typeface="Garamond" panose="02020404030301010803" pitchFamily="18" charset="0"/>
              <a:ea typeface="ＭＳ Ｐゴシック" pitchFamily="-109" charset="-128"/>
            </a:endParaRPr>
          </a:p>
          <a:p>
            <a:pPr>
              <a:buClr>
                <a:schemeClr val="tx1"/>
              </a:buClr>
            </a:pPr>
            <a:endParaRPr lang="en-US" sz="1800" b="1" dirty="0">
              <a:solidFill>
                <a:srgbClr val="A91F2E"/>
              </a:solidFill>
              <a:latin typeface="Garamond" panose="02020404030301010803" pitchFamily="18" charset="0"/>
              <a:ea typeface="ＭＳ Ｐゴシック" pitchFamily="-109" charset="-128"/>
            </a:endParaRPr>
          </a:p>
          <a:p>
            <a:pPr>
              <a:buClr>
                <a:schemeClr val="tx1"/>
              </a:buClr>
            </a:pPr>
            <a:endParaRPr lang="en-US" sz="1800" b="1" dirty="0">
              <a:solidFill>
                <a:srgbClr val="A91F2E"/>
              </a:solidFill>
              <a:latin typeface="Garamond" panose="02020404030301010803" pitchFamily="18" charset="0"/>
              <a:ea typeface="ＭＳ Ｐゴシック" pitchFamily="-109" charset="-128"/>
            </a:endParaRPr>
          </a:p>
          <a:p>
            <a:pPr>
              <a:buClr>
                <a:schemeClr val="tx1"/>
              </a:buClr>
            </a:pPr>
            <a:endParaRPr lang="en-US" sz="1800" b="1" dirty="0">
              <a:solidFill>
                <a:srgbClr val="A91F2E"/>
              </a:solidFill>
              <a:latin typeface="Garamond" panose="02020404030301010803" pitchFamily="18" charset="0"/>
              <a:ea typeface="ＭＳ Ｐゴシック" pitchFamily="-109" charset="-128"/>
            </a:endParaRPr>
          </a:p>
          <a:p>
            <a:pPr>
              <a:buClr>
                <a:schemeClr val="tx1"/>
              </a:buClr>
            </a:pPr>
            <a:endParaRPr lang="en-US" sz="1800" b="1" dirty="0">
              <a:solidFill>
                <a:srgbClr val="A91F2E"/>
              </a:solidFill>
              <a:latin typeface="Garamond" panose="02020404030301010803" pitchFamily="18" charset="0"/>
              <a:ea typeface="ＭＳ Ｐゴシック" pitchFamily="-109" charset="-128"/>
            </a:endParaRPr>
          </a:p>
          <a:p>
            <a:pPr>
              <a:buClr>
                <a:schemeClr val="tx1"/>
              </a:buClr>
            </a:pPr>
            <a:endParaRPr lang="en-US" sz="1800" b="1" dirty="0">
              <a:solidFill>
                <a:srgbClr val="A91F2E"/>
              </a:solidFill>
              <a:latin typeface="Garamond" panose="02020404030301010803" pitchFamily="18" charset="0"/>
              <a:ea typeface="ＭＳ Ｐゴシック" pitchFamily="-109" charset="-128"/>
            </a:endParaRPr>
          </a:p>
          <a:p>
            <a:pPr>
              <a:buClr>
                <a:schemeClr val="tx1"/>
              </a:buClr>
            </a:pPr>
            <a:r>
              <a:rPr lang="en-US" sz="1600" b="1" dirty="0">
                <a:solidFill>
                  <a:srgbClr val="A91F2E"/>
                </a:solidFill>
                <a:latin typeface="Garamond" panose="02020404030301010803" pitchFamily="18" charset="0"/>
                <a:ea typeface="ＭＳ Ｐゴシック" pitchFamily="-109" charset="-128"/>
              </a:rPr>
              <a:t>Broad Property &amp; Liability Coverage</a:t>
            </a:r>
          </a:p>
          <a:p>
            <a:pPr lvl="1">
              <a:buClr>
                <a:schemeClr val="tx1"/>
              </a:buClr>
            </a:pPr>
            <a:r>
              <a:rPr lang="en-US" sz="1500" dirty="0">
                <a:latin typeface="Garamond" panose="02020404030301010803" pitchFamily="18" charset="0"/>
                <a:ea typeface="ＭＳ Ｐゴシック" pitchFamily="-109" charset="-128"/>
              </a:rPr>
              <a:t>Annual review of MOC to address emerging risks</a:t>
            </a:r>
          </a:p>
          <a:p>
            <a:pPr lvl="1">
              <a:buClr>
                <a:schemeClr val="tx1"/>
              </a:buClr>
            </a:pPr>
            <a:r>
              <a:rPr lang="en-US" sz="1500" dirty="0">
                <a:latin typeface="Garamond" panose="02020404030301010803" pitchFamily="18" charset="0"/>
                <a:ea typeface="ＭＳ Ｐゴシック" pitchFamily="-109" charset="-128"/>
              </a:rPr>
              <a:t>Student Professional Liability </a:t>
            </a:r>
          </a:p>
          <a:p>
            <a:pPr lvl="1">
              <a:buClr>
                <a:schemeClr val="tx1"/>
              </a:buClr>
            </a:pPr>
            <a:r>
              <a:rPr lang="en-US" sz="1500" dirty="0">
                <a:latin typeface="Garamond" panose="02020404030301010803" pitchFamily="18" charset="0"/>
                <a:ea typeface="ＭＳ Ｐゴシック" pitchFamily="-109" charset="-128"/>
              </a:rPr>
              <a:t>Medical Malpractice - Physicians, Allied Health Professionals and Mental Health Counselors</a:t>
            </a:r>
          </a:p>
          <a:p>
            <a:pPr lvl="1">
              <a:buClr>
                <a:schemeClr val="tx1"/>
              </a:buClr>
            </a:pPr>
            <a:r>
              <a:rPr lang="en-US" sz="1500" dirty="0">
                <a:latin typeface="Garamond" panose="02020404030301010803" pitchFamily="18" charset="0"/>
                <a:ea typeface="ＭＳ Ｐゴシック" pitchFamily="-109" charset="-128"/>
              </a:rPr>
              <a:t>Directors and Officers</a:t>
            </a:r>
          </a:p>
          <a:p>
            <a:pPr lvl="1">
              <a:buClr>
                <a:schemeClr val="tx1"/>
              </a:buClr>
            </a:pPr>
            <a:r>
              <a:rPr lang="en-US" sz="1500" dirty="0">
                <a:latin typeface="Garamond" panose="02020404030301010803" pitchFamily="18" charset="0"/>
                <a:ea typeface="ＭＳ Ｐゴシック" pitchFamily="-109" charset="-128"/>
              </a:rPr>
              <a:t>Employee Benefits E &amp; O</a:t>
            </a:r>
          </a:p>
          <a:p>
            <a:pPr lvl="1">
              <a:buClr>
                <a:schemeClr val="tx1"/>
              </a:buClr>
            </a:pPr>
            <a:r>
              <a:rPr lang="en-US" sz="1500" dirty="0">
                <a:latin typeface="Garamond" panose="02020404030301010803" pitchFamily="18" charset="0"/>
                <a:ea typeface="ＭＳ Ｐゴシック" pitchFamily="-109" charset="-128"/>
              </a:rPr>
              <a:t>Extended EPL Coverage</a:t>
            </a:r>
          </a:p>
          <a:p>
            <a:pPr lvl="1">
              <a:buClr>
                <a:schemeClr val="tx1"/>
              </a:buClr>
            </a:pPr>
            <a:r>
              <a:rPr lang="en-US" sz="1500" dirty="0">
                <a:latin typeface="Garamond" panose="02020404030301010803" pitchFamily="18" charset="0"/>
                <a:ea typeface="ＭＳ Ｐゴシック" pitchFamily="-109" charset="-128"/>
              </a:rPr>
              <a:t>Injunctive Relief  	</a:t>
            </a:r>
          </a:p>
          <a:p>
            <a:pPr lvl="1">
              <a:buClr>
                <a:schemeClr val="tx1"/>
              </a:buClr>
            </a:pPr>
            <a:r>
              <a:rPr lang="en-US" sz="1500" dirty="0">
                <a:latin typeface="Garamond" panose="02020404030301010803" pitchFamily="18" charset="0"/>
                <a:ea typeface="ＭＳ Ｐゴシック" pitchFamily="-109" charset="-128"/>
              </a:rPr>
              <a:t>Asbestos Defense &amp; Indemnification </a:t>
            </a:r>
          </a:p>
          <a:p>
            <a:pPr lvl="1">
              <a:buClr>
                <a:schemeClr val="tx1"/>
              </a:buClr>
            </a:pPr>
            <a:r>
              <a:rPr lang="en-US" sz="1500" dirty="0">
                <a:latin typeface="Garamond" panose="02020404030301010803" pitchFamily="18" charset="0"/>
                <a:ea typeface="ＭＳ Ｐゴシック" pitchFamily="-109" charset="-128"/>
              </a:rPr>
              <a:t>Breach of Contract 	</a:t>
            </a:r>
          </a:p>
          <a:p>
            <a:pPr lvl="1">
              <a:buClr>
                <a:schemeClr val="tx1"/>
              </a:buClr>
            </a:pPr>
            <a:r>
              <a:rPr lang="en-US" sz="1500" dirty="0">
                <a:latin typeface="Garamond" panose="02020404030301010803" pitchFamily="18" charset="0"/>
                <a:ea typeface="ＭＳ Ｐゴシック" pitchFamily="-109" charset="-128"/>
              </a:rPr>
              <a:t>Cyber Liability</a:t>
            </a:r>
          </a:p>
          <a:p>
            <a:pPr lvl="1">
              <a:buClr>
                <a:schemeClr val="tx1"/>
              </a:buClr>
            </a:pPr>
            <a:r>
              <a:rPr lang="en-US" sz="1500" dirty="0">
                <a:latin typeface="Garamond" panose="02020404030301010803" pitchFamily="18" charset="0"/>
                <a:ea typeface="ＭＳ Ｐゴシック" pitchFamily="-109" charset="-128"/>
              </a:rPr>
              <a:t>Active Assailant </a:t>
            </a:r>
          </a:p>
        </p:txBody>
      </p:sp>
      <p:pic>
        <p:nvPicPr>
          <p:cNvPr id="4" name="Picture 7" descr="excellence_logo_jpg">
            <a:extLst>
              <a:ext uri="{FF2B5EF4-FFF2-40B4-BE49-F238E27FC236}">
                <a16:creationId xmlns:a16="http://schemas.microsoft.com/office/drawing/2014/main" id="{7EBD4DEC-C8C1-68A2-3FAC-D37E8B90A7B7}"/>
              </a:ext>
            </a:extLst>
          </p:cNvPr>
          <p:cNvPicPr>
            <a:picLocks noChangeAspect="1" noChangeArrowheads="1"/>
          </p:cNvPicPr>
          <p:nvPr/>
        </p:nvPicPr>
        <p:blipFill>
          <a:blip r:embed="rId2" cstate="print"/>
          <a:srcRect/>
          <a:stretch>
            <a:fillRect/>
          </a:stretch>
        </p:blipFill>
        <p:spPr bwMode="auto">
          <a:xfrm>
            <a:off x="3124200" y="4007746"/>
            <a:ext cx="1334192" cy="1334192"/>
          </a:xfrm>
          <a:prstGeom prst="rect">
            <a:avLst/>
          </a:prstGeom>
          <a:noFill/>
          <a:ln w="9525">
            <a:noFill/>
            <a:miter lim="800000"/>
            <a:headEnd/>
            <a:tailEnd/>
          </a:ln>
        </p:spPr>
      </p:pic>
    </p:spTree>
    <p:extLst>
      <p:ext uri="{BB962C8B-B14F-4D97-AF65-F5344CB8AC3E}">
        <p14:creationId xmlns:p14="http://schemas.microsoft.com/office/powerpoint/2010/main" val="353392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0AE303-3109-94F3-9AC6-4524B9E5ED62}"/>
              </a:ext>
            </a:extLst>
          </p:cNvPr>
          <p:cNvSpPr>
            <a:spLocks noGrp="1"/>
          </p:cNvSpPr>
          <p:nvPr>
            <p:ph type="title"/>
          </p:nvPr>
        </p:nvSpPr>
        <p:spPr>
          <a:xfrm>
            <a:off x="1981200" y="152400"/>
            <a:ext cx="8229600" cy="830262"/>
          </a:xfrm>
        </p:spPr>
        <p:txBody>
          <a:bodyPr vert="horz" wrap="square" lIns="91440" tIns="45720" rIns="91440" bIns="45720" numCol="1" anchor="ctr" anchorCtr="0" compatLnSpc="1">
            <a:prstTxWarp prst="textNoShape">
              <a:avLst/>
            </a:prstTxWarp>
            <a:normAutofit fontScale="90000"/>
          </a:bodyPr>
          <a:lstStyle/>
          <a:p>
            <a:r>
              <a:rPr lang="en-US" sz="3200" dirty="0">
                <a:latin typeface="Garamond" panose="02020404030301010803" pitchFamily="18" charset="0"/>
              </a:rPr>
              <a:t>SWACC Financial Strength at a Glance (6/30/24)</a:t>
            </a:r>
          </a:p>
        </p:txBody>
      </p:sp>
      <p:sp>
        <p:nvSpPr>
          <p:cNvPr id="6" name="Content Placeholder 3">
            <a:extLst>
              <a:ext uri="{FF2B5EF4-FFF2-40B4-BE49-F238E27FC236}">
                <a16:creationId xmlns:a16="http://schemas.microsoft.com/office/drawing/2014/main" id="{EEE08E33-3E32-0BD2-571E-1CE3976B1906}"/>
              </a:ext>
            </a:extLst>
          </p:cNvPr>
          <p:cNvSpPr txBox="1">
            <a:spLocks/>
          </p:cNvSpPr>
          <p:nvPr/>
        </p:nvSpPr>
        <p:spPr bwMode="auto">
          <a:xfrm>
            <a:off x="1371600" y="1219200"/>
            <a:ext cx="5029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800">
                <a:solidFill>
                  <a:schemeClr val="tx1">
                    <a:lumMod val="95000"/>
                    <a:lumOff val="5000"/>
                  </a:schemeClr>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lumMod val="95000"/>
                    <a:lumOff val="5000"/>
                  </a:schemeClr>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lumMod val="95000"/>
                    <a:lumOff val="5000"/>
                  </a:schemeClr>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a:lstStyle>
          <a:p>
            <a:pPr marL="0" indent="0">
              <a:lnSpc>
                <a:spcPct val="90000"/>
              </a:lnSpc>
              <a:buNone/>
            </a:pPr>
            <a:r>
              <a:rPr lang="en-US" sz="2000" b="1" kern="0" dirty="0">
                <a:solidFill>
                  <a:srgbClr val="AA182C"/>
                </a:solidFill>
                <a:latin typeface="Garamond" panose="02020404030301010803" pitchFamily="18" charset="0"/>
              </a:rPr>
              <a:t>Since Inception:</a:t>
            </a:r>
          </a:p>
          <a:p>
            <a:pPr>
              <a:lnSpc>
                <a:spcPct val="90000"/>
              </a:lnSpc>
            </a:pPr>
            <a:r>
              <a:rPr lang="en-US" sz="2000" kern="0" dirty="0">
                <a:latin typeface="Garamond" panose="02020404030301010803" pitchFamily="18" charset="0"/>
              </a:rPr>
              <a:t>$232.7M – Net Contributions</a:t>
            </a:r>
          </a:p>
          <a:p>
            <a:pPr>
              <a:lnSpc>
                <a:spcPct val="90000"/>
              </a:lnSpc>
            </a:pPr>
            <a:r>
              <a:rPr lang="en-US" sz="2000" kern="0" dirty="0">
                <a:latin typeface="Garamond" panose="02020404030301010803" pitchFamily="18" charset="0"/>
              </a:rPr>
              <a:t>$29.0M – Net Investment Income Earned</a:t>
            </a:r>
          </a:p>
          <a:p>
            <a:pPr marL="342900" lvl="1" indent="-342900">
              <a:lnSpc>
                <a:spcPct val="90000"/>
              </a:lnSpc>
              <a:buChar char="•"/>
            </a:pPr>
            <a:r>
              <a:rPr lang="en-US" sz="2000" kern="0" dirty="0">
                <a:latin typeface="Garamond" panose="02020404030301010803" pitchFamily="18" charset="0"/>
              </a:rPr>
              <a:t>$164.8M – Paid Claims &amp; Loss Portfolio Transfer</a:t>
            </a:r>
          </a:p>
          <a:p>
            <a:pPr marL="342900" lvl="1" indent="-342900">
              <a:lnSpc>
                <a:spcPct val="90000"/>
              </a:lnSpc>
              <a:buChar char="•"/>
            </a:pPr>
            <a:r>
              <a:rPr lang="en-US" altLang="en-US" sz="2000" kern="0" dirty="0">
                <a:latin typeface="Garamond" panose="02020404030301010803" pitchFamily="18" charset="0"/>
              </a:rPr>
              <a:t>$36.6M – Net Position Returned to Member Districts </a:t>
            </a:r>
          </a:p>
          <a:p>
            <a:pPr marL="342900" lvl="1" indent="-342900">
              <a:lnSpc>
                <a:spcPct val="90000"/>
              </a:lnSpc>
              <a:buChar char="•"/>
            </a:pPr>
            <a:r>
              <a:rPr lang="en-US" altLang="en-US" sz="2000" kern="0" dirty="0">
                <a:latin typeface="Garamond" panose="02020404030301010803" pitchFamily="18" charset="0"/>
              </a:rPr>
              <a:t>$8.3M – Net Position Utilized for SWACC Programs</a:t>
            </a:r>
          </a:p>
          <a:p>
            <a:pPr marL="342900" lvl="1" indent="-342900">
              <a:lnSpc>
                <a:spcPct val="90000"/>
              </a:lnSpc>
              <a:buChar char="•"/>
            </a:pPr>
            <a:r>
              <a:rPr lang="en-US" sz="2000" kern="0" dirty="0">
                <a:latin typeface="Garamond" panose="02020404030301010803" pitchFamily="18" charset="0"/>
              </a:rPr>
              <a:t>$38.2M – Claim Liabilities &amp; ULAE </a:t>
            </a:r>
          </a:p>
          <a:p>
            <a:pPr marL="342900" lvl="1" indent="-342900">
              <a:lnSpc>
                <a:spcPct val="90000"/>
              </a:lnSpc>
              <a:buChar char="•"/>
            </a:pPr>
            <a:r>
              <a:rPr lang="en-US" sz="2000" kern="0" dirty="0">
                <a:latin typeface="Garamond" panose="02020404030301010803" pitchFamily="18" charset="0"/>
              </a:rPr>
              <a:t>$10.1M – Undesignated Net Position/Capital Fund/Rate Stabilization</a:t>
            </a:r>
          </a:p>
          <a:p>
            <a:pPr>
              <a:lnSpc>
                <a:spcPct val="90000"/>
              </a:lnSpc>
              <a:buFontTx/>
              <a:buChar char="•"/>
            </a:pPr>
            <a:endParaRPr lang="en-US" sz="2000" kern="0" dirty="0">
              <a:latin typeface="Garamond" panose="02020404030301010803" pitchFamily="18" charset="0"/>
            </a:endParaRPr>
          </a:p>
        </p:txBody>
      </p:sp>
      <p:pic>
        <p:nvPicPr>
          <p:cNvPr id="2" name="Content Placeholder 2" descr="People with tablet">
            <a:extLst>
              <a:ext uri="{FF2B5EF4-FFF2-40B4-BE49-F238E27FC236}">
                <a16:creationId xmlns:a16="http://schemas.microsoft.com/office/drawing/2014/main" id="{D996D817-6521-C122-DF38-05AE46F9C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8482" y="1981200"/>
            <a:ext cx="3958118" cy="2642045"/>
          </a:xfrm>
          <a:prstGeom prst="rect">
            <a:avLst/>
          </a:prstGeom>
          <a:noFill/>
          <a:ln>
            <a:noFill/>
          </a:ln>
          <a:effectLst>
            <a:softEdge rad="112500"/>
          </a:effectLst>
        </p:spPr>
      </p:pic>
    </p:spTree>
    <p:extLst>
      <p:ext uri="{BB962C8B-B14F-4D97-AF65-F5344CB8AC3E}">
        <p14:creationId xmlns:p14="http://schemas.microsoft.com/office/powerpoint/2010/main" val="370452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6735-9A64-0354-6325-C58D3044C658}"/>
              </a:ext>
            </a:extLst>
          </p:cNvPr>
          <p:cNvSpPr>
            <a:spLocks noGrp="1"/>
          </p:cNvSpPr>
          <p:nvPr>
            <p:ph type="title"/>
          </p:nvPr>
        </p:nvSpPr>
        <p:spPr>
          <a:xfrm>
            <a:off x="1981200" y="236538"/>
            <a:ext cx="8229600" cy="830262"/>
          </a:xfrm>
        </p:spPr>
        <p:txBody>
          <a:bodyPr wrap="square" anchor="ctr">
            <a:normAutofit/>
          </a:bodyPr>
          <a:lstStyle/>
          <a:p>
            <a:r>
              <a:rPr lang="en-US" dirty="0">
                <a:latin typeface="Garamond" panose="02020404030301010803" pitchFamily="18" charset="0"/>
              </a:rPr>
              <a:t>Member Services </a:t>
            </a:r>
          </a:p>
        </p:txBody>
      </p:sp>
      <p:sp>
        <p:nvSpPr>
          <p:cNvPr id="4" name="Rectangle 6">
            <a:extLst>
              <a:ext uri="{FF2B5EF4-FFF2-40B4-BE49-F238E27FC236}">
                <a16:creationId xmlns:a16="http://schemas.microsoft.com/office/drawing/2014/main" id="{8F385197-8F46-D39B-B9EC-09F07DE7CCAE}"/>
              </a:ext>
            </a:extLst>
          </p:cNvPr>
          <p:cNvSpPr txBox="1">
            <a:spLocks noGrp="1" noChangeArrowheads="1"/>
          </p:cNvSpPr>
          <p:nvPr>
            <p:ph idx="1"/>
          </p:nvPr>
        </p:nvSpPr>
        <p:spPr bwMode="auto">
          <a:xfrm>
            <a:off x="1524000" y="1143000"/>
            <a:ext cx="9296400" cy="4724400"/>
          </a:xfrm>
        </p:spPr>
        <p:txBody>
          <a:bodyPr wrap="square" anchor="t">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indent="0" algn="l" eaLnBrk="1" hangingPunct="1">
              <a:lnSpc>
                <a:spcPct val="90000"/>
              </a:lnSpc>
              <a:spcAft>
                <a:spcPts val="600"/>
              </a:spcAft>
              <a:buNone/>
            </a:pPr>
            <a:r>
              <a:rPr lang="en-US" sz="2000" b="1" dirty="0">
                <a:solidFill>
                  <a:schemeClr val="tx1">
                    <a:lumMod val="95000"/>
                    <a:lumOff val="5000"/>
                  </a:schemeClr>
                </a:solidFill>
                <a:latin typeface="Garamond" panose="02020404030301010803" pitchFamily="18" charset="0"/>
              </a:rPr>
              <a:t>Integrated Loss Control, Risk Financing and Claims Management Solutions</a:t>
            </a:r>
          </a:p>
          <a:p>
            <a:pPr algn="l" eaLnBrk="1" hangingPunct="1">
              <a:lnSpc>
                <a:spcPct val="90000"/>
              </a:lnSpc>
              <a:spcAft>
                <a:spcPts val="600"/>
              </a:spcAft>
            </a:pPr>
            <a:endParaRPr lang="en-US" sz="2000" b="1" dirty="0">
              <a:solidFill>
                <a:schemeClr val="tx1">
                  <a:lumMod val="95000"/>
                  <a:lumOff val="5000"/>
                </a:schemeClr>
              </a:solidFill>
              <a:latin typeface="Garamond" panose="02020404030301010803" pitchFamily="18" charset="0"/>
            </a:endParaRPr>
          </a:p>
          <a:p>
            <a:pPr marL="0" indent="0" algn="l" eaLnBrk="1" hangingPunct="1">
              <a:lnSpc>
                <a:spcPct val="90000"/>
              </a:lnSpc>
              <a:spcAft>
                <a:spcPts val="600"/>
              </a:spcAft>
              <a:buNone/>
            </a:pPr>
            <a:r>
              <a:rPr lang="en-US" sz="2000" b="1" dirty="0">
                <a:solidFill>
                  <a:schemeClr val="tx1">
                    <a:lumMod val="95000"/>
                    <a:lumOff val="5000"/>
                  </a:schemeClr>
                </a:solidFill>
                <a:latin typeface="Garamond" panose="02020404030301010803" pitchFamily="18" charset="0"/>
              </a:rPr>
              <a:t>Community College Specialists</a:t>
            </a:r>
          </a:p>
          <a:p>
            <a:pPr lvl="1" algn="l" eaLnBrk="1" hangingPunct="1">
              <a:lnSpc>
                <a:spcPct val="90000"/>
              </a:lnSpc>
              <a:spcAft>
                <a:spcPts val="600"/>
              </a:spcAft>
              <a:buClr>
                <a:schemeClr val="tx1"/>
              </a:buClr>
              <a:buFont typeface="Arial" panose="020B0604020202020204" pitchFamily="34" charset="0"/>
              <a:buChar char="•"/>
              <a:defRPr/>
            </a:pPr>
            <a:r>
              <a:rPr lang="en-US" sz="2000" dirty="0">
                <a:solidFill>
                  <a:schemeClr val="tx1">
                    <a:lumMod val="95000"/>
                    <a:lumOff val="5000"/>
                  </a:schemeClr>
                </a:solidFill>
                <a:latin typeface="Garamond" panose="02020404030301010803" pitchFamily="18" charset="0"/>
              </a:rPr>
              <a:t>Keenan SafeColleges &amp; P&amp;C Bridge </a:t>
            </a:r>
          </a:p>
          <a:p>
            <a:pPr lvl="1" algn="l">
              <a:lnSpc>
                <a:spcPct val="90000"/>
              </a:lnSpc>
              <a:spcAft>
                <a:spcPts val="600"/>
              </a:spcAft>
              <a:buClr>
                <a:schemeClr val="tx1"/>
              </a:buClr>
              <a:buFont typeface="Arial" panose="020B0604020202020204" pitchFamily="34" charset="0"/>
              <a:buChar char="•"/>
              <a:defRPr/>
            </a:pPr>
            <a:r>
              <a:rPr lang="en-US" sz="2000" dirty="0">
                <a:solidFill>
                  <a:schemeClr val="tx1">
                    <a:lumMod val="95000"/>
                    <a:lumOff val="5000"/>
                  </a:schemeClr>
                </a:solidFill>
                <a:latin typeface="Garamond" panose="02020404030301010803" pitchFamily="18" charset="0"/>
              </a:rPr>
              <a:t>Claims Administration-Property &amp; Liability Claims Administration (PLCA)</a:t>
            </a:r>
          </a:p>
          <a:p>
            <a:pPr lvl="1" algn="l">
              <a:lnSpc>
                <a:spcPct val="90000"/>
              </a:lnSpc>
              <a:spcAft>
                <a:spcPts val="600"/>
              </a:spcAft>
              <a:buClr>
                <a:schemeClr val="tx1"/>
              </a:buClr>
              <a:buFont typeface="Arial" panose="020B0604020202020204" pitchFamily="34" charset="0"/>
              <a:buChar char="•"/>
              <a:defRPr/>
            </a:pPr>
            <a:r>
              <a:rPr lang="en-US" sz="2000" dirty="0">
                <a:solidFill>
                  <a:schemeClr val="tx1">
                    <a:lumMod val="95000"/>
                    <a:lumOff val="5000"/>
                  </a:schemeClr>
                </a:solidFill>
                <a:latin typeface="Garamond" panose="02020404030301010803" pitchFamily="18" charset="0"/>
              </a:rPr>
              <a:t>Financial Services-Service Enhancement Technologies (SETECH)</a:t>
            </a:r>
          </a:p>
          <a:p>
            <a:pPr lvl="1" algn="l">
              <a:lnSpc>
                <a:spcPct val="90000"/>
              </a:lnSpc>
              <a:spcAft>
                <a:spcPts val="600"/>
              </a:spcAft>
              <a:buClr>
                <a:schemeClr val="tx1"/>
              </a:buClr>
              <a:buFont typeface="Arial" panose="020B0604020202020204" pitchFamily="34" charset="0"/>
              <a:buChar char="•"/>
              <a:defRPr/>
            </a:pPr>
            <a:r>
              <a:rPr lang="en-US" sz="2000" dirty="0">
                <a:solidFill>
                  <a:schemeClr val="tx1">
                    <a:lumMod val="95000"/>
                    <a:lumOff val="5000"/>
                  </a:schemeClr>
                </a:solidFill>
                <a:latin typeface="Garamond" panose="02020404030301010803" pitchFamily="18" charset="0"/>
              </a:rPr>
              <a:t>Bi-annual Safety Site Inspections and Audits</a:t>
            </a:r>
          </a:p>
          <a:p>
            <a:pPr lvl="1" algn="l">
              <a:lnSpc>
                <a:spcPct val="90000"/>
              </a:lnSpc>
              <a:spcAft>
                <a:spcPts val="600"/>
              </a:spcAft>
              <a:buClr>
                <a:schemeClr val="tx1"/>
              </a:buClr>
              <a:buFont typeface="Arial" panose="020B0604020202020204" pitchFamily="34" charset="0"/>
              <a:buChar char="•"/>
              <a:defRPr/>
            </a:pPr>
            <a:r>
              <a:rPr lang="en-US" sz="2000" dirty="0">
                <a:solidFill>
                  <a:schemeClr val="tx1">
                    <a:lumMod val="95000"/>
                    <a:lumOff val="5000"/>
                  </a:schemeClr>
                </a:solidFill>
                <a:latin typeface="Garamond" panose="02020404030301010803" pitchFamily="18" charset="0"/>
              </a:rPr>
              <a:t>Certified Playground Safety Inspections</a:t>
            </a:r>
          </a:p>
          <a:p>
            <a:pPr lvl="1" algn="l" eaLnBrk="1" hangingPunct="1">
              <a:lnSpc>
                <a:spcPct val="90000"/>
              </a:lnSpc>
              <a:spcAft>
                <a:spcPts val="600"/>
              </a:spcAft>
              <a:buClr>
                <a:schemeClr val="tx1"/>
              </a:buClr>
              <a:buFont typeface="Arial" panose="020B0604020202020204" pitchFamily="34" charset="0"/>
              <a:buChar char="•"/>
              <a:defRPr/>
            </a:pPr>
            <a:r>
              <a:rPr lang="en-US" sz="2000" dirty="0">
                <a:solidFill>
                  <a:schemeClr val="tx1">
                    <a:lumMod val="95000"/>
                    <a:lumOff val="5000"/>
                  </a:schemeClr>
                </a:solidFill>
                <a:latin typeface="Garamond" panose="02020404030301010803" pitchFamily="18" charset="0"/>
              </a:rPr>
              <a:t>Building Appraisals conducted every five years </a:t>
            </a:r>
            <a:endParaRPr lang="en-US" sz="2000" b="1" dirty="0">
              <a:solidFill>
                <a:schemeClr val="tx1">
                  <a:lumMod val="95000"/>
                  <a:lumOff val="5000"/>
                </a:schemeClr>
              </a:solidFill>
              <a:latin typeface="Garamond" panose="02020404030301010803" pitchFamily="18" charset="0"/>
            </a:endParaRPr>
          </a:p>
          <a:p>
            <a:pPr lvl="1" algn="l" eaLnBrk="1" hangingPunct="1">
              <a:lnSpc>
                <a:spcPct val="90000"/>
              </a:lnSpc>
              <a:spcAft>
                <a:spcPts val="600"/>
              </a:spcAft>
              <a:buClr>
                <a:schemeClr val="tx1"/>
              </a:buClr>
              <a:buFont typeface="Arial" panose="020B0604020202020204" pitchFamily="34" charset="0"/>
              <a:buChar char="•"/>
              <a:defRPr/>
            </a:pPr>
            <a:r>
              <a:rPr lang="en-US" sz="2000" dirty="0">
                <a:solidFill>
                  <a:schemeClr val="tx1">
                    <a:lumMod val="95000"/>
                    <a:lumOff val="5000"/>
                  </a:schemeClr>
                </a:solidFill>
                <a:latin typeface="Garamond" panose="02020404030301010803" pitchFamily="18" charset="0"/>
              </a:rPr>
              <a:t>Dedicated</a:t>
            </a:r>
            <a:r>
              <a:rPr lang="en-US" sz="2000" b="1" dirty="0">
                <a:solidFill>
                  <a:schemeClr val="tx1">
                    <a:lumMod val="95000"/>
                    <a:lumOff val="5000"/>
                  </a:schemeClr>
                </a:solidFill>
                <a:latin typeface="Garamond" panose="02020404030301010803" pitchFamily="18" charset="0"/>
              </a:rPr>
              <a:t> </a:t>
            </a:r>
            <a:r>
              <a:rPr lang="en-US" sz="2000" dirty="0">
                <a:solidFill>
                  <a:schemeClr val="tx1">
                    <a:lumMod val="95000"/>
                    <a:lumOff val="5000"/>
                  </a:schemeClr>
                </a:solidFill>
                <a:latin typeface="Garamond" panose="02020404030301010803" pitchFamily="18" charset="0"/>
              </a:rPr>
              <a:t>Loss Control Consultants </a:t>
            </a:r>
            <a:endParaRPr lang="en-US" sz="2000" b="1" dirty="0">
              <a:solidFill>
                <a:schemeClr val="tx1">
                  <a:lumMod val="95000"/>
                  <a:lumOff val="5000"/>
                </a:schemeClr>
              </a:solidFill>
              <a:latin typeface="Garamond" panose="02020404030301010803" pitchFamily="18" charset="0"/>
            </a:endParaRPr>
          </a:p>
          <a:p>
            <a:pPr marL="0" indent="0" algn="l" eaLnBrk="1" hangingPunct="1">
              <a:lnSpc>
                <a:spcPct val="90000"/>
              </a:lnSpc>
              <a:spcAft>
                <a:spcPts val="600"/>
              </a:spcAft>
              <a:buNone/>
            </a:pPr>
            <a:endParaRPr lang="en-US" sz="2000" b="1" dirty="0">
              <a:solidFill>
                <a:schemeClr val="tx1">
                  <a:lumMod val="95000"/>
                  <a:lumOff val="5000"/>
                </a:schemeClr>
              </a:solidFill>
            </a:endParaRPr>
          </a:p>
        </p:txBody>
      </p:sp>
    </p:spTree>
    <p:extLst>
      <p:ext uri="{BB962C8B-B14F-4D97-AF65-F5344CB8AC3E}">
        <p14:creationId xmlns:p14="http://schemas.microsoft.com/office/powerpoint/2010/main" val="2131737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E37F-8581-C01A-FC2E-44D1464FFAED}"/>
              </a:ext>
            </a:extLst>
          </p:cNvPr>
          <p:cNvSpPr>
            <a:spLocks noGrp="1"/>
          </p:cNvSpPr>
          <p:nvPr>
            <p:ph type="title"/>
          </p:nvPr>
        </p:nvSpPr>
        <p:spPr/>
        <p:txBody>
          <a:bodyPr/>
          <a:lstStyle/>
          <a:p>
            <a:r>
              <a:rPr lang="en-US" sz="3600" dirty="0">
                <a:latin typeface="Garamond" panose="02020404030301010803" pitchFamily="18" charset="0"/>
              </a:rPr>
              <a:t>Trainings &amp; Resources </a:t>
            </a:r>
          </a:p>
        </p:txBody>
      </p:sp>
      <p:sp>
        <p:nvSpPr>
          <p:cNvPr id="3" name="Content Placeholder 2">
            <a:extLst>
              <a:ext uri="{FF2B5EF4-FFF2-40B4-BE49-F238E27FC236}">
                <a16:creationId xmlns:a16="http://schemas.microsoft.com/office/drawing/2014/main" id="{A6D0E46B-F823-76E8-BEF6-F85874AAFF74}"/>
              </a:ext>
            </a:extLst>
          </p:cNvPr>
          <p:cNvSpPr>
            <a:spLocks noGrp="1"/>
          </p:cNvSpPr>
          <p:nvPr>
            <p:ph idx="1"/>
          </p:nvPr>
        </p:nvSpPr>
        <p:spPr>
          <a:xfrm>
            <a:off x="1524000" y="1752600"/>
            <a:ext cx="8229600" cy="3505200"/>
          </a:xfrm>
        </p:spPr>
        <p:txBody>
          <a:bodyPr/>
          <a:lstStyle/>
          <a:p>
            <a:r>
              <a:rPr lang="en-US" sz="2400" dirty="0">
                <a:latin typeface="Garamond" panose="02020404030301010803" pitchFamily="18" charset="0"/>
              </a:rPr>
              <a:t>Webinars and Roundtables </a:t>
            </a:r>
          </a:p>
          <a:p>
            <a:r>
              <a:rPr lang="en-US" sz="2400" dirty="0">
                <a:latin typeface="Garamond" panose="02020404030301010803" pitchFamily="18" charset="0"/>
              </a:rPr>
              <a:t>Focus on: </a:t>
            </a:r>
          </a:p>
          <a:p>
            <a:pPr lvl="1"/>
            <a:r>
              <a:rPr lang="en-US" sz="2000" dirty="0">
                <a:latin typeface="Garamond" panose="02020404030301010803" pitchFamily="18" charset="0"/>
              </a:rPr>
              <a:t>Best Practices Library  </a:t>
            </a:r>
          </a:p>
          <a:p>
            <a:pPr lvl="1"/>
            <a:r>
              <a:rPr lang="en-US" sz="2000" dirty="0">
                <a:latin typeface="Garamond" panose="02020404030301010803" pitchFamily="18" charset="0"/>
              </a:rPr>
              <a:t>Webinars and Roundtables</a:t>
            </a:r>
          </a:p>
          <a:p>
            <a:pPr lvl="1"/>
            <a:r>
              <a:rPr lang="en-US" sz="2000" dirty="0">
                <a:latin typeface="Garamond" panose="02020404030301010803" pitchFamily="18" charset="0"/>
              </a:rPr>
              <a:t>Cyber Resources </a:t>
            </a:r>
          </a:p>
          <a:p>
            <a:pPr lvl="1"/>
            <a:r>
              <a:rPr lang="en-US" sz="2000" dirty="0">
                <a:latin typeface="Garamond" panose="02020404030301010803" pitchFamily="18" charset="0"/>
              </a:rPr>
              <a:t>Title IX  </a:t>
            </a:r>
          </a:p>
          <a:p>
            <a:pPr lvl="1"/>
            <a:r>
              <a:rPr lang="en-US" sz="2000" dirty="0">
                <a:latin typeface="Garamond" panose="02020404030301010803" pitchFamily="18" charset="0"/>
              </a:rPr>
              <a:t>Dual Enrollment </a:t>
            </a:r>
          </a:p>
          <a:p>
            <a:pPr lvl="1"/>
            <a:r>
              <a:rPr lang="en-US" sz="2000" dirty="0">
                <a:latin typeface="Garamond" panose="02020404030301010803" pitchFamily="18" charset="0"/>
              </a:rPr>
              <a:t>Student Housing </a:t>
            </a:r>
          </a:p>
          <a:p>
            <a:pPr lvl="1"/>
            <a:r>
              <a:rPr lang="en-US" sz="2000" dirty="0">
                <a:latin typeface="Garamond" panose="02020404030301010803" pitchFamily="18" charset="0"/>
              </a:rPr>
              <a:t>SWACC 101   </a:t>
            </a:r>
          </a:p>
          <a:p>
            <a:pPr marL="0" indent="0">
              <a:buNone/>
            </a:pPr>
            <a:endParaRPr lang="en-US" sz="2800" dirty="0"/>
          </a:p>
        </p:txBody>
      </p:sp>
      <p:graphicFrame>
        <p:nvGraphicFramePr>
          <p:cNvPr id="9" name="Content Placeholder 2">
            <a:extLst>
              <a:ext uri="{FF2B5EF4-FFF2-40B4-BE49-F238E27FC236}">
                <a16:creationId xmlns:a16="http://schemas.microsoft.com/office/drawing/2014/main" id="{D91B77AC-7E46-5757-0166-56EFC6D8B1F3}"/>
              </a:ext>
            </a:extLst>
          </p:cNvPr>
          <p:cNvGraphicFramePr>
            <a:graphicFrameLocks/>
          </p:cNvGraphicFramePr>
          <p:nvPr>
            <p:extLst>
              <p:ext uri="{D42A27DB-BD31-4B8C-83A1-F6EECF244321}">
                <p14:modId xmlns:p14="http://schemas.microsoft.com/office/powerpoint/2010/main" val="1733844559"/>
              </p:ext>
            </p:extLst>
          </p:nvPr>
        </p:nvGraphicFramePr>
        <p:xfrm>
          <a:off x="5115017" y="2286000"/>
          <a:ext cx="5705383"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rrow: Right 3">
            <a:extLst>
              <a:ext uri="{FF2B5EF4-FFF2-40B4-BE49-F238E27FC236}">
                <a16:creationId xmlns:a16="http://schemas.microsoft.com/office/drawing/2014/main" id="{9D81D329-0746-3D1A-7F04-C5CB0F7793C7}"/>
              </a:ext>
            </a:extLst>
          </p:cNvPr>
          <p:cNvSpPr/>
          <p:nvPr/>
        </p:nvSpPr>
        <p:spPr>
          <a:xfrm>
            <a:off x="5175976" y="4648200"/>
            <a:ext cx="1758224" cy="12954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Garamond" panose="02020404030301010803" pitchFamily="18" charset="0"/>
              </a:rPr>
              <a:t>275 Courses Available</a:t>
            </a:r>
          </a:p>
        </p:txBody>
      </p:sp>
    </p:spTree>
    <p:extLst>
      <p:ext uri="{BB962C8B-B14F-4D97-AF65-F5344CB8AC3E}">
        <p14:creationId xmlns:p14="http://schemas.microsoft.com/office/powerpoint/2010/main" val="94353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250"/>
                                  </p:stCondLst>
                                  <p:childTnLst>
                                    <p:animScale>
                                      <p:cBhvr>
                                        <p:cTn id="6" dur="3000" fill="hold"/>
                                        <p:tgtEl>
                                          <p:spTgt spid="4"/>
                                        </p:tgtEl>
                                      </p:cBhvr>
                                      <p:by x="150000" y="150000"/>
                                    </p:animScale>
                                  </p:childTnLst>
                                </p:cTn>
                              </p:par>
                            </p:childTnLst>
                          </p:cTn>
                        </p:par>
                        <p:par>
                          <p:cTn id="7" fill="hold">
                            <p:stCondLst>
                              <p:cond delay="3250"/>
                            </p:stCondLst>
                            <p:childTnLst>
                              <p:par>
                                <p:cTn id="8" presetID="21" presetClass="emph" presetSubtype="0" fill="hold" grpId="1" nodeType="afterEffect">
                                  <p:stCondLst>
                                    <p:cond delay="0"/>
                                  </p:stCondLst>
                                  <p:childTnLst>
                                    <p:animClr clrSpc="hsl" dir="cw">
                                      <p:cBhvr override="childStyle">
                                        <p:cTn id="9" dur="3000" fill="hold"/>
                                        <p:tgtEl>
                                          <p:spTgt spid="4"/>
                                        </p:tgtEl>
                                        <p:attrNameLst>
                                          <p:attrName>style.color</p:attrName>
                                        </p:attrNameLst>
                                      </p:cBhvr>
                                      <p:by>
                                        <p:hsl h="7200000" s="0" l="0"/>
                                      </p:by>
                                    </p:animClr>
                                    <p:animClr clrSpc="hsl" dir="cw">
                                      <p:cBhvr>
                                        <p:cTn id="10" dur="3000" fill="hold"/>
                                        <p:tgtEl>
                                          <p:spTgt spid="4"/>
                                        </p:tgtEl>
                                        <p:attrNameLst>
                                          <p:attrName>fillcolor</p:attrName>
                                        </p:attrNameLst>
                                      </p:cBhvr>
                                      <p:by>
                                        <p:hsl h="7200000" s="0" l="0"/>
                                      </p:by>
                                    </p:animClr>
                                    <p:animClr clrSpc="hsl" dir="cw">
                                      <p:cBhvr>
                                        <p:cTn id="11" dur="3000" fill="hold"/>
                                        <p:tgtEl>
                                          <p:spTgt spid="4"/>
                                        </p:tgtEl>
                                        <p:attrNameLst>
                                          <p:attrName>stroke.color</p:attrName>
                                        </p:attrNameLst>
                                      </p:cBhvr>
                                      <p:by>
                                        <p:hsl h="7200000" s="0" l="0"/>
                                      </p:by>
                                    </p:animClr>
                                    <p:set>
                                      <p:cBhvr>
                                        <p:cTn id="12" dur="3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0CB6-0A4D-2F5D-7AD3-069E945F48D3}"/>
              </a:ext>
            </a:extLst>
          </p:cNvPr>
          <p:cNvSpPr>
            <a:spLocks noGrp="1"/>
          </p:cNvSpPr>
          <p:nvPr>
            <p:ph type="title"/>
          </p:nvPr>
        </p:nvSpPr>
        <p:spPr>
          <a:xfrm>
            <a:off x="1791791" y="1001387"/>
            <a:ext cx="7315200" cy="622697"/>
          </a:xfrm>
          <a:noFill/>
          <a:ln w="9525">
            <a:noFill/>
            <a:miter lim="800000"/>
            <a:headEnd/>
            <a:tailEnd/>
          </a:ln>
        </p:spPr>
        <p:txBody>
          <a:bodyPr vert="horz" wrap="square" lIns="68580" tIns="34290" rIns="68580" bIns="34290" numCol="1" anchor="ctr" anchorCtr="0" compatLnSpc="1">
            <a:prstTxWarp prst="textNoShape">
              <a:avLst/>
            </a:prstTxWarp>
            <a:normAutofit fontScale="97500"/>
          </a:bodyPr>
          <a:lstStyle/>
          <a:p>
            <a:r>
              <a:rPr lang="en-US" sz="3000" kern="1200" dirty="0">
                <a:solidFill>
                  <a:prstClr val="white"/>
                </a:solidFill>
                <a:latin typeface="Garamond" panose="02020404030301010803" pitchFamily="18" charset="0"/>
              </a:rPr>
              <a:t>What if I Have a Claim?</a:t>
            </a:r>
          </a:p>
        </p:txBody>
      </p:sp>
      <p:sp>
        <p:nvSpPr>
          <p:cNvPr id="6" name="Content Placeholder 3">
            <a:extLst>
              <a:ext uri="{FF2B5EF4-FFF2-40B4-BE49-F238E27FC236}">
                <a16:creationId xmlns:a16="http://schemas.microsoft.com/office/drawing/2014/main" id="{A5299C80-3F00-CF9C-20C0-E3CB8C3FAC9C}"/>
              </a:ext>
            </a:extLst>
          </p:cNvPr>
          <p:cNvSpPr txBox="1">
            <a:spLocks/>
          </p:cNvSpPr>
          <p:nvPr/>
        </p:nvSpPr>
        <p:spPr bwMode="auto">
          <a:xfrm>
            <a:off x="1600200" y="1447800"/>
            <a:ext cx="5333999" cy="39624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lumMod val="95000"/>
                    <a:lumOff val="5000"/>
                  </a:schemeClr>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200">
                <a:solidFill>
                  <a:schemeClr val="tx1">
                    <a:lumMod val="95000"/>
                    <a:lumOff val="5000"/>
                  </a:schemeClr>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1800">
                <a:solidFill>
                  <a:schemeClr val="tx1">
                    <a:lumMod val="95000"/>
                    <a:lumOff val="5000"/>
                  </a:schemeClr>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lumMod val="95000"/>
                    <a:lumOff val="5000"/>
                  </a:schemeClr>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600">
                <a:solidFill>
                  <a:schemeClr val="tx1">
                    <a:lumMod val="95000"/>
                    <a:lumOff val="5000"/>
                  </a:schemeClr>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a:lstStyle>
          <a:p>
            <a:r>
              <a:rPr lang="en-US" sz="2400" kern="0" dirty="0">
                <a:latin typeface="Garamond" panose="02020404030301010803" pitchFamily="18" charset="0"/>
              </a:rPr>
              <a:t>Call Matt and Brian to open and claim file </a:t>
            </a:r>
          </a:p>
          <a:p>
            <a:pPr lvl="1"/>
            <a:r>
              <a:rPr lang="en-US" sz="1600" kern="0" dirty="0">
                <a:latin typeface="Garamond" panose="02020404030301010803" pitchFamily="18" charset="0"/>
              </a:rPr>
              <a:t>Assign defense counsel if necessary</a:t>
            </a:r>
          </a:p>
          <a:p>
            <a:r>
              <a:rPr lang="en-US" sz="2400" kern="0" dirty="0">
                <a:latin typeface="Garamond" panose="02020404030301010803" pitchFamily="18" charset="0"/>
              </a:rPr>
              <a:t>Triage to provide support and guidance if in early stages of claim/incident</a:t>
            </a:r>
          </a:p>
          <a:p>
            <a:r>
              <a:rPr lang="en-US" sz="2400" kern="0" dirty="0">
                <a:latin typeface="Garamond" panose="02020404030301010803" pitchFamily="18" charset="0"/>
              </a:rPr>
              <a:t>SWACC will send a coverage determination once the C&amp;C Committee reviews</a:t>
            </a:r>
          </a:p>
          <a:p>
            <a:r>
              <a:rPr lang="en-US" sz="2400" kern="0" dirty="0">
                <a:latin typeface="Garamond" panose="02020404030301010803" pitchFamily="18" charset="0"/>
              </a:rPr>
              <a:t>Reservation of rights letter</a:t>
            </a:r>
          </a:p>
        </p:txBody>
      </p:sp>
      <p:graphicFrame>
        <p:nvGraphicFramePr>
          <p:cNvPr id="4" name="Diagram 3">
            <a:extLst>
              <a:ext uri="{FF2B5EF4-FFF2-40B4-BE49-F238E27FC236}">
                <a16:creationId xmlns:a16="http://schemas.microsoft.com/office/drawing/2014/main" id="{B7A3827E-F8E3-65BC-9C74-7FCDD37BBDDA}"/>
              </a:ext>
            </a:extLst>
          </p:cNvPr>
          <p:cNvGraphicFramePr/>
          <p:nvPr>
            <p:extLst>
              <p:ext uri="{D42A27DB-BD31-4B8C-83A1-F6EECF244321}">
                <p14:modId xmlns:p14="http://schemas.microsoft.com/office/powerpoint/2010/main" val="1264212281"/>
              </p:ext>
            </p:extLst>
          </p:nvPr>
        </p:nvGraphicFramePr>
        <p:xfrm>
          <a:off x="6814364" y="2895600"/>
          <a:ext cx="3625037"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3DDF4EF0-CF2F-492C-F4FE-D364C1FF0BAB}"/>
              </a:ext>
            </a:extLst>
          </p:cNvPr>
          <p:cNvSpPr txBox="1">
            <a:spLocks/>
          </p:cNvSpPr>
          <p:nvPr/>
        </p:nvSpPr>
        <p:spPr bwMode="auto">
          <a:xfrm>
            <a:off x="2029453" y="381000"/>
            <a:ext cx="9753600" cy="830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3500" b="1">
                <a:solidFill>
                  <a:srgbClr val="AA182C"/>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a:lstStyle>
          <a:p>
            <a:r>
              <a:rPr lang="en-US" dirty="0">
                <a:latin typeface="Garamond" panose="02020404030301010803" pitchFamily="18" charset="0"/>
              </a:rPr>
              <a:t>What </a:t>
            </a:r>
            <a:r>
              <a:rPr lang="en-US" sz="3600" dirty="0">
                <a:latin typeface="Garamond" panose="02020404030301010803" pitchFamily="18" charset="0"/>
              </a:rPr>
              <a:t>if</a:t>
            </a:r>
            <a:r>
              <a:rPr lang="en-US" dirty="0">
                <a:latin typeface="Garamond" panose="02020404030301010803" pitchFamily="18" charset="0"/>
              </a:rPr>
              <a:t> I Have a Claim?</a:t>
            </a:r>
          </a:p>
        </p:txBody>
      </p:sp>
      <p:graphicFrame>
        <p:nvGraphicFramePr>
          <p:cNvPr id="7" name="Diagram 6">
            <a:extLst>
              <a:ext uri="{FF2B5EF4-FFF2-40B4-BE49-F238E27FC236}">
                <a16:creationId xmlns:a16="http://schemas.microsoft.com/office/drawing/2014/main" id="{6D69D362-6352-CC1B-A91C-9F1C46084BC2}"/>
              </a:ext>
            </a:extLst>
          </p:cNvPr>
          <p:cNvGraphicFramePr/>
          <p:nvPr>
            <p:extLst>
              <p:ext uri="{D42A27DB-BD31-4B8C-83A1-F6EECF244321}">
                <p14:modId xmlns:p14="http://schemas.microsoft.com/office/powerpoint/2010/main" val="4180290889"/>
              </p:ext>
            </p:extLst>
          </p:nvPr>
        </p:nvGraphicFramePr>
        <p:xfrm>
          <a:off x="6797046" y="990600"/>
          <a:ext cx="3642354" cy="228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05917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0CB6-0A4D-2F5D-7AD3-069E945F48D3}"/>
              </a:ext>
            </a:extLst>
          </p:cNvPr>
          <p:cNvSpPr>
            <a:spLocks noGrp="1"/>
          </p:cNvSpPr>
          <p:nvPr>
            <p:ph type="title"/>
          </p:nvPr>
        </p:nvSpPr>
        <p:spPr>
          <a:xfrm>
            <a:off x="1745682" y="977567"/>
            <a:ext cx="7315200" cy="622697"/>
          </a:xfrm>
          <a:noFill/>
          <a:ln w="9525">
            <a:noFill/>
            <a:miter lim="800000"/>
            <a:headEnd/>
            <a:tailEnd/>
          </a:ln>
        </p:spPr>
        <p:txBody>
          <a:bodyPr vert="horz" wrap="square" lIns="68580" tIns="34290" rIns="68580" bIns="34290" numCol="1" anchor="ctr" anchorCtr="0" compatLnSpc="1">
            <a:prstTxWarp prst="textNoShape">
              <a:avLst/>
            </a:prstTxWarp>
            <a:normAutofit fontScale="97500"/>
          </a:bodyPr>
          <a:lstStyle/>
          <a:p>
            <a:r>
              <a:rPr lang="en-US" sz="3000" kern="1200" dirty="0">
                <a:solidFill>
                  <a:prstClr val="white"/>
                </a:solidFill>
                <a:latin typeface="Garamond" panose="02020404030301010803" pitchFamily="18" charset="0"/>
              </a:rPr>
              <a:t>Early Triage – Liability </a:t>
            </a:r>
          </a:p>
        </p:txBody>
      </p:sp>
      <p:sp>
        <p:nvSpPr>
          <p:cNvPr id="3" name="Content Placeholder 3">
            <a:extLst>
              <a:ext uri="{FF2B5EF4-FFF2-40B4-BE49-F238E27FC236}">
                <a16:creationId xmlns:a16="http://schemas.microsoft.com/office/drawing/2014/main" id="{E1CF7A9B-9C79-BD14-1C3D-13AE41D6C2AD}"/>
              </a:ext>
            </a:extLst>
          </p:cNvPr>
          <p:cNvSpPr>
            <a:spLocks noGrp="1"/>
          </p:cNvSpPr>
          <p:nvPr>
            <p:ph idx="1"/>
          </p:nvPr>
        </p:nvSpPr>
        <p:spPr>
          <a:xfrm>
            <a:off x="1819576" y="1360940"/>
            <a:ext cx="8670056" cy="4125460"/>
          </a:xfrm>
          <a:prstGeom prst="ellipse">
            <a:avLst/>
          </a:prstGeom>
          <a:solidFill>
            <a:srgbClr val="FFE3A9"/>
          </a:solidFill>
        </p:spPr>
        <p:txBody>
          <a:bodyPr/>
          <a:lstStyle/>
          <a:p>
            <a:pPr marL="0" indent="0" algn="ctr">
              <a:buNone/>
            </a:pPr>
            <a:r>
              <a:rPr lang="en-US" sz="2800" b="1" dirty="0">
                <a:solidFill>
                  <a:schemeClr val="tx1"/>
                </a:solidFill>
                <a:latin typeface="Garamond" panose="02020404030301010803" pitchFamily="18" charset="0"/>
              </a:rPr>
              <a:t>Allowing early review and assistance </a:t>
            </a:r>
            <a:r>
              <a:rPr lang="en-US" sz="2800" dirty="0">
                <a:solidFill>
                  <a:schemeClr val="tx1"/>
                </a:solidFill>
                <a:latin typeface="Garamond" panose="02020404030301010803" pitchFamily="18" charset="0"/>
              </a:rPr>
              <a:t>on potentially covered claims and other claims listed in the Memorandum of Coverage before litigation is filed </a:t>
            </a:r>
            <a:r>
              <a:rPr lang="en-US" sz="2800" b="1" dirty="0">
                <a:solidFill>
                  <a:schemeClr val="tx1"/>
                </a:solidFill>
                <a:latin typeface="Garamond" panose="02020404030301010803" pitchFamily="18" charset="0"/>
              </a:rPr>
              <a:t>greatly assists </a:t>
            </a:r>
            <a:r>
              <a:rPr lang="en-US" sz="2800" dirty="0">
                <a:solidFill>
                  <a:schemeClr val="tx1"/>
                </a:solidFill>
                <a:latin typeface="Garamond" panose="02020404030301010803" pitchFamily="18" charset="0"/>
              </a:rPr>
              <a:t>in a better defense and cost </a:t>
            </a:r>
            <a:r>
              <a:rPr lang="en-US" sz="2800" b="1" dirty="0">
                <a:solidFill>
                  <a:schemeClr val="tx1"/>
                </a:solidFill>
                <a:latin typeface="Garamond" panose="02020404030301010803" pitchFamily="18" charset="0"/>
              </a:rPr>
              <a:t>effective/earlier resolution</a:t>
            </a:r>
            <a:r>
              <a:rPr lang="en-US" sz="2800" dirty="0">
                <a:solidFill>
                  <a:schemeClr val="tx1"/>
                </a:solidFill>
                <a:latin typeface="Garamond" panose="02020404030301010803" pitchFamily="18" charset="0"/>
              </a:rPr>
              <a:t>.</a:t>
            </a:r>
          </a:p>
          <a:p>
            <a:pPr marL="0" indent="0">
              <a:buNone/>
            </a:pPr>
            <a:r>
              <a:rPr lang="en-US" sz="700" b="1" dirty="0">
                <a:solidFill>
                  <a:schemeClr val="tx1"/>
                </a:solidFill>
                <a:latin typeface="Garamond" panose="02020404030301010803" pitchFamily="18" charset="0"/>
              </a:rPr>
              <a:t> </a:t>
            </a:r>
          </a:p>
          <a:p>
            <a:pPr marL="0" indent="0">
              <a:buNone/>
            </a:pPr>
            <a:endParaRPr lang="en-US" sz="700" b="1" dirty="0">
              <a:solidFill>
                <a:schemeClr val="tx1"/>
              </a:solidFill>
              <a:latin typeface="Garamond" panose="02020404030301010803" pitchFamily="18" charset="0"/>
            </a:endParaRPr>
          </a:p>
          <a:p>
            <a:pPr marL="0" indent="0">
              <a:buNone/>
            </a:pPr>
            <a:endParaRPr lang="en-US" sz="2000" b="1" dirty="0">
              <a:solidFill>
                <a:schemeClr val="tx1"/>
              </a:solidFill>
              <a:latin typeface="Garamond" panose="02020404030301010803" pitchFamily="18" charset="0"/>
            </a:endParaRPr>
          </a:p>
        </p:txBody>
      </p:sp>
      <p:sp>
        <p:nvSpPr>
          <p:cNvPr id="5" name="Title 1">
            <a:extLst>
              <a:ext uri="{FF2B5EF4-FFF2-40B4-BE49-F238E27FC236}">
                <a16:creationId xmlns:a16="http://schemas.microsoft.com/office/drawing/2014/main" id="{60E14564-2B12-5609-2EDF-23FC9A46CCFB}"/>
              </a:ext>
            </a:extLst>
          </p:cNvPr>
          <p:cNvSpPr txBox="1">
            <a:spLocks/>
          </p:cNvSpPr>
          <p:nvPr/>
        </p:nvSpPr>
        <p:spPr bwMode="auto">
          <a:xfrm>
            <a:off x="1819576" y="312738"/>
            <a:ext cx="9753600" cy="830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3500" b="1">
                <a:solidFill>
                  <a:srgbClr val="AA182C"/>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a:lstStyle>
          <a:p>
            <a:r>
              <a:rPr lang="en-US" dirty="0">
                <a:latin typeface="Garamond" panose="02020404030301010803" pitchFamily="18" charset="0"/>
              </a:rPr>
              <a:t>Early Triage – Liability </a:t>
            </a:r>
          </a:p>
        </p:txBody>
      </p:sp>
    </p:spTree>
    <p:extLst>
      <p:ext uri="{BB962C8B-B14F-4D97-AF65-F5344CB8AC3E}">
        <p14:creationId xmlns:p14="http://schemas.microsoft.com/office/powerpoint/2010/main" val="379652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croll: Horizontal 62">
            <a:extLst>
              <a:ext uri="{FF2B5EF4-FFF2-40B4-BE49-F238E27FC236}">
                <a16:creationId xmlns:a16="http://schemas.microsoft.com/office/drawing/2014/main" id="{63DD99F6-53E5-9546-37DE-96AE72401636}"/>
              </a:ext>
            </a:extLst>
          </p:cNvPr>
          <p:cNvSpPr/>
          <p:nvPr/>
        </p:nvSpPr>
        <p:spPr>
          <a:xfrm>
            <a:off x="5434109" y="4535752"/>
            <a:ext cx="1329696"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93" name="Scroll: Horizontal 92">
            <a:extLst>
              <a:ext uri="{FF2B5EF4-FFF2-40B4-BE49-F238E27FC236}">
                <a16:creationId xmlns:a16="http://schemas.microsoft.com/office/drawing/2014/main" id="{15D3F2D4-230D-E9FA-FA58-289C3F092ED0}"/>
              </a:ext>
            </a:extLst>
          </p:cNvPr>
          <p:cNvSpPr/>
          <p:nvPr/>
        </p:nvSpPr>
        <p:spPr>
          <a:xfrm>
            <a:off x="5441779" y="4501905"/>
            <a:ext cx="1314357" cy="491764"/>
          </a:xfrm>
          <a:prstGeom prst="horizontalScroll">
            <a:avLst/>
          </a:prstGeom>
          <a:solidFill>
            <a:srgbClr val="00B05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92" name="Scroll: Horizontal 91">
            <a:extLst>
              <a:ext uri="{FF2B5EF4-FFF2-40B4-BE49-F238E27FC236}">
                <a16:creationId xmlns:a16="http://schemas.microsoft.com/office/drawing/2014/main" id="{426930C8-5F18-FC43-D1EE-D64C1EFD2897}"/>
              </a:ext>
            </a:extLst>
          </p:cNvPr>
          <p:cNvSpPr/>
          <p:nvPr/>
        </p:nvSpPr>
        <p:spPr>
          <a:xfrm>
            <a:off x="7287156" y="5874586"/>
            <a:ext cx="1434569"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91" name="Scroll: Horizontal 90">
            <a:extLst>
              <a:ext uri="{FF2B5EF4-FFF2-40B4-BE49-F238E27FC236}">
                <a16:creationId xmlns:a16="http://schemas.microsoft.com/office/drawing/2014/main" id="{FB047526-FC1B-BA5F-1CEC-1A21A0E64BD7}"/>
              </a:ext>
            </a:extLst>
          </p:cNvPr>
          <p:cNvSpPr/>
          <p:nvPr/>
        </p:nvSpPr>
        <p:spPr>
          <a:xfrm>
            <a:off x="5512081" y="5897382"/>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54" name="Scroll: Horizontal 53">
            <a:extLst>
              <a:ext uri="{FF2B5EF4-FFF2-40B4-BE49-F238E27FC236}">
                <a16:creationId xmlns:a16="http://schemas.microsoft.com/office/drawing/2014/main" id="{FD055973-63F0-B912-55AB-4ECD7310A991}"/>
              </a:ext>
            </a:extLst>
          </p:cNvPr>
          <p:cNvSpPr/>
          <p:nvPr/>
        </p:nvSpPr>
        <p:spPr>
          <a:xfrm>
            <a:off x="1885430" y="3288775"/>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90" name="Scroll: Horizontal 89">
            <a:extLst>
              <a:ext uri="{FF2B5EF4-FFF2-40B4-BE49-F238E27FC236}">
                <a16:creationId xmlns:a16="http://schemas.microsoft.com/office/drawing/2014/main" id="{C8E7C128-17C2-7D40-B318-7DDA4F265374}"/>
              </a:ext>
            </a:extLst>
          </p:cNvPr>
          <p:cNvSpPr/>
          <p:nvPr/>
        </p:nvSpPr>
        <p:spPr>
          <a:xfrm>
            <a:off x="1885430" y="3201806"/>
            <a:ext cx="1335617" cy="539932"/>
          </a:xfrm>
          <a:prstGeom prst="horizontalScroll">
            <a:avLst/>
          </a:prstGeom>
          <a:solidFill>
            <a:srgbClr val="00B05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87" name="Scroll: Horizontal 86">
            <a:extLst>
              <a:ext uri="{FF2B5EF4-FFF2-40B4-BE49-F238E27FC236}">
                <a16:creationId xmlns:a16="http://schemas.microsoft.com/office/drawing/2014/main" id="{65B781ED-F55B-DB0B-A26D-59624011871A}"/>
              </a:ext>
            </a:extLst>
          </p:cNvPr>
          <p:cNvSpPr/>
          <p:nvPr/>
        </p:nvSpPr>
        <p:spPr>
          <a:xfrm>
            <a:off x="3750106" y="5732273"/>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88" name="Scroll: Horizontal 87">
            <a:extLst>
              <a:ext uri="{FF2B5EF4-FFF2-40B4-BE49-F238E27FC236}">
                <a16:creationId xmlns:a16="http://schemas.microsoft.com/office/drawing/2014/main" id="{309A59D5-B3AD-528A-8CCD-12E494172BDC}"/>
              </a:ext>
            </a:extLst>
          </p:cNvPr>
          <p:cNvSpPr/>
          <p:nvPr/>
        </p:nvSpPr>
        <p:spPr>
          <a:xfrm>
            <a:off x="3655796" y="4535752"/>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89" name="Scroll: Horizontal 88">
            <a:extLst>
              <a:ext uri="{FF2B5EF4-FFF2-40B4-BE49-F238E27FC236}">
                <a16:creationId xmlns:a16="http://schemas.microsoft.com/office/drawing/2014/main" id="{D4131D7A-76C7-BAB7-6DEC-1863CB0F13A8}"/>
              </a:ext>
            </a:extLst>
          </p:cNvPr>
          <p:cNvSpPr/>
          <p:nvPr/>
        </p:nvSpPr>
        <p:spPr>
          <a:xfrm>
            <a:off x="1889497" y="4527801"/>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85" name="Scroll: Horizontal 84">
            <a:extLst>
              <a:ext uri="{FF2B5EF4-FFF2-40B4-BE49-F238E27FC236}">
                <a16:creationId xmlns:a16="http://schemas.microsoft.com/office/drawing/2014/main" id="{CC67F76F-CF51-A023-01CF-01F983ED0317}"/>
              </a:ext>
            </a:extLst>
          </p:cNvPr>
          <p:cNvSpPr/>
          <p:nvPr/>
        </p:nvSpPr>
        <p:spPr>
          <a:xfrm>
            <a:off x="8972578" y="4495740"/>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86" name="Scroll: Horizontal 85">
            <a:extLst>
              <a:ext uri="{FF2B5EF4-FFF2-40B4-BE49-F238E27FC236}">
                <a16:creationId xmlns:a16="http://schemas.microsoft.com/office/drawing/2014/main" id="{48EDAC8F-A65A-9026-A6E2-34E2B414CA4A}"/>
              </a:ext>
            </a:extLst>
          </p:cNvPr>
          <p:cNvSpPr/>
          <p:nvPr/>
        </p:nvSpPr>
        <p:spPr>
          <a:xfrm>
            <a:off x="7205760" y="4513590"/>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80" name="Scroll: Horizontal 79">
            <a:extLst>
              <a:ext uri="{FF2B5EF4-FFF2-40B4-BE49-F238E27FC236}">
                <a16:creationId xmlns:a16="http://schemas.microsoft.com/office/drawing/2014/main" id="{586F23E0-317B-563F-BEEB-B47DF456512A}"/>
              </a:ext>
            </a:extLst>
          </p:cNvPr>
          <p:cNvSpPr/>
          <p:nvPr/>
        </p:nvSpPr>
        <p:spPr>
          <a:xfrm>
            <a:off x="8967257" y="3251883"/>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81" name="Scroll: Horizontal 80">
            <a:extLst>
              <a:ext uri="{FF2B5EF4-FFF2-40B4-BE49-F238E27FC236}">
                <a16:creationId xmlns:a16="http://schemas.microsoft.com/office/drawing/2014/main" id="{2EF7B5B5-EE21-DE31-66D7-C2BA41BF57D9}"/>
              </a:ext>
            </a:extLst>
          </p:cNvPr>
          <p:cNvSpPr/>
          <p:nvPr/>
        </p:nvSpPr>
        <p:spPr>
          <a:xfrm>
            <a:off x="7207769" y="3269480"/>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82" name="Scroll: Horizontal 81">
            <a:extLst>
              <a:ext uri="{FF2B5EF4-FFF2-40B4-BE49-F238E27FC236}">
                <a16:creationId xmlns:a16="http://schemas.microsoft.com/office/drawing/2014/main" id="{DAC70C8F-52FE-6FF4-4100-F8B76F80D281}"/>
              </a:ext>
            </a:extLst>
          </p:cNvPr>
          <p:cNvSpPr/>
          <p:nvPr/>
        </p:nvSpPr>
        <p:spPr>
          <a:xfrm>
            <a:off x="5434860" y="3269480"/>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83" name="Scroll: Horizontal 82">
            <a:extLst>
              <a:ext uri="{FF2B5EF4-FFF2-40B4-BE49-F238E27FC236}">
                <a16:creationId xmlns:a16="http://schemas.microsoft.com/office/drawing/2014/main" id="{8AAE0D9A-685D-D444-74CE-8D08F37DEB03}"/>
              </a:ext>
            </a:extLst>
          </p:cNvPr>
          <p:cNvSpPr/>
          <p:nvPr/>
        </p:nvSpPr>
        <p:spPr>
          <a:xfrm>
            <a:off x="3648488" y="3364640"/>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84" name="Scroll: Horizontal 83">
            <a:extLst>
              <a:ext uri="{FF2B5EF4-FFF2-40B4-BE49-F238E27FC236}">
                <a16:creationId xmlns:a16="http://schemas.microsoft.com/office/drawing/2014/main" id="{74E2CA75-7B13-11BF-33BF-58197EFB8DE4}"/>
              </a:ext>
            </a:extLst>
          </p:cNvPr>
          <p:cNvSpPr/>
          <p:nvPr/>
        </p:nvSpPr>
        <p:spPr>
          <a:xfrm>
            <a:off x="1981200" y="5725699"/>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10" name="Scroll: Horizontal 9">
            <a:extLst>
              <a:ext uri="{FF2B5EF4-FFF2-40B4-BE49-F238E27FC236}">
                <a16:creationId xmlns:a16="http://schemas.microsoft.com/office/drawing/2014/main" id="{2484D949-F5D7-91D5-1FB4-030BEBF00EE6}"/>
              </a:ext>
            </a:extLst>
          </p:cNvPr>
          <p:cNvSpPr/>
          <p:nvPr/>
        </p:nvSpPr>
        <p:spPr>
          <a:xfrm>
            <a:off x="3657503" y="2047726"/>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72" name="Scroll: Horizontal 71">
            <a:extLst>
              <a:ext uri="{FF2B5EF4-FFF2-40B4-BE49-F238E27FC236}">
                <a16:creationId xmlns:a16="http://schemas.microsoft.com/office/drawing/2014/main" id="{432E5B9A-A1F3-14DF-482E-395BA6A171D0}"/>
              </a:ext>
            </a:extLst>
          </p:cNvPr>
          <p:cNvSpPr/>
          <p:nvPr/>
        </p:nvSpPr>
        <p:spPr>
          <a:xfrm>
            <a:off x="5415715" y="2151843"/>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73" name="Scroll: Horizontal 72">
            <a:extLst>
              <a:ext uri="{FF2B5EF4-FFF2-40B4-BE49-F238E27FC236}">
                <a16:creationId xmlns:a16="http://schemas.microsoft.com/office/drawing/2014/main" id="{3B4D53CB-F08D-9BD0-2A1A-097F1B5A240F}"/>
              </a:ext>
            </a:extLst>
          </p:cNvPr>
          <p:cNvSpPr/>
          <p:nvPr/>
        </p:nvSpPr>
        <p:spPr>
          <a:xfrm>
            <a:off x="7198784" y="2057400"/>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74" name="Scroll: Horizontal 73">
            <a:extLst>
              <a:ext uri="{FF2B5EF4-FFF2-40B4-BE49-F238E27FC236}">
                <a16:creationId xmlns:a16="http://schemas.microsoft.com/office/drawing/2014/main" id="{71FFA66D-CCBB-1DD5-9776-A52CB700CDBC}"/>
              </a:ext>
            </a:extLst>
          </p:cNvPr>
          <p:cNvSpPr/>
          <p:nvPr/>
        </p:nvSpPr>
        <p:spPr>
          <a:xfrm>
            <a:off x="8977186" y="2038390"/>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9" name="Scroll: Horizontal 8">
            <a:extLst>
              <a:ext uri="{FF2B5EF4-FFF2-40B4-BE49-F238E27FC236}">
                <a16:creationId xmlns:a16="http://schemas.microsoft.com/office/drawing/2014/main" id="{344A6E68-97B6-686E-2991-0CC95B43855A}"/>
              </a:ext>
            </a:extLst>
          </p:cNvPr>
          <p:cNvSpPr/>
          <p:nvPr/>
        </p:nvSpPr>
        <p:spPr>
          <a:xfrm>
            <a:off x="1882969" y="2023276"/>
            <a:ext cx="1335617" cy="539932"/>
          </a:xfrm>
          <a:prstGeom prst="horizontalScroll">
            <a:avLst/>
          </a:prstGeom>
          <a:solidFill>
            <a:srgbClr val="C0000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3" name="Scroll: Horizontal 2">
            <a:extLst>
              <a:ext uri="{FF2B5EF4-FFF2-40B4-BE49-F238E27FC236}">
                <a16:creationId xmlns:a16="http://schemas.microsoft.com/office/drawing/2014/main" id="{6BDF70DD-DF12-61EC-64D0-8BD28F4D6A8B}"/>
              </a:ext>
            </a:extLst>
          </p:cNvPr>
          <p:cNvSpPr/>
          <p:nvPr/>
        </p:nvSpPr>
        <p:spPr>
          <a:xfrm>
            <a:off x="7287155" y="5830919"/>
            <a:ext cx="1431924" cy="491764"/>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64" name="Scroll: Horizontal 63">
            <a:extLst>
              <a:ext uri="{FF2B5EF4-FFF2-40B4-BE49-F238E27FC236}">
                <a16:creationId xmlns:a16="http://schemas.microsoft.com/office/drawing/2014/main" id="{13865AA2-EFA5-5B06-2D3C-5DE03CBD96D4}"/>
              </a:ext>
            </a:extLst>
          </p:cNvPr>
          <p:cNvSpPr/>
          <p:nvPr/>
        </p:nvSpPr>
        <p:spPr>
          <a:xfrm>
            <a:off x="7211680" y="4436191"/>
            <a:ext cx="1329696"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65" name="Scroll: Horizontal 64">
            <a:extLst>
              <a:ext uri="{FF2B5EF4-FFF2-40B4-BE49-F238E27FC236}">
                <a16:creationId xmlns:a16="http://schemas.microsoft.com/office/drawing/2014/main" id="{A7FFFEAC-48C2-9C1E-B428-FC517DBB055A}"/>
              </a:ext>
            </a:extLst>
          </p:cNvPr>
          <p:cNvSpPr/>
          <p:nvPr/>
        </p:nvSpPr>
        <p:spPr>
          <a:xfrm>
            <a:off x="8964280" y="4436191"/>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66" name="Scroll: Horizontal 65">
            <a:extLst>
              <a:ext uri="{FF2B5EF4-FFF2-40B4-BE49-F238E27FC236}">
                <a16:creationId xmlns:a16="http://schemas.microsoft.com/office/drawing/2014/main" id="{DA5DA5F3-C8D0-6AD2-DD20-842F7D0D0EEF}"/>
              </a:ext>
            </a:extLst>
          </p:cNvPr>
          <p:cNvSpPr/>
          <p:nvPr/>
        </p:nvSpPr>
        <p:spPr>
          <a:xfrm>
            <a:off x="3665636" y="4442618"/>
            <a:ext cx="1314682"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67" name="Scroll: Horizontal 66">
            <a:extLst>
              <a:ext uri="{FF2B5EF4-FFF2-40B4-BE49-F238E27FC236}">
                <a16:creationId xmlns:a16="http://schemas.microsoft.com/office/drawing/2014/main" id="{8A2F101B-1858-78A9-74D0-983835C4F41E}"/>
              </a:ext>
            </a:extLst>
          </p:cNvPr>
          <p:cNvSpPr/>
          <p:nvPr/>
        </p:nvSpPr>
        <p:spPr>
          <a:xfrm>
            <a:off x="1888066" y="4451147"/>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68" name="Scroll: Horizontal 67">
            <a:extLst>
              <a:ext uri="{FF2B5EF4-FFF2-40B4-BE49-F238E27FC236}">
                <a16:creationId xmlns:a16="http://schemas.microsoft.com/office/drawing/2014/main" id="{76D07A63-39C0-5A64-9C8E-30DECDC6DD64}"/>
              </a:ext>
            </a:extLst>
          </p:cNvPr>
          <p:cNvSpPr/>
          <p:nvPr/>
        </p:nvSpPr>
        <p:spPr>
          <a:xfrm>
            <a:off x="1981201" y="5680947"/>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69" name="Scroll: Horizontal 68">
            <a:extLst>
              <a:ext uri="{FF2B5EF4-FFF2-40B4-BE49-F238E27FC236}">
                <a16:creationId xmlns:a16="http://schemas.microsoft.com/office/drawing/2014/main" id="{88D37BBB-9A7B-6EEC-A358-721423BA5609}"/>
              </a:ext>
            </a:extLst>
          </p:cNvPr>
          <p:cNvSpPr/>
          <p:nvPr/>
        </p:nvSpPr>
        <p:spPr>
          <a:xfrm>
            <a:off x="3750107" y="5668284"/>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70" name="Scroll: Horizontal 69">
            <a:extLst>
              <a:ext uri="{FF2B5EF4-FFF2-40B4-BE49-F238E27FC236}">
                <a16:creationId xmlns:a16="http://schemas.microsoft.com/office/drawing/2014/main" id="{2AE11234-F6D8-704C-0187-F4EC5684B520}"/>
              </a:ext>
            </a:extLst>
          </p:cNvPr>
          <p:cNvSpPr/>
          <p:nvPr/>
        </p:nvSpPr>
        <p:spPr>
          <a:xfrm>
            <a:off x="5519013" y="5813679"/>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71" name="Scroll: Horizontal 70">
            <a:extLst>
              <a:ext uri="{FF2B5EF4-FFF2-40B4-BE49-F238E27FC236}">
                <a16:creationId xmlns:a16="http://schemas.microsoft.com/office/drawing/2014/main" id="{49B6E415-E409-4458-648F-590DD7E8B4D3}"/>
              </a:ext>
            </a:extLst>
          </p:cNvPr>
          <p:cNvSpPr/>
          <p:nvPr/>
        </p:nvSpPr>
        <p:spPr>
          <a:xfrm>
            <a:off x="7289800" y="5739084"/>
            <a:ext cx="1431924" cy="491764"/>
          </a:xfrm>
          <a:prstGeom prst="horizontalScroll">
            <a:avLst/>
          </a:prstGeom>
          <a:solidFill>
            <a:srgbClr val="00B05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60" name="Scroll: Horizontal 59">
            <a:extLst>
              <a:ext uri="{FF2B5EF4-FFF2-40B4-BE49-F238E27FC236}">
                <a16:creationId xmlns:a16="http://schemas.microsoft.com/office/drawing/2014/main" id="{1BFA511D-6D47-C50B-5812-1A1748CF9D2A}"/>
              </a:ext>
            </a:extLst>
          </p:cNvPr>
          <p:cNvSpPr/>
          <p:nvPr/>
        </p:nvSpPr>
        <p:spPr>
          <a:xfrm>
            <a:off x="8964280" y="3183960"/>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59" name="Scroll: Horizontal 58">
            <a:extLst>
              <a:ext uri="{FF2B5EF4-FFF2-40B4-BE49-F238E27FC236}">
                <a16:creationId xmlns:a16="http://schemas.microsoft.com/office/drawing/2014/main" id="{44A9B671-3885-4912-ED05-5EDA40EF0250}"/>
              </a:ext>
            </a:extLst>
          </p:cNvPr>
          <p:cNvSpPr/>
          <p:nvPr/>
        </p:nvSpPr>
        <p:spPr>
          <a:xfrm>
            <a:off x="7198784" y="3193868"/>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61" name="Scroll: Horizontal 60">
            <a:extLst>
              <a:ext uri="{FF2B5EF4-FFF2-40B4-BE49-F238E27FC236}">
                <a16:creationId xmlns:a16="http://schemas.microsoft.com/office/drawing/2014/main" id="{1CDB6A9D-8628-4F1D-E44B-6B21616D8F5D}"/>
              </a:ext>
            </a:extLst>
          </p:cNvPr>
          <p:cNvSpPr/>
          <p:nvPr/>
        </p:nvSpPr>
        <p:spPr>
          <a:xfrm>
            <a:off x="5428189" y="3185818"/>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62" name="Scroll: Horizontal 61">
            <a:extLst>
              <a:ext uri="{FF2B5EF4-FFF2-40B4-BE49-F238E27FC236}">
                <a16:creationId xmlns:a16="http://schemas.microsoft.com/office/drawing/2014/main" id="{CF388011-987D-C065-5DBB-D5040BCFCBA9}"/>
              </a:ext>
            </a:extLst>
          </p:cNvPr>
          <p:cNvSpPr/>
          <p:nvPr/>
        </p:nvSpPr>
        <p:spPr>
          <a:xfrm>
            <a:off x="3651986" y="3291739"/>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55" name="Scroll: Horizontal 54">
            <a:extLst>
              <a:ext uri="{FF2B5EF4-FFF2-40B4-BE49-F238E27FC236}">
                <a16:creationId xmlns:a16="http://schemas.microsoft.com/office/drawing/2014/main" id="{EBB28D48-CCC8-7EFD-A757-8F8887DABFA5}"/>
              </a:ext>
            </a:extLst>
          </p:cNvPr>
          <p:cNvSpPr/>
          <p:nvPr/>
        </p:nvSpPr>
        <p:spPr>
          <a:xfrm>
            <a:off x="3662697" y="1943821"/>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56" name="Scroll: Horizontal 55">
            <a:extLst>
              <a:ext uri="{FF2B5EF4-FFF2-40B4-BE49-F238E27FC236}">
                <a16:creationId xmlns:a16="http://schemas.microsoft.com/office/drawing/2014/main" id="{F0A699D2-5B70-56AE-8366-BF06AAF62F37}"/>
              </a:ext>
            </a:extLst>
          </p:cNvPr>
          <p:cNvSpPr/>
          <p:nvPr/>
        </p:nvSpPr>
        <p:spPr>
          <a:xfrm>
            <a:off x="5417727" y="2055584"/>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57" name="Scroll: Horizontal 56">
            <a:extLst>
              <a:ext uri="{FF2B5EF4-FFF2-40B4-BE49-F238E27FC236}">
                <a16:creationId xmlns:a16="http://schemas.microsoft.com/office/drawing/2014/main" id="{9CF6F3DB-724E-37F0-7ADA-C9A2B1F034BD}"/>
              </a:ext>
            </a:extLst>
          </p:cNvPr>
          <p:cNvSpPr/>
          <p:nvPr/>
        </p:nvSpPr>
        <p:spPr>
          <a:xfrm>
            <a:off x="7197724" y="1948247"/>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58" name="Scroll: Horizontal 57">
            <a:extLst>
              <a:ext uri="{FF2B5EF4-FFF2-40B4-BE49-F238E27FC236}">
                <a16:creationId xmlns:a16="http://schemas.microsoft.com/office/drawing/2014/main" id="{CD5B735A-97B1-D311-893C-82B963123AE4}"/>
              </a:ext>
            </a:extLst>
          </p:cNvPr>
          <p:cNvSpPr/>
          <p:nvPr/>
        </p:nvSpPr>
        <p:spPr>
          <a:xfrm>
            <a:off x="8964280" y="1934941"/>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53" name="Scroll: Horizontal 52">
            <a:extLst>
              <a:ext uri="{FF2B5EF4-FFF2-40B4-BE49-F238E27FC236}">
                <a16:creationId xmlns:a16="http://schemas.microsoft.com/office/drawing/2014/main" id="{39863AED-3459-7139-2491-EC12A68FC095}"/>
              </a:ext>
            </a:extLst>
          </p:cNvPr>
          <p:cNvSpPr/>
          <p:nvPr/>
        </p:nvSpPr>
        <p:spPr>
          <a:xfrm>
            <a:off x="1888065" y="1943821"/>
            <a:ext cx="1335617" cy="539932"/>
          </a:xfrm>
          <a:prstGeom prst="horizontalScroll">
            <a:avLst/>
          </a:prstGeom>
          <a:solidFill>
            <a:schemeClr val="accent2">
              <a:lumMod val="40000"/>
              <a:lumOff val="60000"/>
            </a:schemeClr>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52" name="Scroll: Horizontal 51">
            <a:extLst>
              <a:ext uri="{FF2B5EF4-FFF2-40B4-BE49-F238E27FC236}">
                <a16:creationId xmlns:a16="http://schemas.microsoft.com/office/drawing/2014/main" id="{E873EAA9-37A9-D49B-E8F3-976E7AB45B5B}"/>
              </a:ext>
            </a:extLst>
          </p:cNvPr>
          <p:cNvSpPr/>
          <p:nvPr/>
        </p:nvSpPr>
        <p:spPr>
          <a:xfrm>
            <a:off x="5519013" y="5715971"/>
            <a:ext cx="1335617" cy="539932"/>
          </a:xfrm>
          <a:prstGeom prst="horizontalScroll">
            <a:avLst/>
          </a:prstGeom>
          <a:solidFill>
            <a:srgbClr val="00B05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51" name="Scroll: Horizontal 50">
            <a:extLst>
              <a:ext uri="{FF2B5EF4-FFF2-40B4-BE49-F238E27FC236}">
                <a16:creationId xmlns:a16="http://schemas.microsoft.com/office/drawing/2014/main" id="{DEA6728A-C58D-27A8-2B66-0C79D3F6BFF4}"/>
              </a:ext>
            </a:extLst>
          </p:cNvPr>
          <p:cNvSpPr/>
          <p:nvPr/>
        </p:nvSpPr>
        <p:spPr>
          <a:xfrm>
            <a:off x="5419754" y="1964974"/>
            <a:ext cx="1335617" cy="539932"/>
          </a:xfrm>
          <a:prstGeom prst="horizontalScroll">
            <a:avLst/>
          </a:prstGeom>
          <a:solidFill>
            <a:srgbClr val="00B05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50" name="Scroll: Horizontal 49">
            <a:extLst>
              <a:ext uri="{FF2B5EF4-FFF2-40B4-BE49-F238E27FC236}">
                <a16:creationId xmlns:a16="http://schemas.microsoft.com/office/drawing/2014/main" id="{72B5DB1F-765B-2870-49B6-E5CA23DD40C0}"/>
              </a:ext>
            </a:extLst>
          </p:cNvPr>
          <p:cNvSpPr/>
          <p:nvPr/>
        </p:nvSpPr>
        <p:spPr>
          <a:xfrm>
            <a:off x="3651987" y="3193868"/>
            <a:ext cx="1335617" cy="539932"/>
          </a:xfrm>
          <a:prstGeom prst="horizontalScroll">
            <a:avLst/>
          </a:prstGeom>
          <a:solidFill>
            <a:srgbClr val="00B050"/>
          </a:solidFill>
          <a:ln w="635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endParaRPr lang="en-US" sz="1200" b="1" dirty="0">
              <a:solidFill>
                <a:schemeClr val="bg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1C23B6D6-7AEC-535B-1CBA-6BE2D10B3FBD}"/>
              </a:ext>
            </a:extLst>
          </p:cNvPr>
          <p:cNvSpPr>
            <a:spLocks noGrp="1"/>
          </p:cNvSpPr>
          <p:nvPr>
            <p:ph type="title"/>
          </p:nvPr>
        </p:nvSpPr>
        <p:spPr>
          <a:xfrm>
            <a:off x="1790698" y="337153"/>
            <a:ext cx="8610600" cy="830262"/>
          </a:xfrm>
        </p:spPr>
        <p:txBody>
          <a:bodyPr/>
          <a:lstStyle/>
          <a:p>
            <a:r>
              <a:rPr lang="en-US" sz="3200" dirty="0">
                <a:latin typeface="Garamond" panose="02020404030301010803" pitchFamily="18" charset="0"/>
              </a:rPr>
              <a:t>Welcome New Board &amp; Committee Members</a:t>
            </a:r>
            <a:br>
              <a:rPr lang="en-US" sz="3600" dirty="0">
                <a:latin typeface="Garamond" panose="02020404030301010803" pitchFamily="18" charset="0"/>
              </a:rPr>
            </a:br>
            <a:endParaRPr lang="en-US" dirty="0">
              <a:latin typeface="Garamond" panose="02020404030301010803" pitchFamily="18" charset="0"/>
            </a:endParaRPr>
          </a:p>
        </p:txBody>
      </p:sp>
      <p:grpSp>
        <p:nvGrpSpPr>
          <p:cNvPr id="11" name="Group 10">
            <a:extLst>
              <a:ext uri="{FF2B5EF4-FFF2-40B4-BE49-F238E27FC236}">
                <a16:creationId xmlns:a16="http://schemas.microsoft.com/office/drawing/2014/main" id="{91DCE297-D36A-7343-0723-4F4E5C33F03A}"/>
              </a:ext>
            </a:extLst>
          </p:cNvPr>
          <p:cNvGrpSpPr/>
          <p:nvPr/>
        </p:nvGrpSpPr>
        <p:grpSpPr>
          <a:xfrm>
            <a:off x="1889125" y="1871592"/>
            <a:ext cx="8413751" cy="4300608"/>
            <a:chOff x="445984" y="1453854"/>
            <a:chExt cx="7965474" cy="3657392"/>
          </a:xfrm>
          <a:solidFill>
            <a:srgbClr val="FFE3A9"/>
          </a:solidFill>
        </p:grpSpPr>
        <p:sp>
          <p:nvSpPr>
            <p:cNvPr id="12" name="Scroll: Horizontal 11">
              <a:extLst>
                <a:ext uri="{FF2B5EF4-FFF2-40B4-BE49-F238E27FC236}">
                  <a16:creationId xmlns:a16="http://schemas.microsoft.com/office/drawing/2014/main" id="{DF41E737-2705-7592-1393-CA8A04B5E372}"/>
                </a:ext>
              </a:extLst>
            </p:cNvPr>
            <p:cNvSpPr/>
            <p:nvPr/>
          </p:nvSpPr>
          <p:spPr>
            <a:xfrm>
              <a:off x="445984" y="1453854"/>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Eric Vreeman Board Member</a:t>
              </a:r>
            </a:p>
          </p:txBody>
        </p:sp>
        <p:sp>
          <p:nvSpPr>
            <p:cNvPr id="13" name="Scroll: Horizontal 12">
              <a:extLst>
                <a:ext uri="{FF2B5EF4-FFF2-40B4-BE49-F238E27FC236}">
                  <a16:creationId xmlns:a16="http://schemas.microsoft.com/office/drawing/2014/main" id="{1D4E2C6B-2518-BC07-704C-8E0224093CC0}"/>
                </a:ext>
              </a:extLst>
            </p:cNvPr>
            <p:cNvSpPr/>
            <p:nvPr/>
          </p:nvSpPr>
          <p:spPr>
            <a:xfrm>
              <a:off x="2121238" y="1453855"/>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Valarie Mitchell Board Member</a:t>
              </a:r>
            </a:p>
          </p:txBody>
        </p:sp>
        <p:sp>
          <p:nvSpPr>
            <p:cNvPr id="14" name="Scroll: Horizontal 13">
              <a:extLst>
                <a:ext uri="{FF2B5EF4-FFF2-40B4-BE49-F238E27FC236}">
                  <a16:creationId xmlns:a16="http://schemas.microsoft.com/office/drawing/2014/main" id="{60B73B4D-819F-2243-30A2-3DA76636A6B6}"/>
                </a:ext>
              </a:extLst>
            </p:cNvPr>
            <p:cNvSpPr/>
            <p:nvPr/>
          </p:nvSpPr>
          <p:spPr>
            <a:xfrm>
              <a:off x="3760832" y="1478889"/>
              <a:ext cx="1317151"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Brittany Grice Board Member</a:t>
              </a:r>
            </a:p>
          </p:txBody>
        </p:sp>
        <p:sp>
          <p:nvSpPr>
            <p:cNvPr id="15" name="Scroll: Horizontal 14">
              <a:extLst>
                <a:ext uri="{FF2B5EF4-FFF2-40B4-BE49-F238E27FC236}">
                  <a16:creationId xmlns:a16="http://schemas.microsoft.com/office/drawing/2014/main" id="{0940CC14-0320-9323-94B6-B4936A696C9A}"/>
                </a:ext>
              </a:extLst>
            </p:cNvPr>
            <p:cNvSpPr/>
            <p:nvPr/>
          </p:nvSpPr>
          <p:spPr>
            <a:xfrm>
              <a:off x="5471746" y="1453855"/>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Monica Martinez Board Member</a:t>
              </a:r>
            </a:p>
          </p:txBody>
        </p:sp>
        <p:sp>
          <p:nvSpPr>
            <p:cNvPr id="16" name="Scroll: Horizontal 15">
              <a:extLst>
                <a:ext uri="{FF2B5EF4-FFF2-40B4-BE49-F238E27FC236}">
                  <a16:creationId xmlns:a16="http://schemas.microsoft.com/office/drawing/2014/main" id="{AFEA4E4D-33BB-82E1-0724-EA9AF5E7319D}"/>
                </a:ext>
              </a:extLst>
            </p:cNvPr>
            <p:cNvSpPr/>
            <p:nvPr/>
          </p:nvSpPr>
          <p:spPr>
            <a:xfrm>
              <a:off x="7147001" y="1453855"/>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Aurora Ayala Board Member</a:t>
              </a:r>
            </a:p>
          </p:txBody>
        </p:sp>
        <p:sp>
          <p:nvSpPr>
            <p:cNvPr id="17" name="Scroll: Horizontal 16">
              <a:extLst>
                <a:ext uri="{FF2B5EF4-FFF2-40B4-BE49-F238E27FC236}">
                  <a16:creationId xmlns:a16="http://schemas.microsoft.com/office/drawing/2014/main" id="{3C3311FB-E7E1-7FF9-6BE1-6C5F5AEED3C8}"/>
                </a:ext>
              </a:extLst>
            </p:cNvPr>
            <p:cNvSpPr/>
            <p:nvPr/>
          </p:nvSpPr>
          <p:spPr>
            <a:xfrm>
              <a:off x="445984" y="2519927"/>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Janet Phillips </a:t>
              </a:r>
            </a:p>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C&amp;C Committee</a:t>
              </a:r>
            </a:p>
          </p:txBody>
        </p:sp>
        <p:sp>
          <p:nvSpPr>
            <p:cNvPr id="18" name="Scroll: Horizontal 17">
              <a:extLst>
                <a:ext uri="{FF2B5EF4-FFF2-40B4-BE49-F238E27FC236}">
                  <a16:creationId xmlns:a16="http://schemas.microsoft.com/office/drawing/2014/main" id="{91CDF92E-34E5-5454-71CA-7767FB749CAC}"/>
                </a:ext>
              </a:extLst>
            </p:cNvPr>
            <p:cNvSpPr/>
            <p:nvPr/>
          </p:nvSpPr>
          <p:spPr>
            <a:xfrm>
              <a:off x="2121238" y="2519927"/>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Joel Peterson Board Member</a:t>
              </a:r>
            </a:p>
          </p:txBody>
        </p:sp>
        <p:sp>
          <p:nvSpPr>
            <p:cNvPr id="19" name="Scroll: Horizontal 18">
              <a:extLst>
                <a:ext uri="{FF2B5EF4-FFF2-40B4-BE49-F238E27FC236}">
                  <a16:creationId xmlns:a16="http://schemas.microsoft.com/office/drawing/2014/main" id="{1E4FBA82-8C7B-9D83-A0B0-4A50F342B16E}"/>
                </a:ext>
              </a:extLst>
            </p:cNvPr>
            <p:cNvSpPr/>
            <p:nvPr/>
          </p:nvSpPr>
          <p:spPr>
            <a:xfrm>
              <a:off x="3796492" y="2519927"/>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Steve Haigler Board Member</a:t>
              </a:r>
            </a:p>
          </p:txBody>
        </p:sp>
        <p:sp>
          <p:nvSpPr>
            <p:cNvPr id="20" name="Scroll: Horizontal 19">
              <a:extLst>
                <a:ext uri="{FF2B5EF4-FFF2-40B4-BE49-F238E27FC236}">
                  <a16:creationId xmlns:a16="http://schemas.microsoft.com/office/drawing/2014/main" id="{6AB16096-8CDD-7066-012A-8A444CD6DC35}"/>
                </a:ext>
              </a:extLst>
            </p:cNvPr>
            <p:cNvSpPr/>
            <p:nvPr/>
          </p:nvSpPr>
          <p:spPr>
            <a:xfrm>
              <a:off x="5471746" y="2519927"/>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Morgan Turner Board Member</a:t>
              </a:r>
            </a:p>
          </p:txBody>
        </p:sp>
        <p:sp>
          <p:nvSpPr>
            <p:cNvPr id="21" name="Scroll: Horizontal 20">
              <a:extLst>
                <a:ext uri="{FF2B5EF4-FFF2-40B4-BE49-F238E27FC236}">
                  <a16:creationId xmlns:a16="http://schemas.microsoft.com/office/drawing/2014/main" id="{F80B5B0F-63BB-CB1C-C08E-C6B25B960CB4}"/>
                </a:ext>
              </a:extLst>
            </p:cNvPr>
            <p:cNvSpPr/>
            <p:nvPr/>
          </p:nvSpPr>
          <p:spPr>
            <a:xfrm>
              <a:off x="7147001" y="2519927"/>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Aimee Gallagher Board Member</a:t>
              </a:r>
            </a:p>
          </p:txBody>
        </p:sp>
        <p:sp>
          <p:nvSpPr>
            <p:cNvPr id="22" name="Scroll: Horizontal 21">
              <a:extLst>
                <a:ext uri="{FF2B5EF4-FFF2-40B4-BE49-F238E27FC236}">
                  <a16:creationId xmlns:a16="http://schemas.microsoft.com/office/drawing/2014/main" id="{11023F9A-F4DC-65A6-F5F9-F900E06F7F9E}"/>
                </a:ext>
              </a:extLst>
            </p:cNvPr>
            <p:cNvSpPr/>
            <p:nvPr/>
          </p:nvSpPr>
          <p:spPr>
            <a:xfrm>
              <a:off x="445984" y="3585997"/>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Stacy Kimbrough Board Member</a:t>
              </a:r>
            </a:p>
          </p:txBody>
        </p:sp>
        <p:sp>
          <p:nvSpPr>
            <p:cNvPr id="23" name="Scroll: Horizontal 22">
              <a:extLst>
                <a:ext uri="{FF2B5EF4-FFF2-40B4-BE49-F238E27FC236}">
                  <a16:creationId xmlns:a16="http://schemas.microsoft.com/office/drawing/2014/main" id="{2164D355-D819-59FA-EB10-7957B9414772}"/>
                </a:ext>
              </a:extLst>
            </p:cNvPr>
            <p:cNvSpPr/>
            <p:nvPr/>
          </p:nvSpPr>
          <p:spPr>
            <a:xfrm>
              <a:off x="2121238" y="3585997"/>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Jason Hinkle </a:t>
              </a:r>
            </a:p>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Board Member</a:t>
              </a:r>
            </a:p>
          </p:txBody>
        </p:sp>
        <p:sp>
          <p:nvSpPr>
            <p:cNvPr id="24" name="Scroll: Horizontal 23">
              <a:extLst>
                <a:ext uri="{FF2B5EF4-FFF2-40B4-BE49-F238E27FC236}">
                  <a16:creationId xmlns:a16="http://schemas.microsoft.com/office/drawing/2014/main" id="{1C080EBD-F243-877A-8E65-64334E2C6F11}"/>
                </a:ext>
              </a:extLst>
            </p:cNvPr>
            <p:cNvSpPr/>
            <p:nvPr/>
          </p:nvSpPr>
          <p:spPr>
            <a:xfrm>
              <a:off x="3796492" y="3585997"/>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Karen Woods </a:t>
              </a:r>
            </a:p>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UW Committee</a:t>
              </a:r>
            </a:p>
          </p:txBody>
        </p:sp>
        <p:sp>
          <p:nvSpPr>
            <p:cNvPr id="25" name="Scroll: Horizontal 24">
              <a:extLst>
                <a:ext uri="{FF2B5EF4-FFF2-40B4-BE49-F238E27FC236}">
                  <a16:creationId xmlns:a16="http://schemas.microsoft.com/office/drawing/2014/main" id="{F1773187-8D75-CABD-B1FB-D37843064261}"/>
                </a:ext>
              </a:extLst>
            </p:cNvPr>
            <p:cNvSpPr/>
            <p:nvPr/>
          </p:nvSpPr>
          <p:spPr>
            <a:xfrm>
              <a:off x="5471746" y="3585997"/>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Amir Nour </a:t>
              </a:r>
            </a:p>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Board Member</a:t>
              </a:r>
            </a:p>
          </p:txBody>
        </p:sp>
        <p:sp>
          <p:nvSpPr>
            <p:cNvPr id="26" name="Scroll: Horizontal 25">
              <a:extLst>
                <a:ext uri="{FF2B5EF4-FFF2-40B4-BE49-F238E27FC236}">
                  <a16:creationId xmlns:a16="http://schemas.microsoft.com/office/drawing/2014/main" id="{70377C52-6F4A-CA27-B04C-01A351F9F586}"/>
                </a:ext>
              </a:extLst>
            </p:cNvPr>
            <p:cNvSpPr/>
            <p:nvPr/>
          </p:nvSpPr>
          <p:spPr>
            <a:xfrm>
              <a:off x="7147001" y="3585997"/>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Omar Gutierezz Board Member</a:t>
              </a:r>
            </a:p>
          </p:txBody>
        </p:sp>
        <p:sp>
          <p:nvSpPr>
            <p:cNvPr id="27" name="Scroll: Horizontal 26">
              <a:extLst>
                <a:ext uri="{FF2B5EF4-FFF2-40B4-BE49-F238E27FC236}">
                  <a16:creationId xmlns:a16="http://schemas.microsoft.com/office/drawing/2014/main" id="{1B2D6BC8-8480-0D5C-7512-A16BACCEDBE5}"/>
                </a:ext>
              </a:extLst>
            </p:cNvPr>
            <p:cNvSpPr/>
            <p:nvPr/>
          </p:nvSpPr>
          <p:spPr>
            <a:xfrm>
              <a:off x="533154" y="4652068"/>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James Thomas Board Member</a:t>
              </a:r>
            </a:p>
          </p:txBody>
        </p:sp>
        <p:sp>
          <p:nvSpPr>
            <p:cNvPr id="28" name="Scroll: Horizontal 27">
              <a:extLst>
                <a:ext uri="{FF2B5EF4-FFF2-40B4-BE49-F238E27FC236}">
                  <a16:creationId xmlns:a16="http://schemas.microsoft.com/office/drawing/2014/main" id="{2252AD8B-5290-8316-1B1A-7DCFBCA3E467}"/>
                </a:ext>
              </a:extLst>
            </p:cNvPr>
            <p:cNvSpPr/>
            <p:nvPr/>
          </p:nvSpPr>
          <p:spPr>
            <a:xfrm>
              <a:off x="2208408" y="4652068"/>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Kevin Gee </a:t>
              </a:r>
            </a:p>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Board Member</a:t>
              </a:r>
            </a:p>
          </p:txBody>
        </p:sp>
        <p:sp>
          <p:nvSpPr>
            <p:cNvPr id="29" name="Scroll: Horizontal 28">
              <a:extLst>
                <a:ext uri="{FF2B5EF4-FFF2-40B4-BE49-F238E27FC236}">
                  <a16:creationId xmlns:a16="http://schemas.microsoft.com/office/drawing/2014/main" id="{C8D0E87F-DEBB-8784-0C94-3B9A0078C06F}"/>
                </a:ext>
              </a:extLst>
            </p:cNvPr>
            <p:cNvSpPr/>
            <p:nvPr/>
          </p:nvSpPr>
          <p:spPr>
            <a:xfrm>
              <a:off x="3883663" y="4652068"/>
              <a:ext cx="1264457"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1100" b="1" dirty="0">
                  <a:solidFill>
                    <a:schemeClr val="tx1"/>
                  </a:solidFill>
                  <a:latin typeface="Calibri" panose="020F0502020204030204" pitchFamily="34" charset="0"/>
                  <a:cs typeface="Calibri" panose="020F0502020204030204" pitchFamily="34" charset="0"/>
                </a:rPr>
                <a:t>Micaela Ochoa Board Member</a:t>
              </a:r>
            </a:p>
          </p:txBody>
        </p:sp>
        <p:sp>
          <p:nvSpPr>
            <p:cNvPr id="30" name="Scroll: Horizontal 29">
              <a:extLst>
                <a:ext uri="{FF2B5EF4-FFF2-40B4-BE49-F238E27FC236}">
                  <a16:creationId xmlns:a16="http://schemas.microsoft.com/office/drawing/2014/main" id="{0AC9AAA8-6CCF-99FA-8F2A-67FC1ABCF260}"/>
                </a:ext>
              </a:extLst>
            </p:cNvPr>
            <p:cNvSpPr/>
            <p:nvPr/>
          </p:nvSpPr>
          <p:spPr>
            <a:xfrm>
              <a:off x="5558917" y="4652068"/>
              <a:ext cx="1350624" cy="459178"/>
            </a:xfrm>
            <a:prstGeom prst="horizontalScroll">
              <a:avLst/>
            </a:prstGeom>
            <a:solidFill>
              <a:schemeClr val="bg1"/>
            </a:solidFill>
            <a:ln w="6350">
              <a:solidFill>
                <a:schemeClr val="bg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Marilyn Morikang </a:t>
              </a:r>
            </a:p>
            <a:p>
              <a:pPr algn="ctr" defTabSz="622300">
                <a:lnSpc>
                  <a:spcPct val="90000"/>
                </a:lnSpc>
                <a:spcAft>
                  <a:spcPts val="0"/>
                </a:spcAft>
              </a:pPr>
              <a:r>
                <a:rPr lang="en-US" sz="1100" b="1" dirty="0">
                  <a:solidFill>
                    <a:schemeClr val="tx1"/>
                  </a:solidFill>
                  <a:latin typeface="Calibri" panose="020F0502020204030204" pitchFamily="34" charset="0"/>
                  <a:cs typeface="Calibri" panose="020F0502020204030204" pitchFamily="34" charset="0"/>
                </a:rPr>
                <a:t>Board Member</a:t>
              </a:r>
            </a:p>
          </p:txBody>
        </p:sp>
      </p:grpSp>
      <p:pic>
        <p:nvPicPr>
          <p:cNvPr id="31" name="Content Placeholder 4" descr="Mountains outline">
            <a:extLst>
              <a:ext uri="{FF2B5EF4-FFF2-40B4-BE49-F238E27FC236}">
                <a16:creationId xmlns:a16="http://schemas.microsoft.com/office/drawing/2014/main" id="{4B1977F0-D6B7-8E60-849C-7EDD3901E2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2117724" y="1219200"/>
            <a:ext cx="824638" cy="824638"/>
          </a:xfrm>
          <a:prstGeom prst="rect">
            <a:avLst/>
          </a:prstGeom>
          <a:noFill/>
          <a:ln w="9525">
            <a:noFill/>
            <a:miter lim="800000"/>
            <a:headEnd/>
            <a:tailEnd/>
          </a:ln>
        </p:spPr>
      </p:pic>
      <p:pic>
        <p:nvPicPr>
          <p:cNvPr id="32" name="Content Placeholder 4" descr="Mountains outline">
            <a:extLst>
              <a:ext uri="{FF2B5EF4-FFF2-40B4-BE49-F238E27FC236}">
                <a16:creationId xmlns:a16="http://schemas.microsoft.com/office/drawing/2014/main" id="{5E2A6396-617A-9144-47AD-F2CE121E9D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3883886" y="1227138"/>
            <a:ext cx="824638" cy="824638"/>
          </a:xfrm>
          <a:prstGeom prst="rect">
            <a:avLst/>
          </a:prstGeom>
          <a:noFill/>
          <a:ln w="9525">
            <a:noFill/>
            <a:miter lim="800000"/>
            <a:headEnd/>
            <a:tailEnd/>
          </a:ln>
        </p:spPr>
      </p:pic>
      <p:pic>
        <p:nvPicPr>
          <p:cNvPr id="33" name="Content Placeholder 4" descr="Mountains outline">
            <a:extLst>
              <a:ext uri="{FF2B5EF4-FFF2-40B4-BE49-F238E27FC236}">
                <a16:creationId xmlns:a16="http://schemas.microsoft.com/office/drawing/2014/main" id="{C2A883FF-3E4C-8D3A-459E-B2C0392900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5636486" y="1227138"/>
            <a:ext cx="824638" cy="824638"/>
          </a:xfrm>
          <a:prstGeom prst="rect">
            <a:avLst/>
          </a:prstGeom>
          <a:noFill/>
          <a:ln w="9525">
            <a:noFill/>
            <a:miter lim="800000"/>
            <a:headEnd/>
            <a:tailEnd/>
          </a:ln>
        </p:spPr>
      </p:pic>
      <p:pic>
        <p:nvPicPr>
          <p:cNvPr id="34" name="Content Placeholder 4" descr="Mountains outline">
            <a:extLst>
              <a:ext uri="{FF2B5EF4-FFF2-40B4-BE49-F238E27FC236}">
                <a16:creationId xmlns:a16="http://schemas.microsoft.com/office/drawing/2014/main" id="{4D333EA9-00AA-17FF-D2BB-2B7585BBEF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7389086" y="1240700"/>
            <a:ext cx="824638" cy="824638"/>
          </a:xfrm>
          <a:prstGeom prst="rect">
            <a:avLst/>
          </a:prstGeom>
          <a:noFill/>
          <a:ln w="9525">
            <a:noFill/>
            <a:miter lim="800000"/>
            <a:headEnd/>
            <a:tailEnd/>
          </a:ln>
        </p:spPr>
      </p:pic>
      <p:pic>
        <p:nvPicPr>
          <p:cNvPr id="35" name="Content Placeholder 4" descr="Mountains outline">
            <a:extLst>
              <a:ext uri="{FF2B5EF4-FFF2-40B4-BE49-F238E27FC236}">
                <a16:creationId xmlns:a16="http://schemas.microsoft.com/office/drawing/2014/main" id="{FB424570-709F-11F2-42CE-2BC5F3DAED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9141686" y="1227138"/>
            <a:ext cx="824638" cy="824638"/>
          </a:xfrm>
          <a:prstGeom prst="rect">
            <a:avLst/>
          </a:prstGeom>
          <a:noFill/>
          <a:ln w="9525">
            <a:noFill/>
            <a:miter lim="800000"/>
            <a:headEnd/>
            <a:tailEnd/>
          </a:ln>
        </p:spPr>
      </p:pic>
      <p:pic>
        <p:nvPicPr>
          <p:cNvPr id="36" name="Content Placeholder 4" descr="Mountains outline">
            <a:extLst>
              <a:ext uri="{FF2B5EF4-FFF2-40B4-BE49-F238E27FC236}">
                <a16:creationId xmlns:a16="http://schemas.microsoft.com/office/drawing/2014/main" id="{5DDDF27A-91E0-3396-7003-21E0EE4D85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9128124" y="2459900"/>
            <a:ext cx="824638" cy="824638"/>
          </a:xfrm>
          <a:prstGeom prst="rect">
            <a:avLst/>
          </a:prstGeom>
          <a:noFill/>
          <a:ln w="9525">
            <a:noFill/>
            <a:miter lim="800000"/>
            <a:headEnd/>
            <a:tailEnd/>
          </a:ln>
        </p:spPr>
      </p:pic>
      <p:pic>
        <p:nvPicPr>
          <p:cNvPr id="37" name="Content Placeholder 4" descr="Mountains outline">
            <a:extLst>
              <a:ext uri="{FF2B5EF4-FFF2-40B4-BE49-F238E27FC236}">
                <a16:creationId xmlns:a16="http://schemas.microsoft.com/office/drawing/2014/main" id="{ACD3E1DB-88CF-65E7-CFDA-9DD2A30369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7451724" y="2446338"/>
            <a:ext cx="824638" cy="824638"/>
          </a:xfrm>
          <a:prstGeom prst="rect">
            <a:avLst/>
          </a:prstGeom>
          <a:noFill/>
          <a:ln w="9525">
            <a:noFill/>
            <a:miter lim="800000"/>
            <a:headEnd/>
            <a:tailEnd/>
          </a:ln>
        </p:spPr>
      </p:pic>
      <p:pic>
        <p:nvPicPr>
          <p:cNvPr id="38" name="Content Placeholder 4" descr="Mountains outline">
            <a:extLst>
              <a:ext uri="{FF2B5EF4-FFF2-40B4-BE49-F238E27FC236}">
                <a16:creationId xmlns:a16="http://schemas.microsoft.com/office/drawing/2014/main" id="{732E748D-138D-AB04-0B74-9D53DEB586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5622924" y="2446338"/>
            <a:ext cx="824638" cy="824638"/>
          </a:xfrm>
          <a:prstGeom prst="rect">
            <a:avLst/>
          </a:prstGeom>
          <a:noFill/>
          <a:ln w="9525">
            <a:noFill/>
            <a:miter lim="800000"/>
            <a:headEnd/>
            <a:tailEnd/>
          </a:ln>
        </p:spPr>
      </p:pic>
      <p:pic>
        <p:nvPicPr>
          <p:cNvPr id="39" name="Content Placeholder 4" descr="Mountains outline">
            <a:extLst>
              <a:ext uri="{FF2B5EF4-FFF2-40B4-BE49-F238E27FC236}">
                <a16:creationId xmlns:a16="http://schemas.microsoft.com/office/drawing/2014/main" id="{743F2B68-F2BD-C257-375C-F0F222F2A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3870324" y="2446338"/>
            <a:ext cx="824638" cy="824638"/>
          </a:xfrm>
          <a:prstGeom prst="rect">
            <a:avLst/>
          </a:prstGeom>
          <a:noFill/>
          <a:ln w="9525">
            <a:noFill/>
            <a:miter lim="800000"/>
            <a:headEnd/>
            <a:tailEnd/>
          </a:ln>
        </p:spPr>
      </p:pic>
      <p:pic>
        <p:nvPicPr>
          <p:cNvPr id="40" name="Content Placeholder 4" descr="Mountains outline">
            <a:extLst>
              <a:ext uri="{FF2B5EF4-FFF2-40B4-BE49-F238E27FC236}">
                <a16:creationId xmlns:a16="http://schemas.microsoft.com/office/drawing/2014/main" id="{B000C0C1-55A8-DBD8-1E64-5194B66E54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2117724" y="2446338"/>
            <a:ext cx="824638" cy="824638"/>
          </a:xfrm>
          <a:prstGeom prst="rect">
            <a:avLst/>
          </a:prstGeom>
          <a:noFill/>
          <a:ln w="9525">
            <a:noFill/>
            <a:miter lim="800000"/>
            <a:headEnd/>
            <a:tailEnd/>
          </a:ln>
        </p:spPr>
      </p:pic>
      <p:pic>
        <p:nvPicPr>
          <p:cNvPr id="41" name="Content Placeholder 4" descr="Mountains outline">
            <a:extLst>
              <a:ext uri="{FF2B5EF4-FFF2-40B4-BE49-F238E27FC236}">
                <a16:creationId xmlns:a16="http://schemas.microsoft.com/office/drawing/2014/main" id="{1B2010F8-14E0-2F5E-99E8-54388949F7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2117724" y="3741738"/>
            <a:ext cx="824638" cy="824638"/>
          </a:xfrm>
          <a:prstGeom prst="rect">
            <a:avLst/>
          </a:prstGeom>
          <a:noFill/>
          <a:ln w="9525">
            <a:noFill/>
            <a:miter lim="800000"/>
            <a:headEnd/>
            <a:tailEnd/>
          </a:ln>
        </p:spPr>
      </p:pic>
      <p:pic>
        <p:nvPicPr>
          <p:cNvPr id="42" name="Content Placeholder 4" descr="Mountains outline">
            <a:extLst>
              <a:ext uri="{FF2B5EF4-FFF2-40B4-BE49-F238E27FC236}">
                <a16:creationId xmlns:a16="http://schemas.microsoft.com/office/drawing/2014/main" id="{F498C30E-854D-B6E2-A32C-EEFB12194D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3883886" y="3741738"/>
            <a:ext cx="824638" cy="824638"/>
          </a:xfrm>
          <a:prstGeom prst="rect">
            <a:avLst/>
          </a:prstGeom>
          <a:noFill/>
          <a:ln w="9525">
            <a:noFill/>
            <a:miter lim="800000"/>
            <a:headEnd/>
            <a:tailEnd/>
          </a:ln>
        </p:spPr>
      </p:pic>
      <p:pic>
        <p:nvPicPr>
          <p:cNvPr id="43" name="Content Placeholder 4" descr="Mountains outline">
            <a:extLst>
              <a:ext uri="{FF2B5EF4-FFF2-40B4-BE49-F238E27FC236}">
                <a16:creationId xmlns:a16="http://schemas.microsoft.com/office/drawing/2014/main" id="{1EA6AD89-45C8-9143-62DF-8CD68587E0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5636486" y="3741738"/>
            <a:ext cx="824638" cy="824638"/>
          </a:xfrm>
          <a:prstGeom prst="rect">
            <a:avLst/>
          </a:prstGeom>
          <a:noFill/>
          <a:ln w="9525">
            <a:noFill/>
            <a:miter lim="800000"/>
            <a:headEnd/>
            <a:tailEnd/>
          </a:ln>
        </p:spPr>
      </p:pic>
      <p:pic>
        <p:nvPicPr>
          <p:cNvPr id="44" name="Content Placeholder 4" descr="Mountains outline">
            <a:extLst>
              <a:ext uri="{FF2B5EF4-FFF2-40B4-BE49-F238E27FC236}">
                <a16:creationId xmlns:a16="http://schemas.microsoft.com/office/drawing/2014/main" id="{E6143B78-D499-C697-473F-9127C97C36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7389086" y="3741738"/>
            <a:ext cx="824638" cy="824638"/>
          </a:xfrm>
          <a:prstGeom prst="rect">
            <a:avLst/>
          </a:prstGeom>
          <a:noFill/>
          <a:ln w="9525">
            <a:noFill/>
            <a:miter lim="800000"/>
            <a:headEnd/>
            <a:tailEnd/>
          </a:ln>
        </p:spPr>
      </p:pic>
      <p:pic>
        <p:nvPicPr>
          <p:cNvPr id="45" name="Content Placeholder 4" descr="Mountains outline">
            <a:extLst>
              <a:ext uri="{FF2B5EF4-FFF2-40B4-BE49-F238E27FC236}">
                <a16:creationId xmlns:a16="http://schemas.microsoft.com/office/drawing/2014/main" id="{92F8B9C1-00C0-84EF-730E-366CBBD2FA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9204324" y="3741738"/>
            <a:ext cx="824638" cy="824638"/>
          </a:xfrm>
          <a:prstGeom prst="rect">
            <a:avLst/>
          </a:prstGeom>
          <a:noFill/>
          <a:ln w="9525">
            <a:noFill/>
            <a:miter lim="800000"/>
            <a:headEnd/>
            <a:tailEnd/>
          </a:ln>
        </p:spPr>
      </p:pic>
      <p:pic>
        <p:nvPicPr>
          <p:cNvPr id="46" name="Content Placeholder 4" descr="Mountains outline">
            <a:extLst>
              <a:ext uri="{FF2B5EF4-FFF2-40B4-BE49-F238E27FC236}">
                <a16:creationId xmlns:a16="http://schemas.microsoft.com/office/drawing/2014/main" id="{22A3DA0F-F7DF-9967-5211-949E4E3ABE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7501781" y="4974500"/>
            <a:ext cx="824638" cy="824638"/>
          </a:xfrm>
          <a:prstGeom prst="rect">
            <a:avLst/>
          </a:prstGeom>
          <a:noFill/>
          <a:ln w="9525">
            <a:noFill/>
            <a:miter lim="800000"/>
            <a:headEnd/>
            <a:tailEnd/>
          </a:ln>
        </p:spPr>
      </p:pic>
      <p:pic>
        <p:nvPicPr>
          <p:cNvPr id="47" name="Content Placeholder 4" descr="Mountains outline">
            <a:extLst>
              <a:ext uri="{FF2B5EF4-FFF2-40B4-BE49-F238E27FC236}">
                <a16:creationId xmlns:a16="http://schemas.microsoft.com/office/drawing/2014/main" id="{5CE27164-2A25-5E05-0AD7-5E5BE0B85D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5701438" y="4974500"/>
            <a:ext cx="824638" cy="824638"/>
          </a:xfrm>
          <a:prstGeom prst="rect">
            <a:avLst/>
          </a:prstGeom>
          <a:noFill/>
          <a:ln w="9525">
            <a:noFill/>
            <a:miter lim="800000"/>
            <a:headEnd/>
            <a:tailEnd/>
          </a:ln>
        </p:spPr>
      </p:pic>
      <p:pic>
        <p:nvPicPr>
          <p:cNvPr id="48" name="Content Placeholder 4" descr="Mountains outline">
            <a:extLst>
              <a:ext uri="{FF2B5EF4-FFF2-40B4-BE49-F238E27FC236}">
                <a16:creationId xmlns:a16="http://schemas.microsoft.com/office/drawing/2014/main" id="{875897B7-4368-A924-943F-64E62005D0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3962400" y="4974500"/>
            <a:ext cx="824638" cy="824638"/>
          </a:xfrm>
          <a:prstGeom prst="rect">
            <a:avLst/>
          </a:prstGeom>
          <a:noFill/>
          <a:ln w="9525">
            <a:noFill/>
            <a:miter lim="800000"/>
            <a:headEnd/>
            <a:tailEnd/>
          </a:ln>
        </p:spPr>
      </p:pic>
      <p:pic>
        <p:nvPicPr>
          <p:cNvPr id="49" name="Content Placeholder 4" descr="Mountains outline">
            <a:extLst>
              <a:ext uri="{FF2B5EF4-FFF2-40B4-BE49-F238E27FC236}">
                <a16:creationId xmlns:a16="http://schemas.microsoft.com/office/drawing/2014/main" id="{C4CBFDB5-0AFA-B9E0-75E0-03DA1BFBB9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2209800" y="4974500"/>
            <a:ext cx="824638" cy="824638"/>
          </a:xfrm>
          <a:prstGeom prst="rect">
            <a:avLst/>
          </a:prstGeom>
          <a:noFill/>
          <a:ln w="9525">
            <a:noFill/>
            <a:miter lim="800000"/>
            <a:headEnd/>
            <a:tailEnd/>
          </a:ln>
        </p:spPr>
      </p:pic>
      <p:sp>
        <p:nvSpPr>
          <p:cNvPr id="8" name="TextBox 7">
            <a:extLst>
              <a:ext uri="{FF2B5EF4-FFF2-40B4-BE49-F238E27FC236}">
                <a16:creationId xmlns:a16="http://schemas.microsoft.com/office/drawing/2014/main" id="{8C1EFA10-1C95-8AAD-96E2-DE9E2D59DC5D}"/>
              </a:ext>
            </a:extLst>
          </p:cNvPr>
          <p:cNvSpPr txBox="1"/>
          <p:nvPr/>
        </p:nvSpPr>
        <p:spPr>
          <a:xfrm>
            <a:off x="9230364" y="5874587"/>
            <a:ext cx="980436" cy="289441"/>
          </a:xfrm>
          <a:prstGeom prst="roundRect">
            <a:avLst/>
          </a:prstGeom>
          <a:solidFill>
            <a:srgbClr val="00B050"/>
          </a:solidFill>
        </p:spPr>
        <p:txBody>
          <a:bodyPr wrap="square">
            <a:spAutoFit/>
          </a:bodyPr>
          <a:lstStyle/>
          <a:p>
            <a:pPr algn="ctr"/>
            <a:r>
              <a:rPr lang="en-US" sz="1100" b="1" dirty="0">
                <a:solidFill>
                  <a:schemeClr val="bg1"/>
                </a:solidFill>
              </a:rPr>
              <a:t>Committee</a:t>
            </a:r>
            <a:endParaRPr lang="en-US" sz="1200" b="1" dirty="0">
              <a:solidFill>
                <a:schemeClr val="bg1"/>
              </a:solidFill>
            </a:endParaRPr>
          </a:p>
        </p:txBody>
      </p:sp>
      <p:sp>
        <p:nvSpPr>
          <p:cNvPr id="75" name="Frame 74">
            <a:extLst>
              <a:ext uri="{FF2B5EF4-FFF2-40B4-BE49-F238E27FC236}">
                <a16:creationId xmlns:a16="http://schemas.microsoft.com/office/drawing/2014/main" id="{572FD1A7-9883-9AC4-248F-05C9CF21EB59}"/>
              </a:ext>
            </a:extLst>
          </p:cNvPr>
          <p:cNvSpPr/>
          <p:nvPr/>
        </p:nvSpPr>
        <p:spPr>
          <a:xfrm>
            <a:off x="8839201" y="5152704"/>
            <a:ext cx="1739585" cy="1119501"/>
          </a:xfrm>
          <a:prstGeom prst="frame">
            <a:avLst>
              <a:gd name="adj1" fmla="val 6005"/>
            </a:avLst>
          </a:prstGeom>
          <a:solidFill>
            <a:srgbClr val="996633"/>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A7FF60F5-50C9-4AC2-6C87-CB59597E10BE}"/>
              </a:ext>
            </a:extLst>
          </p:cNvPr>
          <p:cNvSpPr txBox="1"/>
          <p:nvPr/>
        </p:nvSpPr>
        <p:spPr>
          <a:xfrm>
            <a:off x="9078324" y="5574642"/>
            <a:ext cx="1253682" cy="289441"/>
          </a:xfrm>
          <a:prstGeom prst="roundRect">
            <a:avLst/>
          </a:prstGeom>
          <a:solidFill>
            <a:srgbClr val="C00000"/>
          </a:solidFill>
        </p:spPr>
        <p:txBody>
          <a:bodyPr wrap="square" rtlCol="0">
            <a:spAutoFit/>
          </a:bodyPr>
          <a:lstStyle/>
          <a:p>
            <a:pPr algn="ctr"/>
            <a:r>
              <a:rPr lang="en-US" sz="1100" b="1" dirty="0">
                <a:solidFill>
                  <a:schemeClr val="bg1"/>
                </a:solidFill>
              </a:rPr>
              <a:t>Board Member</a:t>
            </a:r>
          </a:p>
        </p:txBody>
      </p:sp>
      <p:sp>
        <p:nvSpPr>
          <p:cNvPr id="5" name="TextBox 4">
            <a:extLst>
              <a:ext uri="{FF2B5EF4-FFF2-40B4-BE49-F238E27FC236}">
                <a16:creationId xmlns:a16="http://schemas.microsoft.com/office/drawing/2014/main" id="{B85E46B9-E1BE-DB6B-84E1-9624C564B1C0}"/>
              </a:ext>
            </a:extLst>
          </p:cNvPr>
          <p:cNvSpPr txBox="1"/>
          <p:nvPr/>
        </p:nvSpPr>
        <p:spPr>
          <a:xfrm>
            <a:off x="9220200" y="5273160"/>
            <a:ext cx="980436" cy="289441"/>
          </a:xfrm>
          <a:prstGeom prst="roundRect">
            <a:avLst/>
          </a:prstGeom>
          <a:solidFill>
            <a:schemeClr val="accent2">
              <a:lumMod val="40000"/>
              <a:lumOff val="60000"/>
            </a:schemeClr>
          </a:solidFill>
        </p:spPr>
        <p:txBody>
          <a:bodyPr wrap="square" rtlCol="0">
            <a:spAutoFit/>
          </a:bodyPr>
          <a:lstStyle/>
          <a:p>
            <a:pPr algn="ctr"/>
            <a:r>
              <a:rPr lang="en-US" sz="1100" b="1" dirty="0">
                <a:solidFill>
                  <a:schemeClr val="bg1"/>
                </a:solidFill>
              </a:rPr>
              <a:t>First Timer</a:t>
            </a:r>
          </a:p>
        </p:txBody>
      </p:sp>
    </p:spTree>
    <p:extLst>
      <p:ext uri="{BB962C8B-B14F-4D97-AF65-F5344CB8AC3E}">
        <p14:creationId xmlns:p14="http://schemas.microsoft.com/office/powerpoint/2010/main" val="2937024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0CB6-0A4D-2F5D-7AD3-069E945F48D3}"/>
              </a:ext>
            </a:extLst>
          </p:cNvPr>
          <p:cNvSpPr>
            <a:spLocks noGrp="1"/>
          </p:cNvSpPr>
          <p:nvPr>
            <p:ph type="title"/>
          </p:nvPr>
        </p:nvSpPr>
        <p:spPr>
          <a:xfrm>
            <a:off x="1752600" y="1028701"/>
            <a:ext cx="7315200" cy="622697"/>
          </a:xfrm>
          <a:noFill/>
          <a:ln w="9525">
            <a:noFill/>
            <a:miter lim="800000"/>
            <a:headEnd/>
            <a:tailEnd/>
          </a:ln>
        </p:spPr>
        <p:txBody>
          <a:bodyPr vert="horz" wrap="square" lIns="68580" tIns="34290" rIns="68580" bIns="34290" numCol="1" anchor="ctr" anchorCtr="0" compatLnSpc="1">
            <a:prstTxWarp prst="textNoShape">
              <a:avLst/>
            </a:prstTxWarp>
            <a:normAutofit fontScale="97500"/>
          </a:bodyPr>
          <a:lstStyle/>
          <a:p>
            <a:r>
              <a:rPr lang="en-US" kern="1200" dirty="0">
                <a:solidFill>
                  <a:prstClr val="white"/>
                </a:solidFill>
              </a:rPr>
              <a:t>Claim Workflow</a:t>
            </a:r>
          </a:p>
        </p:txBody>
      </p:sp>
      <p:graphicFrame>
        <p:nvGraphicFramePr>
          <p:cNvPr id="7" name="Diagram 6">
            <a:extLst>
              <a:ext uri="{FF2B5EF4-FFF2-40B4-BE49-F238E27FC236}">
                <a16:creationId xmlns:a16="http://schemas.microsoft.com/office/drawing/2014/main" id="{44E7D0AB-99EB-3259-6282-7B6E2E6060B7}"/>
              </a:ext>
            </a:extLst>
          </p:cNvPr>
          <p:cNvGraphicFramePr/>
          <p:nvPr>
            <p:extLst>
              <p:ext uri="{D42A27DB-BD31-4B8C-83A1-F6EECF244321}">
                <p14:modId xmlns:p14="http://schemas.microsoft.com/office/powerpoint/2010/main" val="3721653943"/>
              </p:ext>
            </p:extLst>
          </p:nvPr>
        </p:nvGraphicFramePr>
        <p:xfrm>
          <a:off x="1465943" y="990600"/>
          <a:ext cx="8636000" cy="2528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1AD89EDD-8FAE-018C-CD16-5C69A4D736E1}"/>
              </a:ext>
            </a:extLst>
          </p:cNvPr>
          <p:cNvGraphicFramePr/>
          <p:nvPr>
            <p:extLst>
              <p:ext uri="{D42A27DB-BD31-4B8C-83A1-F6EECF244321}">
                <p14:modId xmlns:p14="http://schemas.microsoft.com/office/powerpoint/2010/main" val="1277143800"/>
              </p:ext>
            </p:extLst>
          </p:nvPr>
        </p:nvGraphicFramePr>
        <p:xfrm>
          <a:off x="1828800" y="2933700"/>
          <a:ext cx="9067800" cy="2628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itle 1">
            <a:extLst>
              <a:ext uri="{FF2B5EF4-FFF2-40B4-BE49-F238E27FC236}">
                <a16:creationId xmlns:a16="http://schemas.microsoft.com/office/drawing/2014/main" id="{6E454031-BFBE-341A-8D6C-E93A11126DD3}"/>
              </a:ext>
            </a:extLst>
          </p:cNvPr>
          <p:cNvSpPr txBox="1">
            <a:spLocks/>
          </p:cNvSpPr>
          <p:nvPr/>
        </p:nvSpPr>
        <p:spPr bwMode="auto">
          <a:xfrm>
            <a:off x="1828800" y="465138"/>
            <a:ext cx="9753600" cy="830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3500" b="1">
                <a:solidFill>
                  <a:srgbClr val="AA182C"/>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a:lstStyle>
          <a:p>
            <a:r>
              <a:rPr lang="en-US" dirty="0">
                <a:latin typeface="Garamond" panose="02020404030301010803" pitchFamily="18" charset="0"/>
              </a:rPr>
              <a:t>Claim Workflow</a:t>
            </a:r>
          </a:p>
        </p:txBody>
      </p:sp>
    </p:spTree>
    <p:extLst>
      <p:ext uri="{BB962C8B-B14F-4D97-AF65-F5344CB8AC3E}">
        <p14:creationId xmlns:p14="http://schemas.microsoft.com/office/powerpoint/2010/main" val="835619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75F4D2-6305-720D-C293-6D131D39949D}"/>
              </a:ext>
            </a:extLst>
          </p:cNvPr>
          <p:cNvPicPr>
            <a:picLocks noChangeAspect="1"/>
          </p:cNvPicPr>
          <p:nvPr/>
        </p:nvPicPr>
        <p:blipFill rotWithShape="1">
          <a:blip r:embed="rId2"/>
          <a:srcRect t="9785" r="19556"/>
          <a:stretch/>
        </p:blipFill>
        <p:spPr>
          <a:xfrm>
            <a:off x="7424945" y="1740352"/>
            <a:ext cx="2633455" cy="293847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9D65EFC6-6708-F92B-B392-EF566D5B8519}"/>
              </a:ext>
            </a:extLst>
          </p:cNvPr>
          <p:cNvSpPr>
            <a:spLocks noGrp="1"/>
          </p:cNvSpPr>
          <p:nvPr>
            <p:ph idx="1"/>
          </p:nvPr>
        </p:nvSpPr>
        <p:spPr>
          <a:xfrm>
            <a:off x="990600" y="990601"/>
            <a:ext cx="6507695" cy="3979098"/>
          </a:xfrm>
        </p:spPr>
        <p:txBody>
          <a:bodyPr/>
          <a:lstStyle/>
          <a:p>
            <a:pPr lvl="1"/>
            <a:r>
              <a:rPr lang="en-US" sz="1500" b="1" dirty="0">
                <a:latin typeface="Garamond" panose="02020404030301010803" pitchFamily="18" charset="0"/>
              </a:rPr>
              <a:t>Home </a:t>
            </a:r>
            <a:r>
              <a:rPr lang="en-US" sz="1500" dirty="0">
                <a:latin typeface="Garamond" panose="02020404030301010803" pitchFamily="18" charset="0"/>
              </a:rPr>
              <a:t>(Special Bulletins, and Announcements, Legislative Summaries)</a:t>
            </a:r>
          </a:p>
          <a:p>
            <a:pPr lvl="1"/>
            <a:r>
              <a:rPr lang="en-US" sz="1500" b="1" dirty="0">
                <a:latin typeface="Garamond" panose="02020404030301010803" pitchFamily="18" charset="0"/>
              </a:rPr>
              <a:t>About </a:t>
            </a:r>
            <a:r>
              <a:rPr lang="en-US" sz="1500" dirty="0">
                <a:latin typeface="Garamond" panose="02020404030301010803" pitchFamily="18" charset="0"/>
              </a:rPr>
              <a:t>(History, Membership, Mission, Benefits, Annual Report) </a:t>
            </a:r>
          </a:p>
          <a:p>
            <a:pPr lvl="1"/>
            <a:r>
              <a:rPr lang="en-US" sz="1500" b="1" dirty="0">
                <a:latin typeface="Garamond" panose="02020404030301010803" pitchFamily="18" charset="0"/>
              </a:rPr>
              <a:t>Services </a:t>
            </a:r>
            <a:endParaRPr lang="en-US" sz="1500" dirty="0">
              <a:latin typeface="Garamond" panose="02020404030301010803" pitchFamily="18" charset="0"/>
            </a:endParaRPr>
          </a:p>
          <a:p>
            <a:pPr marL="0" indent="0">
              <a:buNone/>
            </a:pPr>
            <a:endParaRPr lang="en-US" sz="1500" dirty="0">
              <a:latin typeface="Garamond" panose="02020404030301010803" pitchFamily="18" charset="0"/>
            </a:endParaRPr>
          </a:p>
          <a:p>
            <a:pPr marL="0" indent="0">
              <a:buNone/>
            </a:pPr>
            <a:r>
              <a:rPr lang="en-US" sz="1500" dirty="0">
                <a:latin typeface="Garamond" panose="02020404030301010803" pitchFamily="18" charset="0"/>
              </a:rPr>
              <a:t>The “Member Resources” section: </a:t>
            </a:r>
          </a:p>
          <a:p>
            <a:pPr lvl="1"/>
            <a:r>
              <a:rPr lang="en-US" sz="1500" b="1" dirty="0">
                <a:latin typeface="Garamond" panose="02020404030301010803" pitchFamily="18" charset="0"/>
              </a:rPr>
              <a:t>Finance </a:t>
            </a:r>
            <a:r>
              <a:rPr lang="en-US" sz="1500" dirty="0">
                <a:latin typeface="Garamond" panose="02020404030301010803" pitchFamily="18" charset="0"/>
              </a:rPr>
              <a:t>(Treasurer’s Reports, Financial Audit Reports, Investment Reports) </a:t>
            </a:r>
          </a:p>
          <a:p>
            <a:pPr lvl="1"/>
            <a:r>
              <a:rPr lang="en-US" sz="1500" b="1" dirty="0">
                <a:latin typeface="Garamond" panose="02020404030301010803" pitchFamily="18" charset="0"/>
              </a:rPr>
              <a:t>Administration </a:t>
            </a:r>
            <a:r>
              <a:rPr lang="en-US" sz="1500" dirty="0">
                <a:latin typeface="Garamond" panose="02020404030301010803" pitchFamily="18" charset="0"/>
              </a:rPr>
              <a:t>(Governing Documents, Policies &amp; Procedures, Program Structure, Forms)</a:t>
            </a:r>
          </a:p>
          <a:p>
            <a:pPr lvl="1"/>
            <a:r>
              <a:rPr lang="en-US" sz="1500" b="1" dirty="0">
                <a:latin typeface="Garamond" panose="02020404030301010803" pitchFamily="18" charset="0"/>
              </a:rPr>
              <a:t>Claims </a:t>
            </a:r>
            <a:r>
              <a:rPr lang="en-US" sz="1500" dirty="0">
                <a:latin typeface="Garamond" panose="02020404030301010803" pitchFamily="18" charset="0"/>
              </a:rPr>
              <a:t>(Reporting a Claim, Defense Attorney Panel)</a:t>
            </a:r>
          </a:p>
          <a:p>
            <a:pPr lvl="1"/>
            <a:r>
              <a:rPr lang="en-US" sz="1500" b="1" dirty="0">
                <a:latin typeface="Garamond" panose="02020404030301010803" pitchFamily="18" charset="0"/>
              </a:rPr>
              <a:t>Underwriting </a:t>
            </a:r>
            <a:r>
              <a:rPr lang="en-US" sz="1500" dirty="0">
                <a:latin typeface="Garamond" panose="02020404030301010803" pitchFamily="18" charset="0"/>
              </a:rPr>
              <a:t>(Checklists, Assessment Tools) </a:t>
            </a:r>
          </a:p>
          <a:p>
            <a:pPr lvl="1"/>
            <a:r>
              <a:rPr lang="en-US" sz="1500" b="1" dirty="0">
                <a:latin typeface="Garamond" panose="02020404030301010803" pitchFamily="18" charset="0"/>
              </a:rPr>
              <a:t>Title IX Library</a:t>
            </a:r>
            <a:endParaRPr lang="en-US" sz="1500" dirty="0">
              <a:latin typeface="Garamond" panose="02020404030301010803" pitchFamily="18" charset="0"/>
            </a:endParaRPr>
          </a:p>
          <a:p>
            <a:pPr lvl="1"/>
            <a:r>
              <a:rPr lang="en-US" sz="1500" b="1" dirty="0">
                <a:latin typeface="Garamond" panose="02020404030301010803" pitchFamily="18" charset="0"/>
              </a:rPr>
              <a:t>Agenda Packets </a:t>
            </a:r>
            <a:r>
              <a:rPr lang="en-US" sz="1500" dirty="0">
                <a:latin typeface="Garamond" panose="02020404030301010803" pitchFamily="18" charset="0"/>
              </a:rPr>
              <a:t>(Full packets available online)</a:t>
            </a:r>
          </a:p>
          <a:p>
            <a:pPr lvl="1"/>
            <a:r>
              <a:rPr lang="en-US" sz="1500" b="1" dirty="0">
                <a:latin typeface="Garamond" panose="02020404030301010803" pitchFamily="18" charset="0"/>
              </a:rPr>
              <a:t>Best Practices Library</a:t>
            </a:r>
          </a:p>
        </p:txBody>
      </p:sp>
      <p:pic>
        <p:nvPicPr>
          <p:cNvPr id="7" name="Picture 6">
            <a:hlinkClick r:id="rId3"/>
            <a:extLst>
              <a:ext uri="{FF2B5EF4-FFF2-40B4-BE49-F238E27FC236}">
                <a16:creationId xmlns:a16="http://schemas.microsoft.com/office/drawing/2014/main" id="{9666A399-C7F1-11C9-E4EB-1EE948F32CC3}"/>
              </a:ext>
            </a:extLst>
          </p:cNvPr>
          <p:cNvPicPr>
            <a:picLocks noChangeAspect="1"/>
          </p:cNvPicPr>
          <p:nvPr/>
        </p:nvPicPr>
        <p:blipFill>
          <a:blip r:embed="rId4"/>
          <a:stretch>
            <a:fillRect/>
          </a:stretch>
        </p:blipFill>
        <p:spPr>
          <a:xfrm>
            <a:off x="9239498" y="451747"/>
            <a:ext cx="1733302" cy="153387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1BA95F0-244B-BC13-EEF5-5F9F906E46DE}"/>
              </a:ext>
            </a:extLst>
          </p:cNvPr>
          <p:cNvPicPr>
            <a:picLocks noChangeAspect="1"/>
          </p:cNvPicPr>
          <p:nvPr/>
        </p:nvPicPr>
        <p:blipFill>
          <a:blip r:embed="rId5"/>
          <a:stretch>
            <a:fillRect/>
          </a:stretch>
        </p:blipFill>
        <p:spPr>
          <a:xfrm>
            <a:off x="3584791" y="4520951"/>
            <a:ext cx="3882809" cy="1153076"/>
          </a:xfrm>
          <a:prstGeom prst="rect">
            <a:avLst/>
          </a:prstGeom>
        </p:spPr>
      </p:pic>
      <p:pic>
        <p:nvPicPr>
          <p:cNvPr id="4" name="Picture 3">
            <a:extLst>
              <a:ext uri="{FF2B5EF4-FFF2-40B4-BE49-F238E27FC236}">
                <a16:creationId xmlns:a16="http://schemas.microsoft.com/office/drawing/2014/main" id="{D85A0107-EDEA-1940-B4CD-B699911DAFF3}"/>
              </a:ext>
            </a:extLst>
          </p:cNvPr>
          <p:cNvPicPr>
            <a:picLocks noChangeAspect="1"/>
          </p:cNvPicPr>
          <p:nvPr/>
        </p:nvPicPr>
        <p:blipFill>
          <a:blip r:embed="rId6"/>
          <a:stretch>
            <a:fillRect/>
          </a:stretch>
        </p:blipFill>
        <p:spPr>
          <a:xfrm>
            <a:off x="8627141" y="3930065"/>
            <a:ext cx="2574259" cy="1938696"/>
          </a:xfrm>
          <a:prstGeom prst="rect">
            <a:avLst/>
          </a:prstGeom>
        </p:spPr>
      </p:pic>
      <p:sp>
        <p:nvSpPr>
          <p:cNvPr id="5" name="Title 1">
            <a:extLst>
              <a:ext uri="{FF2B5EF4-FFF2-40B4-BE49-F238E27FC236}">
                <a16:creationId xmlns:a16="http://schemas.microsoft.com/office/drawing/2014/main" id="{04F86EF2-A97E-A9DD-8275-0AE1D5806401}"/>
              </a:ext>
            </a:extLst>
          </p:cNvPr>
          <p:cNvSpPr txBox="1">
            <a:spLocks/>
          </p:cNvSpPr>
          <p:nvPr/>
        </p:nvSpPr>
        <p:spPr bwMode="auto">
          <a:xfrm>
            <a:off x="1997276" y="89022"/>
            <a:ext cx="5171319" cy="1135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500" b="1">
                <a:solidFill>
                  <a:srgbClr val="AA182C"/>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600">
                <a:solidFill>
                  <a:srgbClr val="791730"/>
                </a:solidFill>
                <a:latin typeface="Arial" charset="0"/>
              </a:defRPr>
            </a:lvl2pPr>
            <a:lvl3pPr algn="l" rtl="0" eaLnBrk="0" fontAlgn="base" hangingPunct="0">
              <a:spcBef>
                <a:spcPct val="0"/>
              </a:spcBef>
              <a:spcAft>
                <a:spcPct val="0"/>
              </a:spcAft>
              <a:defRPr sz="3600">
                <a:solidFill>
                  <a:srgbClr val="791730"/>
                </a:solidFill>
                <a:latin typeface="Arial" charset="0"/>
              </a:defRPr>
            </a:lvl3pPr>
            <a:lvl4pPr algn="l" rtl="0" eaLnBrk="0" fontAlgn="base" hangingPunct="0">
              <a:spcBef>
                <a:spcPct val="0"/>
              </a:spcBef>
              <a:spcAft>
                <a:spcPct val="0"/>
              </a:spcAft>
              <a:defRPr sz="3600">
                <a:solidFill>
                  <a:srgbClr val="791730"/>
                </a:solidFill>
                <a:latin typeface="Arial" charset="0"/>
              </a:defRPr>
            </a:lvl4pPr>
            <a:lvl5pPr algn="l" rtl="0" eaLnBrk="0" fontAlgn="base" hangingPunct="0">
              <a:spcBef>
                <a:spcPct val="0"/>
              </a:spcBef>
              <a:spcAft>
                <a:spcPct val="0"/>
              </a:spcAft>
              <a:defRPr sz="3600">
                <a:solidFill>
                  <a:srgbClr val="791730"/>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a:lstStyle>
          <a:p>
            <a:r>
              <a:rPr lang="en-US" dirty="0">
                <a:latin typeface="Garamond" panose="02020404030301010803" pitchFamily="18" charset="0"/>
              </a:rPr>
              <a:t>SWACC Website</a:t>
            </a:r>
          </a:p>
        </p:txBody>
      </p:sp>
    </p:spTree>
    <p:extLst>
      <p:ext uri="{BB962C8B-B14F-4D97-AF65-F5344CB8AC3E}">
        <p14:creationId xmlns:p14="http://schemas.microsoft.com/office/powerpoint/2010/main" val="4036629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4221-1C73-47ED-9B03-00A510CBD8D4}"/>
              </a:ext>
            </a:extLst>
          </p:cNvPr>
          <p:cNvSpPr>
            <a:spLocks noGrp="1"/>
          </p:cNvSpPr>
          <p:nvPr>
            <p:ph type="title"/>
          </p:nvPr>
        </p:nvSpPr>
        <p:spPr>
          <a:xfrm>
            <a:off x="1963445" y="388938"/>
            <a:ext cx="8229600" cy="830262"/>
          </a:xfrm>
        </p:spPr>
        <p:txBody>
          <a:bodyPr wrap="square" anchor="ctr">
            <a:normAutofit/>
          </a:bodyPr>
          <a:lstStyle/>
          <a:p>
            <a:r>
              <a:rPr lang="en-US" dirty="0">
                <a:latin typeface="Garamond" panose="02020404030301010803" pitchFamily="18" charset="0"/>
              </a:rPr>
              <a:t>Upcoming Meetings</a:t>
            </a:r>
          </a:p>
        </p:txBody>
      </p:sp>
      <p:pic>
        <p:nvPicPr>
          <p:cNvPr id="7" name="Graphic 6" descr="Cycle with People">
            <a:extLst>
              <a:ext uri="{FF2B5EF4-FFF2-40B4-BE49-F238E27FC236}">
                <a16:creationId xmlns:a16="http://schemas.microsoft.com/office/drawing/2014/main" id="{17EB6BCA-4A30-C5EB-70A7-7AE7675DD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3800" y="1447800"/>
            <a:ext cx="3657600" cy="3657600"/>
          </a:xfrm>
          <a:prstGeom prst="rect">
            <a:avLst/>
          </a:prstGeom>
        </p:spPr>
      </p:pic>
      <p:sp>
        <p:nvSpPr>
          <p:cNvPr id="3" name="Content Placeholder 2">
            <a:extLst>
              <a:ext uri="{FF2B5EF4-FFF2-40B4-BE49-F238E27FC236}">
                <a16:creationId xmlns:a16="http://schemas.microsoft.com/office/drawing/2014/main" id="{86DBE358-D45B-4CC7-867B-61EF4F476DDF}"/>
              </a:ext>
            </a:extLst>
          </p:cNvPr>
          <p:cNvSpPr>
            <a:spLocks noGrp="1"/>
          </p:cNvSpPr>
          <p:nvPr>
            <p:ph sz="half" idx="2"/>
          </p:nvPr>
        </p:nvSpPr>
        <p:spPr>
          <a:xfrm>
            <a:off x="1219200" y="1295400"/>
            <a:ext cx="7620000" cy="3200400"/>
          </a:xfrm>
        </p:spPr>
        <p:txBody>
          <a:bodyPr wrap="square" anchor="t">
            <a:normAutofit/>
          </a:bodyPr>
          <a:lstStyle/>
          <a:p>
            <a:pPr>
              <a:spcAft>
                <a:spcPts val="800"/>
              </a:spcAft>
            </a:pPr>
            <a:endParaRPr lang="en-US" sz="2400" b="1" dirty="0">
              <a:latin typeface="Garamond" panose="02020404030301010803" pitchFamily="18" charset="0"/>
            </a:endParaRPr>
          </a:p>
          <a:p>
            <a:pPr>
              <a:spcAft>
                <a:spcPts val="800"/>
              </a:spcAft>
            </a:pPr>
            <a:r>
              <a:rPr lang="en-US" sz="2400" b="1" dirty="0">
                <a:latin typeface="Garamond" panose="02020404030301010803" pitchFamily="18" charset="0"/>
              </a:rPr>
              <a:t>02/03/25  Claims &amp; Coverage (San Diego)</a:t>
            </a:r>
          </a:p>
          <a:p>
            <a:pPr>
              <a:spcAft>
                <a:spcPts val="800"/>
              </a:spcAft>
            </a:pPr>
            <a:r>
              <a:rPr lang="en-US" sz="2400" b="1" dirty="0">
                <a:latin typeface="Garamond" panose="02020404030301010803" pitchFamily="18" charset="0"/>
              </a:rPr>
              <a:t>03/28/25  Underwriting/Member Services (Millbrae)</a:t>
            </a:r>
          </a:p>
          <a:p>
            <a:pPr>
              <a:spcAft>
                <a:spcPts val="800"/>
              </a:spcAft>
            </a:pPr>
            <a:r>
              <a:rPr lang="en-US" sz="2400" b="1" dirty="0">
                <a:latin typeface="Garamond" panose="02020404030301010803" pitchFamily="18" charset="0"/>
              </a:rPr>
              <a:t>04/25/25  HR Committee (Zoom)</a:t>
            </a:r>
          </a:p>
          <a:p>
            <a:pPr>
              <a:spcAft>
                <a:spcPts val="800"/>
              </a:spcAft>
            </a:pPr>
            <a:r>
              <a:rPr lang="en-US" sz="2400" b="1" dirty="0">
                <a:latin typeface="Garamond" panose="02020404030301010803" pitchFamily="18" charset="0"/>
              </a:rPr>
              <a:t>Coming in March 2025</a:t>
            </a:r>
          </a:p>
          <a:p>
            <a:pPr lvl="1">
              <a:spcAft>
                <a:spcPts val="800"/>
              </a:spcAft>
            </a:pPr>
            <a:r>
              <a:rPr lang="en-US" sz="1800" b="1" dirty="0">
                <a:latin typeface="Garamond" panose="02020404030301010803" pitchFamily="18" charset="0"/>
              </a:rPr>
              <a:t>IT Committee</a:t>
            </a:r>
          </a:p>
        </p:txBody>
      </p:sp>
    </p:spTree>
    <p:extLst>
      <p:ext uri="{BB962C8B-B14F-4D97-AF65-F5344CB8AC3E}">
        <p14:creationId xmlns:p14="http://schemas.microsoft.com/office/powerpoint/2010/main" val="2595845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87ABB-B08A-4496-97D8-4E70C2C3AADC}"/>
              </a:ext>
            </a:extLst>
          </p:cNvPr>
          <p:cNvSpPr>
            <a:spLocks noGrp="1"/>
          </p:cNvSpPr>
          <p:nvPr>
            <p:ph type="title"/>
          </p:nvPr>
        </p:nvSpPr>
        <p:spPr/>
        <p:txBody>
          <a:bodyPr/>
          <a:lstStyle/>
          <a:p>
            <a:r>
              <a:rPr lang="en-US" sz="3600" dirty="0">
                <a:latin typeface="Garamond" panose="02020404030301010803" pitchFamily="18" charset="0"/>
              </a:rPr>
              <a:t>SWACC Support</a:t>
            </a:r>
          </a:p>
        </p:txBody>
      </p:sp>
      <p:sp>
        <p:nvSpPr>
          <p:cNvPr id="3" name="Content Placeholder 2">
            <a:extLst>
              <a:ext uri="{FF2B5EF4-FFF2-40B4-BE49-F238E27FC236}">
                <a16:creationId xmlns:a16="http://schemas.microsoft.com/office/drawing/2014/main" id="{06F6547E-4AC0-4F6D-898A-F40E8B803E7E}"/>
              </a:ext>
            </a:extLst>
          </p:cNvPr>
          <p:cNvSpPr>
            <a:spLocks noGrp="1"/>
          </p:cNvSpPr>
          <p:nvPr>
            <p:ph idx="1"/>
          </p:nvPr>
        </p:nvSpPr>
        <p:spPr>
          <a:xfrm>
            <a:off x="1371601" y="1219200"/>
            <a:ext cx="5057164" cy="4011488"/>
          </a:xfrm>
        </p:spPr>
        <p:txBody>
          <a:bodyPr/>
          <a:lstStyle/>
          <a:p>
            <a:r>
              <a:rPr lang="en-US" sz="2200" dirty="0">
                <a:latin typeface="Garamond" panose="02020404030301010803" pitchFamily="18" charset="0"/>
              </a:rPr>
              <a:t>Questions about and correspondence related to Board and committee meetings</a:t>
            </a:r>
          </a:p>
          <a:p>
            <a:pPr lvl="1"/>
            <a:r>
              <a:rPr lang="en-US" dirty="0">
                <a:latin typeface="Garamond" panose="02020404030301010803" pitchFamily="18" charset="0"/>
              </a:rPr>
              <a:t>Coordination of committee attendance</a:t>
            </a:r>
          </a:p>
          <a:p>
            <a:pPr marL="457200" lvl="1" indent="0">
              <a:buNone/>
            </a:pPr>
            <a:endParaRPr lang="en-US" dirty="0">
              <a:latin typeface="Garamond" panose="02020404030301010803" pitchFamily="18" charset="0"/>
            </a:endParaRPr>
          </a:p>
          <a:p>
            <a:r>
              <a:rPr lang="en-US" sz="2200" dirty="0">
                <a:latin typeface="Garamond" panose="02020404030301010803" pitchFamily="18" charset="0"/>
              </a:rPr>
              <a:t>Assistance with SWACC’s resources</a:t>
            </a:r>
          </a:p>
          <a:p>
            <a:pPr marL="457200" lvl="1" indent="0">
              <a:buNone/>
            </a:pPr>
            <a:endParaRPr lang="en-US" dirty="0">
              <a:latin typeface="Garamond" panose="02020404030301010803" pitchFamily="18" charset="0"/>
            </a:endParaRPr>
          </a:p>
          <a:p>
            <a:r>
              <a:rPr lang="en-US" sz="2200" dirty="0">
                <a:latin typeface="Garamond" panose="02020404030301010803" pitchFamily="18" charset="0"/>
              </a:rPr>
              <a:t>Travel reimbursement for meetings and conference</a:t>
            </a:r>
          </a:p>
        </p:txBody>
      </p:sp>
      <p:sp>
        <p:nvSpPr>
          <p:cNvPr id="4" name="TextBox 3">
            <a:extLst>
              <a:ext uri="{FF2B5EF4-FFF2-40B4-BE49-F238E27FC236}">
                <a16:creationId xmlns:a16="http://schemas.microsoft.com/office/drawing/2014/main" id="{C14E0E16-CCA7-439E-9873-3E0F6D261E5E}"/>
              </a:ext>
            </a:extLst>
          </p:cNvPr>
          <p:cNvSpPr txBox="1"/>
          <p:nvPr/>
        </p:nvSpPr>
        <p:spPr>
          <a:xfrm>
            <a:off x="7839066" y="2685437"/>
            <a:ext cx="2773426" cy="1077218"/>
          </a:xfrm>
          <a:prstGeom prst="rect">
            <a:avLst/>
          </a:prstGeom>
          <a:noFill/>
        </p:spPr>
        <p:txBody>
          <a:bodyPr wrap="square" rtlCol="0">
            <a:spAutoFit/>
          </a:bodyPr>
          <a:lstStyle/>
          <a:p>
            <a:r>
              <a:rPr lang="en-US" sz="1600" dirty="0">
                <a:latin typeface="Garamond" panose="02020404030301010803" pitchFamily="18" charset="0"/>
              </a:rPr>
              <a:t>Jeff Ostrom</a:t>
            </a:r>
          </a:p>
          <a:p>
            <a:r>
              <a:rPr lang="en-US" sz="1600" dirty="0">
                <a:latin typeface="Garamond" panose="02020404030301010803" pitchFamily="18" charset="0"/>
              </a:rPr>
              <a:t>Super Pool Account Manager</a:t>
            </a:r>
          </a:p>
          <a:p>
            <a:r>
              <a:rPr lang="en-US" sz="1600" dirty="0">
                <a:latin typeface="Garamond" panose="02020404030301010803" pitchFamily="18" charset="0"/>
                <a:hlinkClick r:id="rId3"/>
              </a:rPr>
              <a:t>jostrom@Keenan.com</a:t>
            </a:r>
            <a:r>
              <a:rPr lang="en-US" sz="1600" dirty="0">
                <a:latin typeface="Garamond" panose="02020404030301010803" pitchFamily="18" charset="0"/>
              </a:rPr>
              <a:t>  </a:t>
            </a:r>
          </a:p>
          <a:p>
            <a:r>
              <a:rPr lang="en-US" sz="1600" dirty="0">
                <a:latin typeface="Garamond" panose="02020404030301010803" pitchFamily="18" charset="0"/>
              </a:rPr>
              <a:t>310-212-3344 x5182</a:t>
            </a:r>
          </a:p>
        </p:txBody>
      </p:sp>
      <p:sp>
        <p:nvSpPr>
          <p:cNvPr id="5" name="TextBox 4">
            <a:extLst>
              <a:ext uri="{FF2B5EF4-FFF2-40B4-BE49-F238E27FC236}">
                <a16:creationId xmlns:a16="http://schemas.microsoft.com/office/drawing/2014/main" id="{5B0EFD38-A8B3-4258-8818-CF6A4A1BDF99}"/>
              </a:ext>
            </a:extLst>
          </p:cNvPr>
          <p:cNvSpPr txBox="1"/>
          <p:nvPr/>
        </p:nvSpPr>
        <p:spPr>
          <a:xfrm>
            <a:off x="7826560" y="1272155"/>
            <a:ext cx="2290805" cy="1077218"/>
          </a:xfrm>
          <a:prstGeom prst="rect">
            <a:avLst/>
          </a:prstGeom>
          <a:noFill/>
        </p:spPr>
        <p:txBody>
          <a:bodyPr wrap="square" rtlCol="0">
            <a:spAutoFit/>
          </a:bodyPr>
          <a:lstStyle/>
          <a:p>
            <a:r>
              <a:rPr lang="en-US" sz="1600" dirty="0">
                <a:latin typeface="Garamond" panose="02020404030301010803" pitchFamily="18" charset="0"/>
              </a:rPr>
              <a:t>Colleen Bjerknes</a:t>
            </a:r>
          </a:p>
          <a:p>
            <a:r>
              <a:rPr lang="en-US" sz="1600" dirty="0">
                <a:latin typeface="Garamond" panose="02020404030301010803" pitchFamily="18" charset="0"/>
              </a:rPr>
              <a:t>SWACC JPA Manager</a:t>
            </a:r>
          </a:p>
          <a:p>
            <a:r>
              <a:rPr lang="en-US" sz="1600" dirty="0">
                <a:latin typeface="Garamond" panose="02020404030301010803" pitchFamily="18" charset="0"/>
                <a:hlinkClick r:id="rId4"/>
              </a:rPr>
              <a:t>cbjerknes@Keenan.com</a:t>
            </a:r>
            <a:r>
              <a:rPr lang="en-US" sz="1600" dirty="0">
                <a:latin typeface="Garamond" panose="02020404030301010803" pitchFamily="18" charset="0"/>
              </a:rPr>
              <a:t> </a:t>
            </a:r>
          </a:p>
          <a:p>
            <a:r>
              <a:rPr lang="en-US" sz="1600" dirty="0">
                <a:latin typeface="Garamond" panose="02020404030301010803" pitchFamily="18" charset="0"/>
              </a:rPr>
              <a:t>310-212-0363 x2614</a:t>
            </a:r>
          </a:p>
        </p:txBody>
      </p:sp>
      <p:pic>
        <p:nvPicPr>
          <p:cNvPr id="6" name="Picture 5">
            <a:extLst>
              <a:ext uri="{FF2B5EF4-FFF2-40B4-BE49-F238E27FC236}">
                <a16:creationId xmlns:a16="http://schemas.microsoft.com/office/drawing/2014/main" id="{30149BCC-49C8-4C2C-A3D7-C8D3C8A91CBF}"/>
              </a:ext>
            </a:extLst>
          </p:cNvPr>
          <p:cNvPicPr>
            <a:picLocks noChangeAspect="1"/>
          </p:cNvPicPr>
          <p:nvPr/>
        </p:nvPicPr>
        <p:blipFill rotWithShape="1">
          <a:blip r:embed="rId5"/>
          <a:srcRect l="7294"/>
          <a:stretch/>
        </p:blipFill>
        <p:spPr>
          <a:xfrm>
            <a:off x="6618216" y="1066800"/>
            <a:ext cx="1032784" cy="1521883"/>
          </a:xfrm>
          <a:prstGeom prst="rect">
            <a:avLst/>
          </a:prstGeom>
        </p:spPr>
      </p:pic>
      <p:pic>
        <p:nvPicPr>
          <p:cNvPr id="7" name="Picture 6">
            <a:extLst>
              <a:ext uri="{FF2B5EF4-FFF2-40B4-BE49-F238E27FC236}">
                <a16:creationId xmlns:a16="http://schemas.microsoft.com/office/drawing/2014/main" id="{7E093347-E8F2-C18A-AAC8-5E225549B789}"/>
              </a:ext>
            </a:extLst>
          </p:cNvPr>
          <p:cNvPicPr>
            <a:picLocks noChangeAspect="1"/>
          </p:cNvPicPr>
          <p:nvPr/>
        </p:nvPicPr>
        <p:blipFill rotWithShape="1">
          <a:blip r:embed="rId6"/>
          <a:srcRect l="3038" r="7108"/>
          <a:stretch/>
        </p:blipFill>
        <p:spPr>
          <a:xfrm>
            <a:off x="6534244" y="2671095"/>
            <a:ext cx="1189121" cy="1291305"/>
          </a:xfrm>
          <a:prstGeom prst="rect">
            <a:avLst/>
          </a:prstGeom>
        </p:spPr>
      </p:pic>
      <p:sp>
        <p:nvSpPr>
          <p:cNvPr id="8" name="TextBox 7">
            <a:extLst>
              <a:ext uri="{FF2B5EF4-FFF2-40B4-BE49-F238E27FC236}">
                <a16:creationId xmlns:a16="http://schemas.microsoft.com/office/drawing/2014/main" id="{9DF79854-1797-A596-32E0-D7F0CE283FAE}"/>
              </a:ext>
            </a:extLst>
          </p:cNvPr>
          <p:cNvSpPr txBox="1"/>
          <p:nvPr/>
        </p:nvSpPr>
        <p:spPr>
          <a:xfrm>
            <a:off x="7869465" y="3951982"/>
            <a:ext cx="3027135" cy="1077218"/>
          </a:xfrm>
          <a:prstGeom prst="rect">
            <a:avLst/>
          </a:prstGeom>
          <a:noFill/>
        </p:spPr>
        <p:txBody>
          <a:bodyPr wrap="square" rtlCol="0">
            <a:spAutoFit/>
          </a:bodyPr>
          <a:lstStyle/>
          <a:p>
            <a:r>
              <a:rPr lang="en-US" sz="1600" dirty="0">
                <a:latin typeface="Garamond" panose="02020404030301010803" pitchFamily="18" charset="0"/>
              </a:rPr>
              <a:t>Jennifer Ibarra</a:t>
            </a:r>
          </a:p>
          <a:p>
            <a:r>
              <a:rPr lang="en-US" sz="1600" dirty="0">
                <a:latin typeface="Garamond" panose="02020404030301010803" pitchFamily="18" charset="0"/>
              </a:rPr>
              <a:t>Super Pool Account Coordinator</a:t>
            </a:r>
          </a:p>
          <a:p>
            <a:r>
              <a:rPr lang="en-US" sz="1600" dirty="0">
                <a:latin typeface="Garamond" panose="02020404030301010803" pitchFamily="18" charset="0"/>
                <a:hlinkClick r:id="rId3"/>
              </a:rPr>
              <a:t>jibarra@Keenan.com</a:t>
            </a:r>
            <a:r>
              <a:rPr lang="en-US" sz="1600" dirty="0">
                <a:latin typeface="Garamond" panose="02020404030301010803" pitchFamily="18" charset="0"/>
              </a:rPr>
              <a:t>  </a:t>
            </a:r>
          </a:p>
          <a:p>
            <a:r>
              <a:rPr lang="en-US" sz="1600" dirty="0">
                <a:latin typeface="Garamond" panose="02020404030301010803" pitchFamily="18" charset="0"/>
              </a:rPr>
              <a:t>310-212-0363 x2656</a:t>
            </a:r>
          </a:p>
        </p:txBody>
      </p:sp>
      <p:pic>
        <p:nvPicPr>
          <p:cNvPr id="10" name="Picture 9" descr="A person with long hair smiling&#10;&#10;Description automatically generated">
            <a:extLst>
              <a:ext uri="{FF2B5EF4-FFF2-40B4-BE49-F238E27FC236}">
                <a16:creationId xmlns:a16="http://schemas.microsoft.com/office/drawing/2014/main" id="{88CADFF2-BEA8-4FFC-B333-CADF1F987E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4019" y="4042695"/>
            <a:ext cx="1286898" cy="1291305"/>
          </a:xfrm>
          <a:prstGeom prst="rect">
            <a:avLst/>
          </a:prstGeom>
        </p:spPr>
      </p:pic>
    </p:spTree>
    <p:extLst>
      <p:ext uri="{BB962C8B-B14F-4D97-AF65-F5344CB8AC3E}">
        <p14:creationId xmlns:p14="http://schemas.microsoft.com/office/powerpoint/2010/main" val="842427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1A570-46BD-66BB-F300-5F9D20B04918}"/>
              </a:ext>
            </a:extLst>
          </p:cNvPr>
          <p:cNvSpPr>
            <a:spLocks noGrp="1"/>
          </p:cNvSpPr>
          <p:nvPr>
            <p:ph type="title"/>
          </p:nvPr>
        </p:nvSpPr>
        <p:spPr>
          <a:xfrm>
            <a:off x="1752600" y="2743200"/>
            <a:ext cx="8229600" cy="830262"/>
          </a:xfrm>
        </p:spPr>
        <p:txBody>
          <a:bodyPr/>
          <a:lstStyle/>
          <a:p>
            <a:r>
              <a:rPr lang="en-US" sz="5400" dirty="0">
                <a:latin typeface="Garamond" panose="02020404030301010803" pitchFamily="18" charset="0"/>
              </a:rPr>
              <a:t>Program Of Events</a:t>
            </a:r>
          </a:p>
        </p:txBody>
      </p:sp>
    </p:spTree>
    <p:extLst>
      <p:ext uri="{BB962C8B-B14F-4D97-AF65-F5344CB8AC3E}">
        <p14:creationId xmlns:p14="http://schemas.microsoft.com/office/powerpoint/2010/main" val="2196336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2511-5A1D-1C76-3FFD-2A384C490021}"/>
              </a:ext>
            </a:extLst>
          </p:cNvPr>
          <p:cNvSpPr>
            <a:spLocks noGrp="1"/>
          </p:cNvSpPr>
          <p:nvPr>
            <p:ph type="title"/>
          </p:nvPr>
        </p:nvSpPr>
        <p:spPr>
          <a:xfrm>
            <a:off x="990600" y="0"/>
            <a:ext cx="10972800" cy="830262"/>
          </a:xfrm>
        </p:spPr>
        <p:txBody>
          <a:bodyPr/>
          <a:lstStyle/>
          <a:p>
            <a:r>
              <a:rPr lang="en-US" sz="3600" dirty="0">
                <a:latin typeface="Garamond" panose="02020404030301010803" pitchFamily="18" charset="0"/>
              </a:rPr>
              <a:t>Program of Events</a:t>
            </a:r>
          </a:p>
        </p:txBody>
      </p:sp>
      <p:sp>
        <p:nvSpPr>
          <p:cNvPr id="3" name="Content Placeholder 2">
            <a:extLst>
              <a:ext uri="{FF2B5EF4-FFF2-40B4-BE49-F238E27FC236}">
                <a16:creationId xmlns:a16="http://schemas.microsoft.com/office/drawing/2014/main" id="{47D8FFFE-6DCB-B07F-593F-3844DCCDA40F}"/>
              </a:ext>
            </a:extLst>
          </p:cNvPr>
          <p:cNvSpPr>
            <a:spLocks noGrp="1"/>
          </p:cNvSpPr>
          <p:nvPr>
            <p:ph idx="1"/>
          </p:nvPr>
        </p:nvSpPr>
        <p:spPr>
          <a:xfrm>
            <a:off x="1752600" y="1981200"/>
            <a:ext cx="8915400" cy="4800600"/>
          </a:xfrm>
        </p:spPr>
        <p:txBody>
          <a:bodyPr/>
          <a:lstStyle/>
          <a:p>
            <a:r>
              <a:rPr lang="en-US" sz="3200" b="1" dirty="0">
                <a:latin typeface="Garamond" panose="02020404030301010803" pitchFamily="18" charset="0"/>
              </a:rPr>
              <a:t>Legislative Update </a:t>
            </a:r>
          </a:p>
          <a:p>
            <a:endParaRPr lang="en-US" sz="2000" b="1" dirty="0">
              <a:latin typeface="Garamond" panose="02020404030301010803" pitchFamily="18" charset="0"/>
            </a:endParaRPr>
          </a:p>
          <a:p>
            <a:r>
              <a:rPr lang="en-US" sz="3200" b="1" dirty="0">
                <a:latin typeface="Garamond" panose="02020404030301010803" pitchFamily="18" charset="0"/>
              </a:rPr>
              <a:t>Humans Say the Darndest Things! But…Is It Protected Speech or Unlawful Conduct?</a:t>
            </a:r>
          </a:p>
          <a:p>
            <a:pPr marL="0" indent="0">
              <a:buNone/>
            </a:pPr>
            <a:endParaRPr lang="en-US" sz="2000" b="1" dirty="0">
              <a:latin typeface="Garamond" panose="02020404030301010803" pitchFamily="18" charset="0"/>
            </a:endParaRPr>
          </a:p>
          <a:p>
            <a:r>
              <a:rPr lang="en-US" sz="3200" b="1" dirty="0">
                <a:latin typeface="Garamond" panose="02020404030301010803" pitchFamily="18" charset="0"/>
                <a:ea typeface="Calibri" panose="020F0502020204030204" pitchFamily="34" charset="0"/>
              </a:rPr>
              <a:t>Behind the Curtain: Exploring The Cyber Threat Landscape  </a:t>
            </a:r>
            <a:endParaRPr lang="en-US" sz="3200" dirty="0">
              <a:latin typeface="Garamond" panose="02020404030301010803" pitchFamily="18" charset="0"/>
              <a:ea typeface="Calibri" panose="020F0502020204030204" pitchFamily="34" charset="0"/>
            </a:endParaRPr>
          </a:p>
        </p:txBody>
      </p:sp>
    </p:spTree>
    <p:extLst>
      <p:ext uri="{BB962C8B-B14F-4D97-AF65-F5344CB8AC3E}">
        <p14:creationId xmlns:p14="http://schemas.microsoft.com/office/powerpoint/2010/main" val="880999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A57E-2DC5-9A9B-9A29-F19FFB44758E}"/>
              </a:ext>
            </a:extLst>
          </p:cNvPr>
          <p:cNvSpPr>
            <a:spLocks noGrp="1"/>
          </p:cNvSpPr>
          <p:nvPr>
            <p:ph type="title"/>
          </p:nvPr>
        </p:nvSpPr>
        <p:spPr>
          <a:xfrm>
            <a:off x="990600" y="0"/>
            <a:ext cx="10972800" cy="830262"/>
          </a:xfrm>
        </p:spPr>
        <p:txBody>
          <a:bodyPr/>
          <a:lstStyle/>
          <a:p>
            <a:r>
              <a:rPr lang="en-US" sz="3600" dirty="0">
                <a:latin typeface="Garamond" panose="02020404030301010803" pitchFamily="18" charset="0"/>
              </a:rPr>
              <a:t>Program of Events</a:t>
            </a:r>
            <a:endParaRPr lang="en-US" sz="3600" dirty="0"/>
          </a:p>
        </p:txBody>
      </p:sp>
      <p:sp>
        <p:nvSpPr>
          <p:cNvPr id="3" name="Content Placeholder 2">
            <a:extLst>
              <a:ext uri="{FF2B5EF4-FFF2-40B4-BE49-F238E27FC236}">
                <a16:creationId xmlns:a16="http://schemas.microsoft.com/office/drawing/2014/main" id="{8D1CEAF9-8C4D-03C4-F5FF-A900AF161DD9}"/>
              </a:ext>
            </a:extLst>
          </p:cNvPr>
          <p:cNvSpPr>
            <a:spLocks noGrp="1"/>
          </p:cNvSpPr>
          <p:nvPr>
            <p:ph idx="1"/>
          </p:nvPr>
        </p:nvSpPr>
        <p:spPr>
          <a:xfrm>
            <a:off x="1752600" y="1981200"/>
            <a:ext cx="8458200" cy="4419600"/>
          </a:xfrm>
        </p:spPr>
        <p:txBody>
          <a:bodyPr/>
          <a:lstStyle/>
          <a:p>
            <a:r>
              <a:rPr lang="en-US" sz="3200" b="1" dirty="0">
                <a:latin typeface="Garamond" panose="02020404030301010803" pitchFamily="18" charset="0"/>
              </a:rPr>
              <a:t>Risk Happens: Contract Smarter, Not Harder </a:t>
            </a:r>
          </a:p>
          <a:p>
            <a:endParaRPr lang="en-US" sz="2000" dirty="0">
              <a:latin typeface="Garamond" panose="02020404030301010803" pitchFamily="18" charset="0"/>
            </a:endParaRPr>
          </a:p>
          <a:p>
            <a:r>
              <a:rPr lang="en-US" sz="3200" b="1" dirty="0">
                <a:latin typeface="Garamond" panose="02020404030301010803" pitchFamily="18" charset="0"/>
              </a:rPr>
              <a:t>Supporting Supervisor In Their Role in Workplace Violence Prevention </a:t>
            </a:r>
          </a:p>
          <a:p>
            <a:endParaRPr lang="en-US" sz="2000" b="1" dirty="0">
              <a:latin typeface="Garamond" panose="02020404030301010803" pitchFamily="18" charset="0"/>
            </a:endParaRPr>
          </a:p>
          <a:p>
            <a:r>
              <a:rPr lang="en-US" sz="3200" b="1" dirty="0">
                <a:latin typeface="Garamond" panose="02020404030301010803" pitchFamily="18" charset="0"/>
              </a:rPr>
              <a:t>Employment Practice Liability Workshop </a:t>
            </a:r>
            <a:endParaRPr lang="en-US" sz="2800" b="1" dirty="0"/>
          </a:p>
        </p:txBody>
      </p:sp>
    </p:spTree>
    <p:extLst>
      <p:ext uri="{BB962C8B-B14F-4D97-AF65-F5344CB8AC3E}">
        <p14:creationId xmlns:p14="http://schemas.microsoft.com/office/powerpoint/2010/main" val="249536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1A570-46BD-66BB-F300-5F9D20B04918}"/>
              </a:ext>
            </a:extLst>
          </p:cNvPr>
          <p:cNvSpPr>
            <a:spLocks noGrp="1"/>
          </p:cNvSpPr>
          <p:nvPr>
            <p:ph type="title"/>
          </p:nvPr>
        </p:nvSpPr>
        <p:spPr>
          <a:xfrm>
            <a:off x="1752600" y="2819400"/>
            <a:ext cx="7848600" cy="830262"/>
          </a:xfrm>
        </p:spPr>
        <p:txBody>
          <a:bodyPr/>
          <a:lstStyle/>
          <a:p>
            <a:r>
              <a:rPr lang="en-US" sz="6000" dirty="0">
                <a:latin typeface="Garamond" panose="02020404030301010803" pitchFamily="18" charset="0"/>
              </a:rPr>
              <a:t>Thank You! </a:t>
            </a:r>
          </a:p>
        </p:txBody>
      </p:sp>
    </p:spTree>
    <p:extLst>
      <p:ext uri="{BB962C8B-B14F-4D97-AF65-F5344CB8AC3E}">
        <p14:creationId xmlns:p14="http://schemas.microsoft.com/office/powerpoint/2010/main" val="1403566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1A570-46BD-66BB-F300-5F9D20B04918}"/>
              </a:ext>
            </a:extLst>
          </p:cNvPr>
          <p:cNvSpPr>
            <a:spLocks noGrp="1"/>
          </p:cNvSpPr>
          <p:nvPr>
            <p:ph type="title"/>
          </p:nvPr>
        </p:nvSpPr>
        <p:spPr>
          <a:xfrm>
            <a:off x="1752600" y="2743200"/>
            <a:ext cx="8229600" cy="830262"/>
          </a:xfrm>
        </p:spPr>
        <p:txBody>
          <a:bodyPr/>
          <a:lstStyle/>
          <a:p>
            <a:r>
              <a:rPr lang="en-US" sz="5400" dirty="0">
                <a:latin typeface="Garamond" panose="02020404030301010803" pitchFamily="18" charset="0"/>
              </a:rPr>
              <a:t>Introductions</a:t>
            </a:r>
          </a:p>
        </p:txBody>
      </p:sp>
    </p:spTree>
    <p:extLst>
      <p:ext uri="{BB962C8B-B14F-4D97-AF65-F5344CB8AC3E}">
        <p14:creationId xmlns:p14="http://schemas.microsoft.com/office/powerpoint/2010/main" val="1662217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a:extLst>
              <a:ext uri="{FF2B5EF4-FFF2-40B4-BE49-F238E27FC236}">
                <a16:creationId xmlns:a16="http://schemas.microsoft.com/office/drawing/2014/main" id="{B8B5BD77-1E1E-4D58-D412-E63BF835239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0942" r="19724" b="58065"/>
          <a:stretch/>
        </p:blipFill>
        <p:spPr>
          <a:xfrm>
            <a:off x="4143091" y="2903538"/>
            <a:ext cx="3827122" cy="830262"/>
          </a:xfrm>
          <a:prstGeom prst="rect">
            <a:avLst/>
          </a:prstGeom>
        </p:spPr>
      </p:pic>
      <p:sp>
        <p:nvSpPr>
          <p:cNvPr id="2" name="Title 1">
            <a:extLst>
              <a:ext uri="{FF2B5EF4-FFF2-40B4-BE49-F238E27FC236}">
                <a16:creationId xmlns:a16="http://schemas.microsoft.com/office/drawing/2014/main" id="{3BFA49E1-B178-57DE-2A88-412FE21DFE93}"/>
              </a:ext>
            </a:extLst>
          </p:cNvPr>
          <p:cNvSpPr>
            <a:spLocks noGrp="1"/>
          </p:cNvSpPr>
          <p:nvPr>
            <p:ph type="title"/>
          </p:nvPr>
        </p:nvSpPr>
        <p:spPr>
          <a:xfrm>
            <a:off x="1600199" y="-36835"/>
            <a:ext cx="8229600" cy="830262"/>
          </a:xfrm>
        </p:spPr>
        <p:txBody>
          <a:bodyPr/>
          <a:lstStyle/>
          <a:p>
            <a:r>
              <a:rPr lang="en-US" sz="3600" dirty="0">
                <a:latin typeface="Garamond" panose="02020404030301010803" pitchFamily="18" charset="0"/>
              </a:rPr>
              <a:t>What/Who We Are </a:t>
            </a:r>
            <a:endParaRPr lang="en-US" dirty="0"/>
          </a:p>
        </p:txBody>
      </p:sp>
      <p:graphicFrame>
        <p:nvGraphicFramePr>
          <p:cNvPr id="5" name="Content Placeholder 3">
            <a:extLst>
              <a:ext uri="{FF2B5EF4-FFF2-40B4-BE49-F238E27FC236}">
                <a16:creationId xmlns:a16="http://schemas.microsoft.com/office/drawing/2014/main" id="{23E338BF-C69E-8C0B-968B-9B7A56642EF5}"/>
              </a:ext>
            </a:extLst>
          </p:cNvPr>
          <p:cNvGraphicFramePr>
            <a:graphicFrameLocks/>
          </p:cNvGraphicFramePr>
          <p:nvPr>
            <p:extLst>
              <p:ext uri="{D42A27DB-BD31-4B8C-83A1-F6EECF244321}">
                <p14:modId xmlns:p14="http://schemas.microsoft.com/office/powerpoint/2010/main" val="1666777073"/>
              </p:ext>
            </p:extLst>
          </p:nvPr>
        </p:nvGraphicFramePr>
        <p:xfrm>
          <a:off x="533400" y="1370073"/>
          <a:ext cx="11125200" cy="4344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Graphic 6">
            <a:extLst>
              <a:ext uri="{FF2B5EF4-FFF2-40B4-BE49-F238E27FC236}">
                <a16:creationId xmlns:a16="http://schemas.microsoft.com/office/drawing/2014/main" id="{56A8FB2F-8F9D-2AF9-E2D4-F1A92717246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74458" y="1856371"/>
            <a:ext cx="990600" cy="990600"/>
          </a:xfrm>
          <a:prstGeom prst="rect">
            <a:avLst/>
          </a:prstGeom>
        </p:spPr>
      </p:pic>
      <p:pic>
        <p:nvPicPr>
          <p:cNvPr id="8" name="Graphic 7">
            <a:extLst>
              <a:ext uri="{FF2B5EF4-FFF2-40B4-BE49-F238E27FC236}">
                <a16:creationId xmlns:a16="http://schemas.microsoft.com/office/drawing/2014/main" id="{CBE8D734-21E9-BCA6-A63F-346C1204FA8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62600" y="609600"/>
            <a:ext cx="914400" cy="914400"/>
          </a:xfrm>
          <a:prstGeom prst="rect">
            <a:avLst/>
          </a:prstGeom>
        </p:spPr>
      </p:pic>
      <p:pic>
        <p:nvPicPr>
          <p:cNvPr id="9" name="Graphic 8">
            <a:extLst>
              <a:ext uri="{FF2B5EF4-FFF2-40B4-BE49-F238E27FC236}">
                <a16:creationId xmlns:a16="http://schemas.microsoft.com/office/drawing/2014/main" id="{85AED287-48ED-DB7B-CD3E-C9DCDA4DAE2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43400" y="3810000"/>
            <a:ext cx="1066800" cy="1066800"/>
          </a:xfrm>
          <a:prstGeom prst="rect">
            <a:avLst/>
          </a:prstGeom>
        </p:spPr>
      </p:pic>
      <p:pic>
        <p:nvPicPr>
          <p:cNvPr id="10" name="Graphic 9">
            <a:extLst>
              <a:ext uri="{FF2B5EF4-FFF2-40B4-BE49-F238E27FC236}">
                <a16:creationId xmlns:a16="http://schemas.microsoft.com/office/drawing/2014/main" id="{2CA9F866-B778-1D5D-F619-2355DD88E99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086600" y="3970338"/>
            <a:ext cx="830262" cy="830262"/>
          </a:xfrm>
          <a:prstGeom prst="rect">
            <a:avLst/>
          </a:prstGeom>
        </p:spPr>
      </p:pic>
      <p:pic>
        <p:nvPicPr>
          <p:cNvPr id="11" name="Graphic 10">
            <a:extLst>
              <a:ext uri="{FF2B5EF4-FFF2-40B4-BE49-F238E27FC236}">
                <a16:creationId xmlns:a16="http://schemas.microsoft.com/office/drawing/2014/main" id="{58698C9E-78A0-5D5D-253F-65FC7F4FCA5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971800" y="1828800"/>
            <a:ext cx="990600" cy="990600"/>
          </a:xfrm>
          <a:prstGeom prst="rect">
            <a:avLst/>
          </a:prstGeom>
        </p:spPr>
      </p:pic>
    </p:spTree>
    <p:extLst>
      <p:ext uri="{BB962C8B-B14F-4D97-AF65-F5344CB8AC3E}">
        <p14:creationId xmlns:p14="http://schemas.microsoft.com/office/powerpoint/2010/main" val="4184455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09A0-43A9-57F6-1730-374530015D3B}"/>
              </a:ext>
            </a:extLst>
          </p:cNvPr>
          <p:cNvSpPr>
            <a:spLocks noGrp="1"/>
          </p:cNvSpPr>
          <p:nvPr>
            <p:ph type="title"/>
          </p:nvPr>
        </p:nvSpPr>
        <p:spPr>
          <a:xfrm>
            <a:off x="1600200" y="19235"/>
            <a:ext cx="8229600" cy="830262"/>
          </a:xfrm>
        </p:spPr>
        <p:txBody>
          <a:bodyPr/>
          <a:lstStyle/>
          <a:p>
            <a:r>
              <a:rPr lang="en-US" dirty="0">
                <a:latin typeface="Garamond" panose="02020404030301010803" pitchFamily="18" charset="0"/>
              </a:rPr>
              <a:t>SWACC Mission</a:t>
            </a:r>
          </a:p>
        </p:txBody>
      </p:sp>
      <p:sp>
        <p:nvSpPr>
          <p:cNvPr id="5" name="TextBox 4">
            <a:extLst>
              <a:ext uri="{FF2B5EF4-FFF2-40B4-BE49-F238E27FC236}">
                <a16:creationId xmlns:a16="http://schemas.microsoft.com/office/drawing/2014/main" id="{70C0D628-8334-58FE-DF3B-1DBC5F8408B9}"/>
              </a:ext>
            </a:extLst>
          </p:cNvPr>
          <p:cNvSpPr txBox="1"/>
          <p:nvPr/>
        </p:nvSpPr>
        <p:spPr>
          <a:xfrm>
            <a:off x="6324600" y="2133600"/>
            <a:ext cx="5029200" cy="3631763"/>
          </a:xfrm>
          <a:prstGeom prst="rect">
            <a:avLst/>
          </a:prstGeom>
          <a:noFill/>
        </p:spPr>
        <p:txBody>
          <a:bodyPr wrap="square">
            <a:spAutoFit/>
          </a:bodyPr>
          <a:lstStyle/>
          <a:p>
            <a:pPr>
              <a:spcAft>
                <a:spcPts val="1200"/>
              </a:spcAft>
            </a:pPr>
            <a:r>
              <a:rPr lang="en-US" sz="1900" b="1" dirty="0">
                <a:latin typeface="Garamond" panose="02020404030301010803" pitchFamily="18" charset="0"/>
              </a:rPr>
              <a:t>We do this by:</a:t>
            </a:r>
          </a:p>
          <a:p>
            <a:pPr marL="285750" indent="-285750">
              <a:spcAft>
                <a:spcPts val="1200"/>
              </a:spcAft>
              <a:buFont typeface="Arial" panose="020B0604020202020204" pitchFamily="34" charset="0"/>
              <a:buChar char="•"/>
            </a:pPr>
            <a:r>
              <a:rPr lang="en-US" sz="1900" dirty="0">
                <a:latin typeface="Garamond" panose="02020404030301010803" pitchFamily="18" charset="0"/>
              </a:rPr>
              <a:t>Providing Property &amp; Liability coverage and resources specific to community college exposure</a:t>
            </a:r>
          </a:p>
          <a:p>
            <a:pPr marL="285750" indent="-285750">
              <a:spcAft>
                <a:spcPts val="1200"/>
              </a:spcAft>
              <a:buFont typeface="Arial" panose="020B0604020202020204" pitchFamily="34" charset="0"/>
              <a:buChar char="•"/>
            </a:pPr>
            <a:r>
              <a:rPr lang="en-US" sz="1900" dirty="0">
                <a:latin typeface="Garamond" panose="02020404030301010803" pitchFamily="18" charset="0"/>
              </a:rPr>
              <a:t>Developing specialized loss control programs and services</a:t>
            </a:r>
          </a:p>
          <a:p>
            <a:pPr marL="285750" indent="-285750">
              <a:spcAft>
                <a:spcPts val="1200"/>
              </a:spcAft>
              <a:buFont typeface="Arial" panose="020B0604020202020204" pitchFamily="34" charset="0"/>
              <a:buChar char="•"/>
            </a:pPr>
            <a:r>
              <a:rPr lang="en-US" sz="1900" dirty="0">
                <a:latin typeface="Garamond" panose="02020404030301010803" pitchFamily="18" charset="0"/>
              </a:rPr>
              <a:t>Implementing fiscally responsible self-funding and risk transfer programs</a:t>
            </a:r>
          </a:p>
          <a:p>
            <a:pPr marL="285750" indent="-285750">
              <a:spcAft>
                <a:spcPts val="600"/>
              </a:spcAft>
              <a:buFont typeface="Arial" panose="020B0604020202020204" pitchFamily="34" charset="0"/>
              <a:buChar char="•"/>
            </a:pPr>
            <a:r>
              <a:rPr lang="en-US" sz="1900" dirty="0">
                <a:latin typeface="Garamond" panose="02020404030301010803" pitchFamily="18" charset="0"/>
              </a:rPr>
              <a:t>Leveraging the clout of 80% of all California Community Colleges </a:t>
            </a:r>
          </a:p>
        </p:txBody>
      </p:sp>
      <p:pic>
        <p:nvPicPr>
          <p:cNvPr id="7" name="Picture 6" descr="Pencils">
            <a:extLst>
              <a:ext uri="{FF2B5EF4-FFF2-40B4-BE49-F238E27FC236}">
                <a16:creationId xmlns:a16="http://schemas.microsoft.com/office/drawing/2014/main" id="{75FD6690-5DE5-92DF-05DF-9871F00E0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199" y="4084848"/>
            <a:ext cx="2163935" cy="1554272"/>
          </a:xfrm>
          <a:prstGeom prst="rect">
            <a:avLst/>
          </a:prstGeom>
        </p:spPr>
      </p:pic>
      <p:sp>
        <p:nvSpPr>
          <p:cNvPr id="8" name="TextBox 7">
            <a:extLst>
              <a:ext uri="{FF2B5EF4-FFF2-40B4-BE49-F238E27FC236}">
                <a16:creationId xmlns:a16="http://schemas.microsoft.com/office/drawing/2014/main" id="{B605B130-08E9-F016-D6E8-5AF7B27D9693}"/>
              </a:ext>
            </a:extLst>
          </p:cNvPr>
          <p:cNvSpPr txBox="1"/>
          <p:nvPr/>
        </p:nvSpPr>
        <p:spPr>
          <a:xfrm>
            <a:off x="1447800" y="2587286"/>
            <a:ext cx="4191000" cy="1554272"/>
          </a:xfrm>
          <a:prstGeom prst="rect">
            <a:avLst/>
          </a:prstGeom>
          <a:noFill/>
        </p:spPr>
        <p:txBody>
          <a:bodyPr wrap="square" rtlCol="0">
            <a:spAutoFit/>
          </a:bodyPr>
          <a:lstStyle/>
          <a:p>
            <a:pPr algn="ctr"/>
            <a:r>
              <a:rPr lang="en-US" sz="1900" b="1" u="sng" dirty="0">
                <a:latin typeface="Garamond" panose="02020404030301010803" pitchFamily="18" charset="0"/>
              </a:rPr>
              <a:t>Mission Statement Policy</a:t>
            </a:r>
          </a:p>
          <a:p>
            <a:pPr algn="ctr"/>
            <a:r>
              <a:rPr lang="en-US" sz="1900" dirty="0">
                <a:latin typeface="Garamond" panose="02020404030301010803" pitchFamily="18" charset="0"/>
              </a:rPr>
              <a:t>The Statewide Association of Community Colleges mission is to be the premier of Property &amp; Liability programs for California Community College Districts</a:t>
            </a:r>
          </a:p>
        </p:txBody>
      </p:sp>
      <p:pic>
        <p:nvPicPr>
          <p:cNvPr id="9" name="Content Placeholder 8">
            <a:extLst>
              <a:ext uri="{FF2B5EF4-FFF2-40B4-BE49-F238E27FC236}">
                <a16:creationId xmlns:a16="http://schemas.microsoft.com/office/drawing/2014/main" id="{CA8CF6D7-7A25-3D0A-F6BE-A10057A3460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20942" r="19724" b="58065"/>
          <a:stretch/>
        </p:blipFill>
        <p:spPr>
          <a:xfrm>
            <a:off x="1905000" y="1893248"/>
            <a:ext cx="3215390" cy="697552"/>
          </a:xfrm>
          <a:prstGeom prst="rect">
            <a:avLst/>
          </a:prstGeom>
        </p:spPr>
      </p:pic>
    </p:spTree>
    <p:extLst>
      <p:ext uri="{BB962C8B-B14F-4D97-AF65-F5344CB8AC3E}">
        <p14:creationId xmlns:p14="http://schemas.microsoft.com/office/powerpoint/2010/main" val="2221286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0E3E7-113C-9D31-038C-966F25C800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C84B1-DD8E-2E20-89DA-AA0E65C5C5B8}"/>
              </a:ext>
            </a:extLst>
          </p:cNvPr>
          <p:cNvSpPr>
            <a:spLocks noGrp="1"/>
          </p:cNvSpPr>
          <p:nvPr>
            <p:ph type="title"/>
          </p:nvPr>
        </p:nvSpPr>
        <p:spPr>
          <a:xfrm>
            <a:off x="1963445" y="388938"/>
            <a:ext cx="8229600" cy="830262"/>
          </a:xfrm>
        </p:spPr>
        <p:txBody>
          <a:bodyPr wrap="square" anchor="ctr">
            <a:normAutofit/>
          </a:bodyPr>
          <a:lstStyle/>
          <a:p>
            <a:r>
              <a:rPr lang="en-US" dirty="0">
                <a:latin typeface="Garamond" panose="02020404030301010803" pitchFamily="18" charset="0"/>
              </a:rPr>
              <a:t>2024-2027 Goals and Strategic Initiatives</a:t>
            </a:r>
          </a:p>
        </p:txBody>
      </p:sp>
      <p:graphicFrame>
        <p:nvGraphicFramePr>
          <p:cNvPr id="6" name="Content Placeholder 5">
            <a:extLst>
              <a:ext uri="{FF2B5EF4-FFF2-40B4-BE49-F238E27FC236}">
                <a16:creationId xmlns:a16="http://schemas.microsoft.com/office/drawing/2014/main" id="{746E0DA5-8C99-9CC2-92F8-DB108725906E}"/>
              </a:ext>
            </a:extLst>
          </p:cNvPr>
          <p:cNvGraphicFramePr>
            <a:graphicFrameLocks noGrp="1"/>
          </p:cNvGraphicFramePr>
          <p:nvPr>
            <p:ph sz="half" idx="2"/>
            <p:extLst>
              <p:ext uri="{D42A27DB-BD31-4B8C-83A1-F6EECF244321}">
                <p14:modId xmlns:p14="http://schemas.microsoft.com/office/powerpoint/2010/main" val="2773055486"/>
              </p:ext>
            </p:extLst>
          </p:nvPr>
        </p:nvGraphicFramePr>
        <p:xfrm>
          <a:off x="932156" y="1143000"/>
          <a:ext cx="9964444"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5224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49E1-B178-57DE-2A88-412FE21DFE93}"/>
              </a:ext>
            </a:extLst>
          </p:cNvPr>
          <p:cNvSpPr>
            <a:spLocks noGrp="1"/>
          </p:cNvSpPr>
          <p:nvPr>
            <p:ph type="title"/>
          </p:nvPr>
        </p:nvSpPr>
        <p:spPr>
          <a:xfrm>
            <a:off x="1676400" y="152400"/>
            <a:ext cx="8229600" cy="830262"/>
          </a:xfrm>
        </p:spPr>
        <p:txBody>
          <a:bodyPr/>
          <a:lstStyle/>
          <a:p>
            <a:r>
              <a:rPr lang="en-US" b="1" kern="1200" dirty="0">
                <a:solidFill>
                  <a:srgbClr val="AA182C"/>
                </a:solidFill>
                <a:latin typeface="Garamond" panose="02020404030301010803" pitchFamily="18" charset="0"/>
                <a:cs typeface="+mj-cs"/>
              </a:rPr>
              <a:t>Exposures Covered</a:t>
            </a:r>
            <a:endParaRPr lang="en-US" dirty="0"/>
          </a:p>
        </p:txBody>
      </p:sp>
      <p:graphicFrame>
        <p:nvGraphicFramePr>
          <p:cNvPr id="5" name="Table 24">
            <a:extLst>
              <a:ext uri="{FF2B5EF4-FFF2-40B4-BE49-F238E27FC236}">
                <a16:creationId xmlns:a16="http://schemas.microsoft.com/office/drawing/2014/main" id="{7A6426CF-AA9F-3DAD-09C3-AFFE776EA7F3}"/>
              </a:ext>
            </a:extLst>
          </p:cNvPr>
          <p:cNvGraphicFramePr>
            <a:graphicFrameLocks/>
          </p:cNvGraphicFramePr>
          <p:nvPr>
            <p:extLst>
              <p:ext uri="{D42A27DB-BD31-4B8C-83A1-F6EECF244321}">
                <p14:modId xmlns:p14="http://schemas.microsoft.com/office/powerpoint/2010/main" val="2417301528"/>
              </p:ext>
            </p:extLst>
          </p:nvPr>
        </p:nvGraphicFramePr>
        <p:xfrm>
          <a:off x="2679799" y="1458282"/>
          <a:ext cx="6832401" cy="3418518"/>
        </p:xfrm>
        <a:graphic>
          <a:graphicData uri="http://schemas.openxmlformats.org/drawingml/2006/table">
            <a:tbl>
              <a:tblPr firstRow="1" bandRow="1">
                <a:tableStyleId>{5C22544A-7EE6-4342-B048-85BDC9FD1C3A}</a:tableStyleId>
              </a:tblPr>
              <a:tblGrid>
                <a:gridCol w="2219281">
                  <a:extLst>
                    <a:ext uri="{9D8B030D-6E8A-4147-A177-3AD203B41FA5}">
                      <a16:colId xmlns:a16="http://schemas.microsoft.com/office/drawing/2014/main" val="2862551522"/>
                    </a:ext>
                  </a:extLst>
                </a:gridCol>
                <a:gridCol w="1500698">
                  <a:extLst>
                    <a:ext uri="{9D8B030D-6E8A-4147-A177-3AD203B41FA5}">
                      <a16:colId xmlns:a16="http://schemas.microsoft.com/office/drawing/2014/main" val="3579024374"/>
                    </a:ext>
                  </a:extLst>
                </a:gridCol>
                <a:gridCol w="1556211">
                  <a:extLst>
                    <a:ext uri="{9D8B030D-6E8A-4147-A177-3AD203B41FA5}">
                      <a16:colId xmlns:a16="http://schemas.microsoft.com/office/drawing/2014/main" val="506460685"/>
                    </a:ext>
                  </a:extLst>
                </a:gridCol>
                <a:gridCol w="1556211">
                  <a:extLst>
                    <a:ext uri="{9D8B030D-6E8A-4147-A177-3AD203B41FA5}">
                      <a16:colId xmlns:a16="http://schemas.microsoft.com/office/drawing/2014/main" val="3055148902"/>
                    </a:ext>
                  </a:extLst>
                </a:gridCol>
              </a:tblGrid>
              <a:tr h="636613">
                <a:tc>
                  <a:txBody>
                    <a:bodyPr/>
                    <a:lstStyle/>
                    <a:p>
                      <a:endParaRPr lang="en-US" sz="2400" dirty="0"/>
                    </a:p>
                  </a:txBody>
                  <a:tcPr marL="143481" marR="143481" marT="71741" marB="71741">
                    <a:solidFill>
                      <a:srgbClr val="AA182C">
                        <a:alpha val="25000"/>
                      </a:srgbClr>
                    </a:solidFill>
                  </a:tcPr>
                </a:tc>
                <a:tc>
                  <a:txBody>
                    <a:bodyPr/>
                    <a:lstStyle/>
                    <a:p>
                      <a:pPr algn="ctr"/>
                      <a:r>
                        <a:rPr lang="en-US" sz="2400" dirty="0">
                          <a:solidFill>
                            <a:schemeClr val="tx1"/>
                          </a:solidFill>
                          <a:latin typeface="Garamond" panose="02020404030301010803" pitchFamily="18" charset="0"/>
                        </a:rPr>
                        <a:t>1986</a:t>
                      </a:r>
                    </a:p>
                  </a:txBody>
                  <a:tcPr marL="143481" marR="143481" marT="71741" marB="71741" anchor="ctr">
                    <a:solidFill>
                      <a:srgbClr val="AA182C">
                        <a:alpha val="25000"/>
                      </a:srgbClr>
                    </a:solidFill>
                  </a:tcPr>
                </a:tc>
                <a:tc>
                  <a:txBody>
                    <a:bodyPr/>
                    <a:lstStyle/>
                    <a:p>
                      <a:pPr algn="ctr"/>
                      <a:r>
                        <a:rPr lang="en-US" sz="2400" dirty="0">
                          <a:solidFill>
                            <a:schemeClr val="tx1"/>
                          </a:solidFill>
                          <a:latin typeface="Garamond" panose="02020404030301010803" pitchFamily="18" charset="0"/>
                        </a:rPr>
                        <a:t>2017</a:t>
                      </a:r>
                    </a:p>
                  </a:txBody>
                  <a:tcPr marL="143481" marR="143481" marT="71741" marB="71741" anchor="ctr">
                    <a:solidFill>
                      <a:srgbClr val="AA182C">
                        <a:alpha val="25000"/>
                      </a:srgbClr>
                    </a:solidFill>
                  </a:tcPr>
                </a:tc>
                <a:tc>
                  <a:txBody>
                    <a:bodyPr/>
                    <a:lstStyle/>
                    <a:p>
                      <a:pPr algn="ctr"/>
                      <a:r>
                        <a:rPr lang="en-US" sz="2400" dirty="0">
                          <a:solidFill>
                            <a:schemeClr val="tx1"/>
                          </a:solidFill>
                          <a:latin typeface="Garamond" panose="02020404030301010803" pitchFamily="18" charset="0"/>
                        </a:rPr>
                        <a:t>2024</a:t>
                      </a:r>
                    </a:p>
                  </a:txBody>
                  <a:tcPr marL="143481" marR="143481" marT="71741" marB="71741" anchor="ctr">
                    <a:solidFill>
                      <a:srgbClr val="AA182C">
                        <a:alpha val="25000"/>
                      </a:srgbClr>
                    </a:solidFill>
                  </a:tcPr>
                </a:tc>
                <a:extLst>
                  <a:ext uri="{0D108BD9-81ED-4DB2-BD59-A6C34878D82A}">
                    <a16:rowId xmlns:a16="http://schemas.microsoft.com/office/drawing/2014/main" val="2512865803"/>
                  </a:ext>
                </a:extLst>
              </a:tr>
              <a:tr h="1072646">
                <a:tc>
                  <a:txBody>
                    <a:bodyPr/>
                    <a:lstStyle/>
                    <a:p>
                      <a:r>
                        <a:rPr lang="en-US" sz="2400" b="1" dirty="0">
                          <a:latin typeface="Garamond" panose="02020404030301010803" pitchFamily="18" charset="0"/>
                        </a:rPr>
                        <a:t>Number of Members </a:t>
                      </a:r>
                    </a:p>
                  </a:txBody>
                  <a:tcPr marL="143481" marR="143481" marT="71741" marB="71741" anchor="ctr">
                    <a:solidFill>
                      <a:srgbClr val="BD9C49">
                        <a:alpha val="25000"/>
                      </a:srgbClr>
                    </a:solidFill>
                  </a:tcPr>
                </a:tc>
                <a:tc>
                  <a:txBody>
                    <a:bodyPr/>
                    <a:lstStyle/>
                    <a:p>
                      <a:pPr algn="ctr"/>
                      <a:r>
                        <a:rPr lang="en-US" sz="2400" b="1" dirty="0">
                          <a:solidFill>
                            <a:schemeClr val="tx1"/>
                          </a:solidFill>
                          <a:latin typeface="Garamond" panose="02020404030301010803" pitchFamily="18" charset="0"/>
                        </a:rPr>
                        <a:t>18</a:t>
                      </a:r>
                    </a:p>
                  </a:txBody>
                  <a:tcPr marL="143481" marR="143481" marT="71741" marB="71741" anchor="ctr">
                    <a:solidFill>
                      <a:srgbClr val="BD9C49">
                        <a:alpha val="25000"/>
                      </a:srgbClr>
                    </a:solidFill>
                  </a:tcPr>
                </a:tc>
                <a:tc>
                  <a:txBody>
                    <a:bodyPr/>
                    <a:lstStyle/>
                    <a:p>
                      <a:pPr algn="ctr"/>
                      <a:r>
                        <a:rPr lang="en-US" sz="2400" b="1" dirty="0">
                          <a:solidFill>
                            <a:schemeClr val="tx1"/>
                          </a:solidFill>
                          <a:latin typeface="Garamond" panose="02020404030301010803" pitchFamily="18" charset="0"/>
                        </a:rPr>
                        <a:t>49</a:t>
                      </a:r>
                    </a:p>
                  </a:txBody>
                  <a:tcPr marL="143481" marR="143481" marT="71741" marB="71741" anchor="ctr">
                    <a:solidFill>
                      <a:srgbClr val="BD9C49">
                        <a:alpha val="25000"/>
                      </a:srgbClr>
                    </a:solidFill>
                  </a:tcPr>
                </a:tc>
                <a:tc>
                  <a:txBody>
                    <a:bodyPr/>
                    <a:lstStyle/>
                    <a:p>
                      <a:pPr algn="ctr"/>
                      <a:r>
                        <a:rPr lang="en-US" sz="2400" b="1" dirty="0">
                          <a:solidFill>
                            <a:schemeClr val="tx1"/>
                          </a:solidFill>
                          <a:latin typeface="Garamond" panose="02020404030301010803" pitchFamily="18" charset="0"/>
                        </a:rPr>
                        <a:t>58</a:t>
                      </a:r>
                    </a:p>
                  </a:txBody>
                  <a:tcPr marL="143481" marR="143481" marT="71741" marB="71741" anchor="ctr">
                    <a:solidFill>
                      <a:srgbClr val="BD9C49">
                        <a:alpha val="25000"/>
                      </a:srgbClr>
                    </a:solidFill>
                  </a:tcPr>
                </a:tc>
                <a:extLst>
                  <a:ext uri="{0D108BD9-81ED-4DB2-BD59-A6C34878D82A}">
                    <a16:rowId xmlns:a16="http://schemas.microsoft.com/office/drawing/2014/main" val="2047203122"/>
                  </a:ext>
                </a:extLst>
              </a:tr>
              <a:tr h="1072646">
                <a:tc>
                  <a:txBody>
                    <a:bodyPr/>
                    <a:lstStyle/>
                    <a:p>
                      <a:r>
                        <a:rPr lang="en-US" sz="2400" b="1" dirty="0">
                          <a:latin typeface="Garamond" panose="02020404030301010803" pitchFamily="18" charset="0"/>
                        </a:rPr>
                        <a:t>Property Values </a:t>
                      </a:r>
                    </a:p>
                  </a:txBody>
                  <a:tcPr marL="143481" marR="143481" marT="71741" marB="71741" anchor="ctr">
                    <a:solidFill>
                      <a:srgbClr val="AA182C">
                        <a:alpha val="25000"/>
                      </a:srgbClr>
                    </a:solidFill>
                  </a:tcPr>
                </a:tc>
                <a:tc>
                  <a:txBody>
                    <a:bodyPr/>
                    <a:lstStyle/>
                    <a:p>
                      <a:pPr algn="ctr"/>
                      <a:r>
                        <a:rPr lang="en-US" sz="2400" b="1" dirty="0">
                          <a:solidFill>
                            <a:schemeClr val="tx1"/>
                          </a:solidFill>
                          <a:latin typeface="Garamond" panose="02020404030301010803" pitchFamily="18" charset="0"/>
                        </a:rPr>
                        <a:t>$900M</a:t>
                      </a:r>
                    </a:p>
                  </a:txBody>
                  <a:tcPr marL="143481" marR="143481" marT="71741" marB="71741" anchor="ctr">
                    <a:solidFill>
                      <a:srgbClr val="AA182C">
                        <a:alpha val="25000"/>
                      </a:srgbClr>
                    </a:solidFill>
                  </a:tcPr>
                </a:tc>
                <a:tc>
                  <a:txBody>
                    <a:bodyPr/>
                    <a:lstStyle/>
                    <a:p>
                      <a:pPr algn="ctr"/>
                      <a:r>
                        <a:rPr lang="en-US" sz="2400" b="1" dirty="0">
                          <a:solidFill>
                            <a:schemeClr val="tx1"/>
                          </a:solidFill>
                          <a:latin typeface="Garamond" panose="02020404030301010803" pitchFamily="18" charset="0"/>
                        </a:rPr>
                        <a:t>$15.5B</a:t>
                      </a:r>
                    </a:p>
                  </a:txBody>
                  <a:tcPr marL="143481" marR="143481" marT="71741" marB="71741" anchor="ctr">
                    <a:solidFill>
                      <a:srgbClr val="AA182C">
                        <a:alpha val="25000"/>
                      </a:srgbClr>
                    </a:solidFill>
                  </a:tcPr>
                </a:tc>
                <a:tc>
                  <a:txBody>
                    <a:bodyPr/>
                    <a:lstStyle/>
                    <a:p>
                      <a:pPr algn="ctr"/>
                      <a:r>
                        <a:rPr lang="en-US" sz="2400" b="1" dirty="0">
                          <a:solidFill>
                            <a:schemeClr val="tx1"/>
                          </a:solidFill>
                          <a:latin typeface="Garamond" panose="02020404030301010803" pitchFamily="18" charset="0"/>
                        </a:rPr>
                        <a:t>$30.6B</a:t>
                      </a:r>
                    </a:p>
                  </a:txBody>
                  <a:tcPr marL="143481" marR="143481" marT="71741" marB="71741" anchor="ctr">
                    <a:solidFill>
                      <a:srgbClr val="AA182C">
                        <a:alpha val="25000"/>
                      </a:srgbClr>
                    </a:solidFill>
                  </a:tcPr>
                </a:tc>
                <a:extLst>
                  <a:ext uri="{0D108BD9-81ED-4DB2-BD59-A6C34878D82A}">
                    <a16:rowId xmlns:a16="http://schemas.microsoft.com/office/drawing/2014/main" val="1003955396"/>
                  </a:ext>
                </a:extLst>
              </a:tr>
              <a:tr h="636613">
                <a:tc>
                  <a:txBody>
                    <a:bodyPr/>
                    <a:lstStyle/>
                    <a:p>
                      <a:r>
                        <a:rPr lang="en-US" sz="2400" b="1" dirty="0">
                          <a:latin typeface="Garamond" panose="02020404030301010803" pitchFamily="18" charset="0"/>
                        </a:rPr>
                        <a:t>FTES</a:t>
                      </a:r>
                    </a:p>
                  </a:txBody>
                  <a:tcPr marL="143481" marR="143481" marT="71741" marB="71741" anchor="ctr">
                    <a:solidFill>
                      <a:srgbClr val="BD9C49">
                        <a:alpha val="25000"/>
                      </a:srgbClr>
                    </a:solidFill>
                  </a:tcPr>
                </a:tc>
                <a:tc>
                  <a:txBody>
                    <a:bodyPr/>
                    <a:lstStyle/>
                    <a:p>
                      <a:pPr algn="ctr"/>
                      <a:r>
                        <a:rPr lang="en-US" sz="2400" b="1" dirty="0">
                          <a:solidFill>
                            <a:schemeClr val="tx1"/>
                          </a:solidFill>
                          <a:latin typeface="Garamond" panose="02020404030301010803" pitchFamily="18" charset="0"/>
                        </a:rPr>
                        <a:t>151,000</a:t>
                      </a:r>
                    </a:p>
                  </a:txBody>
                  <a:tcPr marL="143481" marR="143481" marT="71741" marB="71741" anchor="ctr">
                    <a:solidFill>
                      <a:srgbClr val="BD9C49">
                        <a:alpha val="25000"/>
                      </a:srgbClr>
                    </a:solidFill>
                  </a:tcPr>
                </a:tc>
                <a:tc>
                  <a:txBody>
                    <a:bodyPr/>
                    <a:lstStyle/>
                    <a:p>
                      <a:pPr algn="ctr"/>
                      <a:r>
                        <a:rPr lang="en-US" sz="2400" b="1" dirty="0">
                          <a:solidFill>
                            <a:schemeClr val="tx1"/>
                          </a:solidFill>
                          <a:latin typeface="Garamond" panose="02020404030301010803" pitchFamily="18" charset="0"/>
                        </a:rPr>
                        <a:t>593,000</a:t>
                      </a:r>
                    </a:p>
                  </a:txBody>
                  <a:tcPr marL="143481" marR="143481" marT="71741" marB="71741" anchor="ctr">
                    <a:solidFill>
                      <a:srgbClr val="BD9C49">
                        <a:alpha val="25000"/>
                      </a:srgbClr>
                    </a:solidFill>
                  </a:tcPr>
                </a:tc>
                <a:tc>
                  <a:txBody>
                    <a:bodyPr/>
                    <a:lstStyle/>
                    <a:p>
                      <a:pPr algn="ctr"/>
                      <a:r>
                        <a:rPr lang="en-US" sz="2400" b="1" dirty="0">
                          <a:solidFill>
                            <a:schemeClr val="tx1"/>
                          </a:solidFill>
                          <a:latin typeface="Garamond" panose="02020404030301010803" pitchFamily="18" charset="0"/>
                        </a:rPr>
                        <a:t>684,000</a:t>
                      </a:r>
                    </a:p>
                  </a:txBody>
                  <a:tcPr marL="143481" marR="143481" marT="71741" marB="71741" anchor="ctr">
                    <a:solidFill>
                      <a:srgbClr val="BD9C49">
                        <a:alpha val="25000"/>
                      </a:srgbClr>
                    </a:solidFill>
                  </a:tcPr>
                </a:tc>
                <a:extLst>
                  <a:ext uri="{0D108BD9-81ED-4DB2-BD59-A6C34878D82A}">
                    <a16:rowId xmlns:a16="http://schemas.microsoft.com/office/drawing/2014/main" val="1255885923"/>
                  </a:ext>
                </a:extLst>
              </a:tr>
            </a:tbl>
          </a:graphicData>
        </a:graphic>
      </p:graphicFrame>
    </p:spTree>
    <p:extLst>
      <p:ext uri="{BB962C8B-B14F-4D97-AF65-F5344CB8AC3E}">
        <p14:creationId xmlns:p14="http://schemas.microsoft.com/office/powerpoint/2010/main" val="3620273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B6D6-7AEC-535B-1CBA-6BE2D10B3FBD}"/>
              </a:ext>
            </a:extLst>
          </p:cNvPr>
          <p:cNvSpPr>
            <a:spLocks noGrp="1"/>
          </p:cNvSpPr>
          <p:nvPr>
            <p:ph type="title"/>
          </p:nvPr>
        </p:nvSpPr>
        <p:spPr>
          <a:xfrm>
            <a:off x="1009650" y="149065"/>
            <a:ext cx="8229600" cy="830262"/>
          </a:xfrm>
        </p:spPr>
        <p:txBody>
          <a:bodyPr/>
          <a:lstStyle/>
          <a:p>
            <a:r>
              <a:rPr lang="en-US" dirty="0">
                <a:latin typeface="Garamond" panose="02020404030301010803" pitchFamily="18" charset="0"/>
              </a:rPr>
              <a:t>Membership as of July 1, 2024</a:t>
            </a:r>
          </a:p>
        </p:txBody>
      </p:sp>
      <p:sp>
        <p:nvSpPr>
          <p:cNvPr id="5" name="Content Placeholder 2">
            <a:extLst>
              <a:ext uri="{FF2B5EF4-FFF2-40B4-BE49-F238E27FC236}">
                <a16:creationId xmlns:a16="http://schemas.microsoft.com/office/drawing/2014/main" id="{7F04D329-1647-C43D-C9BA-19B247C6FC42}"/>
              </a:ext>
            </a:extLst>
          </p:cNvPr>
          <p:cNvSpPr txBox="1">
            <a:spLocks noGrp="1"/>
          </p:cNvSpPr>
          <p:nvPr>
            <p:ph idx="1"/>
          </p:nvPr>
        </p:nvSpPr>
        <p:spPr>
          <a:xfrm>
            <a:off x="1066800" y="1705566"/>
            <a:ext cx="9601200" cy="4656925"/>
          </a:xfrm>
          <a:prstGeom prst="rect">
            <a:avLst/>
          </a:prstGeom>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Allan Hancock Joint CCD</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Antelope Valley CCD</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Barstow CCD </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Butte-Glenn CCD</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Cabrillo CCD </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Calbright College </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Cerritos CCD </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Chabot-Las Positas CCD</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Citrus CCD </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Coast CCD </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College of the Sequoias </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Compton CCD </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Contra Costa CCD </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Desert CCD </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El Camino CCD </a:t>
            </a:r>
          </a:p>
          <a:p>
            <a:pPr marL="0" indent="0">
              <a:lnSpc>
                <a:spcPct val="127000"/>
              </a:lnSpc>
              <a:spcBef>
                <a:spcPts val="0"/>
              </a:spcBef>
              <a:buNone/>
            </a:pPr>
            <a:r>
              <a:rPr lang="en-US" sz="1500" dirty="0">
                <a:latin typeface="Garamond" panose="02020404030301010803" pitchFamily="18" charset="0"/>
                <a:ea typeface="Calibri" panose="020F0502020204030204" pitchFamily="34" charset="0"/>
                <a:cs typeface="Times New Roman" panose="02020603050405020304" pitchFamily="18" charset="0"/>
              </a:rPr>
              <a:t>Feather River CCD</a:t>
            </a:r>
          </a:p>
          <a:p>
            <a:pPr marL="0" indent="0">
              <a:lnSpc>
                <a:spcPct val="127000"/>
              </a:lnSpc>
              <a:spcBef>
                <a:spcPts val="0"/>
              </a:spcBef>
              <a:buNone/>
            </a:pPr>
            <a:endParaRPr lang="en-US" sz="1600" dirty="0"/>
          </a:p>
        </p:txBody>
      </p:sp>
      <p:sp>
        <p:nvSpPr>
          <p:cNvPr id="6" name="Content Placeholder 2">
            <a:extLst>
              <a:ext uri="{FF2B5EF4-FFF2-40B4-BE49-F238E27FC236}">
                <a16:creationId xmlns:a16="http://schemas.microsoft.com/office/drawing/2014/main" id="{C51F7A5D-EAA7-953A-A60D-5A65A7B4ED78}"/>
              </a:ext>
            </a:extLst>
          </p:cNvPr>
          <p:cNvSpPr txBox="1">
            <a:spLocks/>
          </p:cNvSpPr>
          <p:nvPr/>
        </p:nvSpPr>
        <p:spPr bwMode="auto">
          <a:xfrm>
            <a:off x="3505200" y="1623058"/>
            <a:ext cx="22860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har char="•"/>
              <a:defRPr sz="1500">
                <a:solidFill>
                  <a:schemeClr val="tx1">
                    <a:lumMod val="95000"/>
                    <a:lumOff val="5000"/>
                  </a:schemeClr>
                </a:solidFill>
                <a:latin typeface="+mn-lt"/>
                <a:ea typeface="+mn-ea"/>
                <a:cs typeface="+mn-cs"/>
              </a:defRPr>
            </a:lvl1pPr>
            <a:lvl2pPr marL="557213" indent="-214313" algn="l" rtl="0" eaLnBrk="0" fontAlgn="base" hangingPunct="0">
              <a:spcBef>
                <a:spcPct val="20000"/>
              </a:spcBef>
              <a:spcAft>
                <a:spcPct val="0"/>
              </a:spcAft>
              <a:buChar char="–"/>
              <a:defRPr sz="1275">
                <a:solidFill>
                  <a:schemeClr val="tx1">
                    <a:lumMod val="95000"/>
                    <a:lumOff val="5000"/>
                  </a:schemeClr>
                </a:solidFill>
                <a:latin typeface="+mn-lt"/>
              </a:defRPr>
            </a:lvl2pPr>
            <a:lvl3pPr marL="857250" indent="-171450" algn="l" rtl="0" eaLnBrk="0" fontAlgn="base" hangingPunct="0">
              <a:spcBef>
                <a:spcPct val="20000"/>
              </a:spcBef>
              <a:spcAft>
                <a:spcPct val="0"/>
              </a:spcAft>
              <a:buChar char="•"/>
              <a:defRPr sz="1275">
                <a:solidFill>
                  <a:schemeClr val="tx1">
                    <a:lumMod val="95000"/>
                    <a:lumOff val="5000"/>
                  </a:schemeClr>
                </a:solidFill>
                <a:latin typeface="+mn-lt"/>
              </a:defRPr>
            </a:lvl3pPr>
            <a:lvl4pPr marL="1200150" indent="-171450" algn="l" rtl="0" eaLnBrk="0" fontAlgn="base" hangingPunct="0">
              <a:spcBef>
                <a:spcPct val="20000"/>
              </a:spcBef>
              <a:spcAft>
                <a:spcPct val="0"/>
              </a:spcAft>
              <a:buChar char="–"/>
              <a:defRPr sz="1275">
                <a:solidFill>
                  <a:schemeClr val="tx1">
                    <a:lumMod val="95000"/>
                    <a:lumOff val="5000"/>
                  </a:schemeClr>
                </a:solidFill>
                <a:latin typeface="+mn-lt"/>
              </a:defRPr>
            </a:lvl4pPr>
            <a:lvl5pPr marL="1543050" indent="-171450" algn="l" rtl="0" eaLnBrk="0" fontAlgn="base" hangingPunct="0">
              <a:spcBef>
                <a:spcPct val="20000"/>
              </a:spcBef>
              <a:spcAft>
                <a:spcPct val="0"/>
              </a:spcAft>
              <a:buChar char="»"/>
              <a:defRPr sz="1275">
                <a:solidFill>
                  <a:schemeClr val="tx1">
                    <a:lumMod val="95000"/>
                    <a:lumOff val="5000"/>
                  </a:schemeClr>
                </a:solidFill>
                <a:latin typeface="+mn-lt"/>
              </a:defRPr>
            </a:lvl5pPr>
            <a:lvl6pPr marL="1885950" indent="-171450" algn="l" rtl="0" fontAlgn="base">
              <a:spcBef>
                <a:spcPct val="20000"/>
              </a:spcBef>
              <a:spcAft>
                <a:spcPct val="0"/>
              </a:spcAft>
              <a:buChar char="»"/>
              <a:defRPr sz="1350">
                <a:solidFill>
                  <a:schemeClr val="bg2"/>
                </a:solidFill>
                <a:latin typeface="+mn-lt"/>
              </a:defRPr>
            </a:lvl6pPr>
            <a:lvl7pPr marL="2228850" indent="-171450" algn="l" rtl="0" fontAlgn="base">
              <a:spcBef>
                <a:spcPct val="20000"/>
              </a:spcBef>
              <a:spcAft>
                <a:spcPct val="0"/>
              </a:spcAft>
              <a:buChar char="»"/>
              <a:defRPr sz="1350">
                <a:solidFill>
                  <a:schemeClr val="bg2"/>
                </a:solidFill>
                <a:latin typeface="+mn-lt"/>
              </a:defRPr>
            </a:lvl7pPr>
            <a:lvl8pPr marL="2571750" indent="-171450" algn="l" rtl="0" fontAlgn="base">
              <a:spcBef>
                <a:spcPct val="20000"/>
              </a:spcBef>
              <a:spcAft>
                <a:spcPct val="0"/>
              </a:spcAft>
              <a:buChar char="»"/>
              <a:defRPr sz="1350">
                <a:solidFill>
                  <a:schemeClr val="bg2"/>
                </a:solidFill>
                <a:latin typeface="+mn-lt"/>
              </a:defRPr>
            </a:lvl8pPr>
            <a:lvl9pPr marL="2914650" indent="-171450" algn="l" rtl="0" fontAlgn="base">
              <a:spcBef>
                <a:spcPct val="20000"/>
              </a:spcBef>
              <a:spcAft>
                <a:spcPct val="0"/>
              </a:spcAft>
              <a:buChar char="»"/>
              <a:defRPr sz="1350">
                <a:solidFill>
                  <a:schemeClr val="bg2"/>
                </a:solidFill>
                <a:latin typeface="+mn-lt"/>
              </a:defRPr>
            </a:lvl9pPr>
          </a:lstStyle>
          <a:p>
            <a:pPr marL="0" indent="0">
              <a:lnSpc>
                <a:spcPct val="127000"/>
              </a:lnSpc>
              <a:spcBef>
                <a:spcPts val="0"/>
              </a:spcBef>
              <a:buNone/>
            </a:pPr>
            <a:r>
              <a:rPr lang="en-US" sz="1600" dirty="0">
                <a:latin typeface="Garamond" panose="02020404030301010803" pitchFamily="18" charset="0"/>
                <a:ea typeface="Calibri" panose="020F0502020204030204" pitchFamily="34" charset="0"/>
                <a:cs typeface="Times New Roman" panose="02020603050405020304" pitchFamily="18" charset="0"/>
              </a:rPr>
              <a:t>Foothill-De Anza CCD</a:t>
            </a:r>
          </a:p>
          <a:p>
            <a:pPr marL="0" indent="0">
              <a:lnSpc>
                <a:spcPct val="127000"/>
              </a:lnSpc>
              <a:spcBef>
                <a:spcPts val="0"/>
              </a:spcBef>
              <a:buNone/>
            </a:pPr>
            <a:r>
              <a:rPr lang="en-US" sz="1600" dirty="0">
                <a:latin typeface="Garamond" panose="02020404030301010803" pitchFamily="18" charset="0"/>
                <a:ea typeface="Calibri" panose="020F0502020204030204" pitchFamily="34" charset="0"/>
                <a:cs typeface="Times New Roman" panose="02020603050405020304" pitchFamily="18" charset="0"/>
              </a:rPr>
              <a:t>Gavilan Jt. CCD </a:t>
            </a:r>
          </a:p>
          <a:p>
            <a:pPr marL="0" indent="0">
              <a:lnSpc>
                <a:spcPct val="127000"/>
              </a:lnSpc>
              <a:spcBef>
                <a:spcPts val="0"/>
              </a:spcBef>
              <a:buNone/>
            </a:pPr>
            <a:r>
              <a:rPr lang="en-US" sz="1600" dirty="0">
                <a:latin typeface="Garamond" panose="02020404030301010803" pitchFamily="18" charset="0"/>
                <a:ea typeface="Calibri" panose="020F0502020204030204" pitchFamily="34" charset="0"/>
                <a:cs typeface="Times New Roman" panose="02020603050405020304" pitchFamily="18" charset="0"/>
              </a:rPr>
              <a:t>Glendale CCD</a:t>
            </a:r>
          </a:p>
          <a:p>
            <a:pPr marL="0" indent="0">
              <a:lnSpc>
                <a:spcPct val="127000"/>
              </a:lnSpc>
              <a:spcBef>
                <a:spcPts val="0"/>
              </a:spcBef>
              <a:buNone/>
            </a:pPr>
            <a:r>
              <a:rPr lang="en-US" sz="1600" dirty="0">
                <a:latin typeface="Garamond" panose="02020404030301010803" pitchFamily="18" charset="0"/>
                <a:ea typeface="Calibri" panose="020F0502020204030204" pitchFamily="34" charset="0"/>
                <a:cs typeface="Times New Roman" panose="02020603050405020304" pitchFamily="18" charset="0"/>
              </a:rPr>
              <a:t>Hartnell CCD</a:t>
            </a:r>
          </a:p>
          <a:p>
            <a:pPr marL="0" indent="0">
              <a:lnSpc>
                <a:spcPct val="127000"/>
              </a:lnSpc>
              <a:spcBef>
                <a:spcPts val="0"/>
              </a:spcBef>
              <a:buNone/>
            </a:pPr>
            <a:r>
              <a:rPr lang="en-US" sz="1600" dirty="0">
                <a:latin typeface="Garamond" panose="02020404030301010803" pitchFamily="18" charset="0"/>
                <a:ea typeface="Calibri" panose="020F0502020204030204" pitchFamily="34" charset="0"/>
                <a:cs typeface="Times New Roman" panose="02020603050405020304" pitchFamily="18" charset="0"/>
              </a:rPr>
              <a:t>Imperial CCD </a:t>
            </a:r>
          </a:p>
          <a:p>
            <a:pPr marL="0" indent="0">
              <a:lnSpc>
                <a:spcPct val="127000"/>
              </a:lnSpc>
              <a:spcBef>
                <a:spcPts val="0"/>
              </a:spcBef>
              <a:buNone/>
            </a:pPr>
            <a:r>
              <a:rPr lang="en-US" sz="1600" dirty="0">
                <a:latin typeface="Garamond" panose="02020404030301010803" pitchFamily="18" charset="0"/>
                <a:ea typeface="Calibri" panose="020F0502020204030204" pitchFamily="34" charset="0"/>
                <a:cs typeface="Times New Roman" panose="02020603050405020304" pitchFamily="18" charset="0"/>
              </a:rPr>
              <a:t>Kern CCD</a:t>
            </a:r>
          </a:p>
          <a:p>
            <a:pPr marL="0" indent="0">
              <a:lnSpc>
                <a:spcPct val="107000"/>
              </a:lnSpc>
              <a:spcBef>
                <a:spcPts val="0"/>
              </a:spcBef>
              <a:spcAft>
                <a:spcPts val="0"/>
              </a:spcAft>
              <a:buNone/>
            </a:pPr>
            <a:r>
              <a:rPr lang="en-US" sz="1600" dirty="0">
                <a:latin typeface="Garamond" panose="02020404030301010803" pitchFamily="18" charset="0"/>
                <a:ea typeface="Calibri" panose="020F0502020204030204" pitchFamily="34" charset="0"/>
                <a:cs typeface="Times New Roman" panose="02020603050405020304" pitchFamily="18" charset="0"/>
              </a:rPr>
              <a:t>Lake Tahoe CCD </a:t>
            </a:r>
          </a:p>
          <a:p>
            <a:pPr marL="0" indent="0">
              <a:lnSpc>
                <a:spcPct val="107000"/>
              </a:lnSpc>
              <a:spcBef>
                <a:spcPts val="0"/>
              </a:spcBef>
              <a:spcAft>
                <a:spcPts val="0"/>
              </a:spcAft>
              <a:buNone/>
            </a:pPr>
            <a:r>
              <a:rPr lang="en-US" sz="1600" dirty="0">
                <a:latin typeface="Garamond" panose="02020404030301010803" pitchFamily="18" charset="0"/>
                <a:ea typeface="Calibri" panose="020F0502020204030204" pitchFamily="34" charset="0"/>
                <a:cs typeface="Times New Roman" panose="02020603050405020304" pitchFamily="18" charset="0"/>
              </a:rPr>
              <a:t>Lassen CCD</a:t>
            </a:r>
          </a:p>
          <a:p>
            <a:pPr marL="0" indent="0">
              <a:lnSpc>
                <a:spcPct val="107000"/>
              </a:lnSpc>
              <a:spcBef>
                <a:spcPts val="0"/>
              </a:spcBef>
              <a:spcAft>
                <a:spcPts val="0"/>
              </a:spcAft>
              <a:buNone/>
            </a:pPr>
            <a:r>
              <a:rPr lang="en-US" sz="1600" dirty="0">
                <a:latin typeface="Garamond" panose="02020404030301010803" pitchFamily="18" charset="0"/>
                <a:ea typeface="Calibri" panose="020F0502020204030204" pitchFamily="34" charset="0"/>
                <a:cs typeface="Times New Roman" panose="02020603050405020304" pitchFamily="18" charset="0"/>
              </a:rPr>
              <a:t>Long Beach CCD </a:t>
            </a:r>
          </a:p>
          <a:p>
            <a:pPr marL="0" indent="0">
              <a:lnSpc>
                <a:spcPct val="107000"/>
              </a:lnSpc>
              <a:spcBef>
                <a:spcPts val="0"/>
              </a:spcBef>
              <a:spcAft>
                <a:spcPts val="0"/>
              </a:spcAft>
              <a:buNone/>
            </a:pPr>
            <a:r>
              <a:rPr lang="en-US" sz="1600" dirty="0">
                <a:latin typeface="Garamond" panose="02020404030301010803" pitchFamily="18" charset="0"/>
                <a:ea typeface="Calibri" panose="020F0502020204030204" pitchFamily="34" charset="0"/>
                <a:cs typeface="Times New Roman" panose="02020603050405020304" pitchFamily="18" charset="0"/>
              </a:rPr>
              <a:t>Los Rios CCD </a:t>
            </a:r>
            <a:endParaRPr lang="en-US" sz="1600" kern="0" dirty="0">
              <a:latin typeface="Garamond" panose="02020404030301010803" pitchFamily="18"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Marin CCD </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Mendocino-Lake CCD</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MiraCosta CCD</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Monterey Peninsula CCD</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Mt. San Antonio CCD</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Mt. San Jacinto CCD</a:t>
            </a:r>
            <a:endParaRPr lang="en-US" sz="1600" dirty="0">
              <a:latin typeface="Garamond" panose="02020404030301010803" pitchFamily="18"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endParaRPr lang="en-US" sz="1600" kern="0" dirty="0">
              <a:latin typeface="Garamond" panose="02020404030301010803" pitchFamily="18" charset="0"/>
              <a:ea typeface="Calibri" panose="020F0502020204030204" pitchFamily="34" charset="0"/>
              <a:cs typeface="Times New Roman" panose="02020603050405020304" pitchFamily="18" charset="0"/>
            </a:endParaRPr>
          </a:p>
          <a:p>
            <a:pPr>
              <a:spcAft>
                <a:spcPts val="0"/>
              </a:spcAft>
            </a:pPr>
            <a:endParaRPr lang="en-US" sz="1600" kern="0" dirty="0"/>
          </a:p>
        </p:txBody>
      </p:sp>
      <p:sp>
        <p:nvSpPr>
          <p:cNvPr id="7" name="Content Placeholder 3">
            <a:extLst>
              <a:ext uri="{FF2B5EF4-FFF2-40B4-BE49-F238E27FC236}">
                <a16:creationId xmlns:a16="http://schemas.microsoft.com/office/drawing/2014/main" id="{C052A018-2365-7F14-1C5F-63E57CA60C76}"/>
              </a:ext>
            </a:extLst>
          </p:cNvPr>
          <p:cNvSpPr txBox="1">
            <a:spLocks/>
          </p:cNvSpPr>
          <p:nvPr/>
        </p:nvSpPr>
        <p:spPr>
          <a:xfrm>
            <a:off x="9144000" y="1742565"/>
            <a:ext cx="3429000" cy="4656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1600" dirty="0">
                <a:latin typeface="Garamond" panose="02020404030301010803" pitchFamily="18" charset="0"/>
              </a:rPr>
              <a:t>Siskiyous Joint CCD</a:t>
            </a:r>
          </a:p>
          <a:p>
            <a:pPr marL="0" indent="0">
              <a:lnSpc>
                <a:spcPct val="107000"/>
              </a:lnSpc>
              <a:spcBef>
                <a:spcPts val="0"/>
              </a:spcBef>
              <a:buNone/>
            </a:pPr>
            <a:r>
              <a:rPr lang="en-US" sz="1600" dirty="0">
                <a:latin typeface="Garamond" panose="02020404030301010803" pitchFamily="18" charset="0"/>
              </a:rPr>
              <a:t>Solano CCD </a:t>
            </a:r>
          </a:p>
          <a:p>
            <a:pPr marL="0" indent="0">
              <a:lnSpc>
                <a:spcPct val="107000"/>
              </a:lnSpc>
              <a:spcBef>
                <a:spcPts val="0"/>
              </a:spcBef>
              <a:buNone/>
            </a:pPr>
            <a:r>
              <a:rPr lang="en-US" sz="1600" dirty="0">
                <a:latin typeface="Garamond" panose="02020404030301010803" pitchFamily="18" charset="0"/>
              </a:rPr>
              <a:t>Sonoma County CCD </a:t>
            </a:r>
          </a:p>
          <a:p>
            <a:pPr marL="0" indent="0">
              <a:lnSpc>
                <a:spcPct val="107000"/>
              </a:lnSpc>
              <a:spcBef>
                <a:spcPts val="0"/>
              </a:spcBef>
              <a:buNone/>
            </a:pPr>
            <a:r>
              <a:rPr lang="en-US" sz="1600" dirty="0">
                <a:latin typeface="Garamond" panose="02020404030301010803" pitchFamily="18" charset="0"/>
              </a:rPr>
              <a:t>South Orange County CCD </a:t>
            </a:r>
          </a:p>
          <a:p>
            <a:pPr marL="0" indent="0">
              <a:lnSpc>
                <a:spcPct val="107000"/>
              </a:lnSpc>
              <a:spcBef>
                <a:spcPts val="0"/>
              </a:spcBef>
              <a:buNone/>
            </a:pPr>
            <a:r>
              <a:rPr lang="en-US" sz="1600" dirty="0">
                <a:latin typeface="Garamond" panose="02020404030301010803" pitchFamily="18" charset="0"/>
              </a:rPr>
              <a:t>Southwestern CCD </a:t>
            </a:r>
          </a:p>
          <a:p>
            <a:pPr marL="0" indent="0">
              <a:lnSpc>
                <a:spcPct val="107000"/>
              </a:lnSpc>
              <a:spcBef>
                <a:spcPts val="0"/>
              </a:spcBef>
              <a:buNone/>
            </a:pPr>
            <a:r>
              <a:rPr lang="en-US" sz="1600" dirty="0">
                <a:latin typeface="Garamond" panose="02020404030301010803" pitchFamily="18" charset="0"/>
              </a:rPr>
              <a:t>Ventura County CCD </a:t>
            </a:r>
          </a:p>
          <a:p>
            <a:pPr marL="0" indent="0">
              <a:lnSpc>
                <a:spcPct val="107000"/>
              </a:lnSpc>
              <a:spcBef>
                <a:spcPts val="0"/>
              </a:spcBef>
              <a:buNone/>
            </a:pPr>
            <a:r>
              <a:rPr lang="en-US" sz="1600" dirty="0">
                <a:latin typeface="Garamond" panose="02020404030301010803" pitchFamily="18" charset="0"/>
              </a:rPr>
              <a:t>Victor Valley CCD </a:t>
            </a:r>
          </a:p>
          <a:p>
            <a:pPr marL="0" indent="0">
              <a:lnSpc>
                <a:spcPct val="107000"/>
              </a:lnSpc>
              <a:spcBef>
                <a:spcPts val="0"/>
              </a:spcBef>
              <a:buNone/>
            </a:pPr>
            <a:r>
              <a:rPr lang="en-US" sz="1600" dirty="0">
                <a:latin typeface="Garamond" panose="02020404030301010803" pitchFamily="18" charset="0"/>
              </a:rPr>
              <a:t>West Hills CCD </a:t>
            </a:r>
          </a:p>
          <a:p>
            <a:pPr marL="0" indent="0">
              <a:lnSpc>
                <a:spcPct val="107000"/>
              </a:lnSpc>
              <a:spcBef>
                <a:spcPts val="0"/>
              </a:spcBef>
              <a:buNone/>
            </a:pPr>
            <a:r>
              <a:rPr lang="en-US" sz="1600" dirty="0">
                <a:latin typeface="Garamond" panose="02020404030301010803" pitchFamily="18" charset="0"/>
              </a:rPr>
              <a:t>West Kern CCD</a:t>
            </a:r>
          </a:p>
          <a:p>
            <a:pPr marL="0" indent="0">
              <a:lnSpc>
                <a:spcPct val="107000"/>
              </a:lnSpc>
              <a:spcBef>
                <a:spcPts val="0"/>
              </a:spcBef>
              <a:buNone/>
            </a:pPr>
            <a:r>
              <a:rPr lang="en-US" sz="1600" dirty="0">
                <a:latin typeface="Garamond" panose="02020404030301010803" pitchFamily="18" charset="0"/>
              </a:rPr>
              <a:t>West Valley-Mission CCD </a:t>
            </a:r>
          </a:p>
          <a:p>
            <a:pPr marL="0" indent="0">
              <a:lnSpc>
                <a:spcPct val="107000"/>
              </a:lnSpc>
              <a:spcBef>
                <a:spcPts val="0"/>
              </a:spcBef>
              <a:buNone/>
            </a:pPr>
            <a:r>
              <a:rPr lang="en-US" sz="1600" dirty="0">
                <a:latin typeface="Garamond" panose="02020404030301010803" pitchFamily="18" charset="0"/>
              </a:rPr>
              <a:t>Yuba CCD </a:t>
            </a:r>
          </a:p>
          <a:p>
            <a:pPr marL="0" indent="0">
              <a:buNone/>
            </a:pPr>
            <a:endParaRPr lang="en-US" sz="1600" dirty="0">
              <a:latin typeface="Garamond" panose="02020404030301010803" pitchFamily="18" charset="0"/>
            </a:endParaRPr>
          </a:p>
        </p:txBody>
      </p:sp>
      <p:sp>
        <p:nvSpPr>
          <p:cNvPr id="3" name="TextBox 2">
            <a:extLst>
              <a:ext uri="{FF2B5EF4-FFF2-40B4-BE49-F238E27FC236}">
                <a16:creationId xmlns:a16="http://schemas.microsoft.com/office/drawing/2014/main" id="{1E115843-2FC0-E8C2-ED1C-FED2307195E5}"/>
              </a:ext>
            </a:extLst>
          </p:cNvPr>
          <p:cNvSpPr txBox="1"/>
          <p:nvPr/>
        </p:nvSpPr>
        <p:spPr>
          <a:xfrm>
            <a:off x="8458201" y="6019800"/>
            <a:ext cx="184731" cy="369332"/>
          </a:xfrm>
          <a:prstGeom prst="rect">
            <a:avLst/>
          </a:prstGeom>
          <a:noFill/>
        </p:spPr>
        <p:txBody>
          <a:bodyPr wrap="none" rtlCol="0">
            <a:spAutoFit/>
          </a:bodyPr>
          <a:lstStyle/>
          <a:p>
            <a:endParaRPr lang="en-US" dirty="0"/>
          </a:p>
        </p:txBody>
      </p:sp>
      <p:sp>
        <p:nvSpPr>
          <p:cNvPr id="4" name="Ribbon: Tilted Up 3">
            <a:extLst>
              <a:ext uri="{FF2B5EF4-FFF2-40B4-BE49-F238E27FC236}">
                <a16:creationId xmlns:a16="http://schemas.microsoft.com/office/drawing/2014/main" id="{6FC64773-5095-5C2E-F56D-A0E4A2D534C3}"/>
              </a:ext>
            </a:extLst>
          </p:cNvPr>
          <p:cNvSpPr/>
          <p:nvPr/>
        </p:nvSpPr>
        <p:spPr>
          <a:xfrm>
            <a:off x="7924801" y="5562600"/>
            <a:ext cx="3657600" cy="1143000"/>
          </a:xfrm>
          <a:prstGeom prst="ribbon2">
            <a:avLst/>
          </a:prstGeom>
          <a:solidFill>
            <a:srgbClr val="0071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aramond" panose="02020404030301010803" pitchFamily="18" charset="0"/>
              </a:rPr>
              <a:t>58 college district members</a:t>
            </a:r>
          </a:p>
        </p:txBody>
      </p:sp>
      <p:sp>
        <p:nvSpPr>
          <p:cNvPr id="8" name="Content Placeholder 2">
            <a:extLst>
              <a:ext uri="{FF2B5EF4-FFF2-40B4-BE49-F238E27FC236}">
                <a16:creationId xmlns:a16="http://schemas.microsoft.com/office/drawing/2014/main" id="{74F04A81-5A2A-F185-A617-1F749D94DCD3}"/>
              </a:ext>
            </a:extLst>
          </p:cNvPr>
          <p:cNvSpPr txBox="1">
            <a:spLocks/>
          </p:cNvSpPr>
          <p:nvPr/>
        </p:nvSpPr>
        <p:spPr bwMode="auto">
          <a:xfrm>
            <a:off x="6019800" y="1752600"/>
            <a:ext cx="33528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har char="•"/>
              <a:defRPr sz="1500">
                <a:solidFill>
                  <a:schemeClr val="tx1">
                    <a:lumMod val="95000"/>
                    <a:lumOff val="5000"/>
                  </a:schemeClr>
                </a:solidFill>
                <a:latin typeface="+mn-lt"/>
                <a:ea typeface="+mn-ea"/>
                <a:cs typeface="+mn-cs"/>
              </a:defRPr>
            </a:lvl1pPr>
            <a:lvl2pPr marL="557213" indent="-214313" algn="l" rtl="0" eaLnBrk="0" fontAlgn="base" hangingPunct="0">
              <a:spcBef>
                <a:spcPct val="20000"/>
              </a:spcBef>
              <a:spcAft>
                <a:spcPct val="0"/>
              </a:spcAft>
              <a:buChar char="–"/>
              <a:defRPr sz="1275">
                <a:solidFill>
                  <a:schemeClr val="tx1">
                    <a:lumMod val="95000"/>
                    <a:lumOff val="5000"/>
                  </a:schemeClr>
                </a:solidFill>
                <a:latin typeface="+mn-lt"/>
              </a:defRPr>
            </a:lvl2pPr>
            <a:lvl3pPr marL="857250" indent="-171450" algn="l" rtl="0" eaLnBrk="0" fontAlgn="base" hangingPunct="0">
              <a:spcBef>
                <a:spcPct val="20000"/>
              </a:spcBef>
              <a:spcAft>
                <a:spcPct val="0"/>
              </a:spcAft>
              <a:buChar char="•"/>
              <a:defRPr sz="1275">
                <a:solidFill>
                  <a:schemeClr val="tx1">
                    <a:lumMod val="95000"/>
                    <a:lumOff val="5000"/>
                  </a:schemeClr>
                </a:solidFill>
                <a:latin typeface="+mn-lt"/>
              </a:defRPr>
            </a:lvl3pPr>
            <a:lvl4pPr marL="1200150" indent="-171450" algn="l" rtl="0" eaLnBrk="0" fontAlgn="base" hangingPunct="0">
              <a:spcBef>
                <a:spcPct val="20000"/>
              </a:spcBef>
              <a:spcAft>
                <a:spcPct val="0"/>
              </a:spcAft>
              <a:buChar char="–"/>
              <a:defRPr sz="1275">
                <a:solidFill>
                  <a:schemeClr val="tx1">
                    <a:lumMod val="95000"/>
                    <a:lumOff val="5000"/>
                  </a:schemeClr>
                </a:solidFill>
                <a:latin typeface="+mn-lt"/>
              </a:defRPr>
            </a:lvl4pPr>
            <a:lvl5pPr marL="1543050" indent="-171450" algn="l" rtl="0" eaLnBrk="0" fontAlgn="base" hangingPunct="0">
              <a:spcBef>
                <a:spcPct val="20000"/>
              </a:spcBef>
              <a:spcAft>
                <a:spcPct val="0"/>
              </a:spcAft>
              <a:buChar char="»"/>
              <a:defRPr sz="1275">
                <a:solidFill>
                  <a:schemeClr val="tx1">
                    <a:lumMod val="95000"/>
                    <a:lumOff val="5000"/>
                  </a:schemeClr>
                </a:solidFill>
                <a:latin typeface="+mn-lt"/>
              </a:defRPr>
            </a:lvl5pPr>
            <a:lvl6pPr marL="1885950" indent="-171450" algn="l" rtl="0" fontAlgn="base">
              <a:spcBef>
                <a:spcPct val="20000"/>
              </a:spcBef>
              <a:spcAft>
                <a:spcPct val="0"/>
              </a:spcAft>
              <a:buChar char="»"/>
              <a:defRPr sz="1350">
                <a:solidFill>
                  <a:schemeClr val="bg2"/>
                </a:solidFill>
                <a:latin typeface="+mn-lt"/>
              </a:defRPr>
            </a:lvl6pPr>
            <a:lvl7pPr marL="2228850" indent="-171450" algn="l" rtl="0" fontAlgn="base">
              <a:spcBef>
                <a:spcPct val="20000"/>
              </a:spcBef>
              <a:spcAft>
                <a:spcPct val="0"/>
              </a:spcAft>
              <a:buChar char="»"/>
              <a:defRPr sz="1350">
                <a:solidFill>
                  <a:schemeClr val="bg2"/>
                </a:solidFill>
                <a:latin typeface="+mn-lt"/>
              </a:defRPr>
            </a:lvl7pPr>
            <a:lvl8pPr marL="2571750" indent="-171450" algn="l" rtl="0" fontAlgn="base">
              <a:spcBef>
                <a:spcPct val="20000"/>
              </a:spcBef>
              <a:spcAft>
                <a:spcPct val="0"/>
              </a:spcAft>
              <a:buChar char="»"/>
              <a:defRPr sz="1350">
                <a:solidFill>
                  <a:schemeClr val="bg2"/>
                </a:solidFill>
                <a:latin typeface="+mn-lt"/>
              </a:defRPr>
            </a:lvl8pPr>
            <a:lvl9pPr marL="2914650" indent="-171450" algn="l" rtl="0" fontAlgn="base">
              <a:spcBef>
                <a:spcPct val="20000"/>
              </a:spcBef>
              <a:spcAft>
                <a:spcPct val="0"/>
              </a:spcAft>
              <a:buChar char="»"/>
              <a:defRPr sz="1350">
                <a:solidFill>
                  <a:schemeClr val="bg2"/>
                </a:solidFill>
                <a:latin typeface="+mn-lt"/>
              </a:defRPr>
            </a:lvl9pPr>
          </a:lstStyle>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Napa Valley CCD </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Ohlone CCD</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Palo Verde CCD </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Palomar College </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Pasadena Area CCD </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Rancho Santiago CCD</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Redwoods CCD</a:t>
            </a:r>
          </a:p>
          <a:p>
            <a:pPr marL="0" indent="0">
              <a:lnSpc>
                <a:spcPct val="107000"/>
              </a:lnSpc>
              <a:spcBef>
                <a:spcPts val="0"/>
              </a:spcBef>
              <a:spcAft>
                <a:spcPts val="0"/>
              </a:spcAft>
              <a:buNone/>
            </a:pPr>
            <a:r>
              <a:rPr lang="en-US" sz="1600" kern="0" dirty="0">
                <a:latin typeface="Garamond" panose="02020404030301010803" pitchFamily="18" charset="0"/>
                <a:ea typeface="Calibri" panose="020F0502020204030204" pitchFamily="34" charset="0"/>
                <a:cs typeface="Times New Roman" panose="02020603050405020304" pitchFamily="18" charset="0"/>
              </a:rPr>
              <a:t>San Bernardino CCD </a:t>
            </a:r>
          </a:p>
          <a:p>
            <a:pPr marL="0" indent="0">
              <a:lnSpc>
                <a:spcPct val="107000"/>
              </a:lnSpc>
              <a:spcBef>
                <a:spcPts val="0"/>
              </a:spcBef>
              <a:spcAft>
                <a:spcPts val="0"/>
              </a:spcAft>
              <a:buNone/>
            </a:pPr>
            <a:r>
              <a:rPr lang="en-US" sz="1600" dirty="0">
                <a:latin typeface="Garamond" panose="02020404030301010803" pitchFamily="18" charset="0"/>
                <a:ea typeface="Calibri" panose="020F0502020204030204" pitchFamily="34" charset="0"/>
                <a:cs typeface="Times New Roman" panose="02020603050405020304" pitchFamily="18" charset="0"/>
              </a:rPr>
              <a:t>San Diego CCD </a:t>
            </a:r>
          </a:p>
          <a:p>
            <a:pPr marL="0" indent="0">
              <a:lnSpc>
                <a:spcPct val="107000"/>
              </a:lnSpc>
              <a:spcBef>
                <a:spcPts val="0"/>
              </a:spcBef>
              <a:spcAft>
                <a:spcPts val="0"/>
              </a:spcAft>
              <a:buNone/>
            </a:pPr>
            <a:r>
              <a:rPr lang="en-US" sz="1600" dirty="0">
                <a:latin typeface="Garamond" panose="02020404030301010803" pitchFamily="18" charset="0"/>
                <a:ea typeface="Calibri" panose="020F0502020204030204" pitchFamily="34" charset="0"/>
                <a:cs typeface="Times New Roman" panose="02020603050405020304" pitchFamily="18" charset="0"/>
              </a:rPr>
              <a:t>San Joaquin Delta CCD </a:t>
            </a:r>
          </a:p>
          <a:p>
            <a:pPr marL="0" indent="0">
              <a:lnSpc>
                <a:spcPct val="107000"/>
              </a:lnSpc>
              <a:spcBef>
                <a:spcPts val="0"/>
              </a:spcBef>
              <a:buNone/>
            </a:pPr>
            <a:r>
              <a:rPr lang="en-US" sz="1600" dirty="0">
                <a:latin typeface="Garamond" panose="02020404030301010803" pitchFamily="18" charset="0"/>
                <a:ea typeface="Calibri" panose="020F0502020204030204" pitchFamily="34" charset="0"/>
                <a:cs typeface="Times New Roman" panose="02020603050405020304" pitchFamily="18" charset="0"/>
              </a:rPr>
              <a:t>San Jose/Evergreen CCD </a:t>
            </a:r>
          </a:p>
          <a:p>
            <a:pPr marL="0" indent="0">
              <a:lnSpc>
                <a:spcPct val="107000"/>
              </a:lnSpc>
              <a:spcBef>
                <a:spcPts val="0"/>
              </a:spcBef>
              <a:buNone/>
            </a:pPr>
            <a:r>
              <a:rPr lang="en-US" sz="1600" dirty="0">
                <a:latin typeface="Garamond" panose="02020404030301010803" pitchFamily="18" charset="0"/>
                <a:ea typeface="Calibri" panose="020F0502020204030204" pitchFamily="34" charset="0"/>
                <a:cs typeface="Times New Roman" panose="02020603050405020304" pitchFamily="18" charset="0"/>
              </a:rPr>
              <a:t>San Luis Obispo County CCD</a:t>
            </a:r>
          </a:p>
          <a:p>
            <a:pPr marL="0" indent="0">
              <a:lnSpc>
                <a:spcPct val="107000"/>
              </a:lnSpc>
              <a:spcBef>
                <a:spcPts val="0"/>
              </a:spcBef>
              <a:buNone/>
            </a:pPr>
            <a:r>
              <a:rPr lang="en-US" sz="1600" dirty="0">
                <a:latin typeface="Garamond" panose="02020404030301010803" pitchFamily="18" charset="0"/>
                <a:ea typeface="Calibri" panose="020F0502020204030204" pitchFamily="34" charset="0"/>
                <a:cs typeface="Times New Roman" panose="02020603050405020304" pitchFamily="18" charset="0"/>
              </a:rPr>
              <a:t>Santa Clarita CCD </a:t>
            </a:r>
          </a:p>
          <a:p>
            <a:pPr marL="0" indent="0">
              <a:lnSpc>
                <a:spcPct val="107000"/>
              </a:lnSpc>
              <a:spcBef>
                <a:spcPts val="0"/>
              </a:spcBef>
              <a:buNone/>
            </a:pPr>
            <a:r>
              <a:rPr lang="en-US" sz="1600" dirty="0">
                <a:latin typeface="Garamond" panose="02020404030301010803" pitchFamily="18" charset="0"/>
                <a:ea typeface="Calibri" panose="020F0502020204030204" pitchFamily="34" charset="0"/>
                <a:cs typeface="Times New Roman" panose="02020603050405020304" pitchFamily="18" charset="0"/>
              </a:rPr>
              <a:t>Santa Monica CCD </a:t>
            </a:r>
          </a:p>
          <a:p>
            <a:pPr marL="0" indent="0">
              <a:lnSpc>
                <a:spcPct val="107000"/>
              </a:lnSpc>
              <a:spcBef>
                <a:spcPts val="0"/>
              </a:spcBef>
              <a:buNone/>
            </a:pPr>
            <a:r>
              <a:rPr lang="en-US" sz="1600" dirty="0">
                <a:latin typeface="Garamond" panose="02020404030301010803" pitchFamily="18" charset="0"/>
                <a:ea typeface="Calibri" panose="020F0502020204030204" pitchFamily="34" charset="0"/>
                <a:cs typeface="Times New Roman" panose="02020603050405020304" pitchFamily="18" charset="0"/>
              </a:rPr>
              <a:t>Shasta-Tehama-Trinity Joint CCD</a:t>
            </a:r>
          </a:p>
          <a:p>
            <a:pPr marL="0" indent="0">
              <a:lnSpc>
                <a:spcPct val="107000"/>
              </a:lnSpc>
              <a:spcBef>
                <a:spcPts val="0"/>
              </a:spcBef>
              <a:spcAft>
                <a:spcPts val="0"/>
              </a:spcAft>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endParaRPr lang="en-US" sz="1600" kern="0" dirty="0">
              <a:latin typeface="Garamond" panose="02020404030301010803" pitchFamily="18" charset="0"/>
              <a:ea typeface="Calibri" panose="020F0502020204030204" pitchFamily="34" charset="0"/>
              <a:cs typeface="Times New Roman" panose="02020603050405020304" pitchFamily="18" charset="0"/>
            </a:endParaRPr>
          </a:p>
          <a:p>
            <a:pPr>
              <a:spcAft>
                <a:spcPts val="0"/>
              </a:spcAft>
            </a:pPr>
            <a:endParaRPr lang="en-US" sz="1600" kern="0" dirty="0"/>
          </a:p>
        </p:txBody>
      </p:sp>
    </p:spTree>
    <p:extLst>
      <p:ext uri="{BB962C8B-B14F-4D97-AF65-F5344CB8AC3E}">
        <p14:creationId xmlns:p14="http://schemas.microsoft.com/office/powerpoint/2010/main" val="3790098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87D6-BB73-FFA2-9C77-66F8936ED425}"/>
              </a:ext>
            </a:extLst>
          </p:cNvPr>
          <p:cNvSpPr>
            <a:spLocks noGrp="1"/>
          </p:cNvSpPr>
          <p:nvPr>
            <p:ph type="title"/>
          </p:nvPr>
        </p:nvSpPr>
        <p:spPr>
          <a:xfrm>
            <a:off x="1676400" y="148836"/>
            <a:ext cx="8229600" cy="830262"/>
          </a:xfrm>
        </p:spPr>
        <p:txBody>
          <a:bodyPr wrap="square" anchor="ctr">
            <a:normAutofit/>
          </a:bodyPr>
          <a:lstStyle/>
          <a:p>
            <a:r>
              <a:rPr lang="en-US" sz="3200" dirty="0">
                <a:latin typeface="Garamond" panose="02020404030301010803" pitchFamily="18" charset="0"/>
              </a:rPr>
              <a:t>Welcome Our Newest Member</a:t>
            </a:r>
          </a:p>
        </p:txBody>
      </p:sp>
      <p:pic>
        <p:nvPicPr>
          <p:cNvPr id="3" name="Picture 2">
            <a:extLst>
              <a:ext uri="{FF2B5EF4-FFF2-40B4-BE49-F238E27FC236}">
                <a16:creationId xmlns:a16="http://schemas.microsoft.com/office/drawing/2014/main" id="{8CD7C5A3-C14D-9EA4-54A5-BD859AB66408}"/>
              </a:ext>
            </a:extLst>
          </p:cNvPr>
          <p:cNvPicPr>
            <a:picLocks noChangeAspect="1"/>
          </p:cNvPicPr>
          <p:nvPr/>
        </p:nvPicPr>
        <p:blipFill>
          <a:blip r:embed="rId2"/>
          <a:srcRect l="18708" r="19460" b="3"/>
          <a:stretch/>
        </p:blipFill>
        <p:spPr>
          <a:xfrm>
            <a:off x="6553200" y="1140594"/>
            <a:ext cx="3657600" cy="4343400"/>
          </a:xfrm>
          <a:prstGeom prst="rect">
            <a:avLst/>
          </a:prstGeom>
          <a:noFill/>
          <a:scene3d>
            <a:camera prst="orthographicFront"/>
            <a:lightRig rig="threePt" dir="t"/>
          </a:scene3d>
          <a:sp3d>
            <a:bevelT prst="convex"/>
          </a:sp3d>
        </p:spPr>
      </p:pic>
      <p:pic>
        <p:nvPicPr>
          <p:cNvPr id="9" name="Picture 8">
            <a:extLst>
              <a:ext uri="{FF2B5EF4-FFF2-40B4-BE49-F238E27FC236}">
                <a16:creationId xmlns:a16="http://schemas.microsoft.com/office/drawing/2014/main" id="{1AABC74E-CF8B-7502-6661-69851E4711D2}"/>
              </a:ext>
            </a:extLst>
          </p:cNvPr>
          <p:cNvPicPr>
            <a:picLocks noChangeAspect="1"/>
          </p:cNvPicPr>
          <p:nvPr/>
        </p:nvPicPr>
        <p:blipFill>
          <a:blip r:embed="rId3"/>
          <a:stretch>
            <a:fillRect/>
          </a:stretch>
        </p:blipFill>
        <p:spPr>
          <a:xfrm>
            <a:off x="1905000" y="1140594"/>
            <a:ext cx="4343400" cy="4343400"/>
          </a:xfrm>
          <a:prstGeom prst="rect">
            <a:avLst/>
          </a:prstGeom>
        </p:spPr>
      </p:pic>
    </p:spTree>
    <p:extLst>
      <p:ext uri="{BB962C8B-B14F-4D97-AF65-F5344CB8AC3E}">
        <p14:creationId xmlns:p14="http://schemas.microsoft.com/office/powerpoint/2010/main" val="27083297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16715</TotalTime>
  <Words>1729</Words>
  <Application>Microsoft Office PowerPoint</Application>
  <PresentationFormat>Widescreen</PresentationFormat>
  <Paragraphs>426</Paragraphs>
  <Slides>27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CenturyGothic</vt:lpstr>
      <vt:lpstr>CenturyGothic-Bold</vt:lpstr>
      <vt:lpstr>Garamond</vt:lpstr>
      <vt:lpstr>Default Design</vt:lpstr>
      <vt:lpstr>PowerPoint Presentation</vt:lpstr>
      <vt:lpstr>Welcome New Board &amp; Committee Members </vt:lpstr>
      <vt:lpstr>Introductions</vt:lpstr>
      <vt:lpstr>What/Who We Are </vt:lpstr>
      <vt:lpstr>SWACC Mission</vt:lpstr>
      <vt:lpstr>2024-2027 Goals and Strategic Initiatives</vt:lpstr>
      <vt:lpstr>Exposures Covered</vt:lpstr>
      <vt:lpstr>Membership as of July 1, 2024</vt:lpstr>
      <vt:lpstr>Welcome Our Newest Member</vt:lpstr>
      <vt:lpstr>Organization &amp; Governance </vt:lpstr>
      <vt:lpstr>Executive Committee</vt:lpstr>
      <vt:lpstr>How Does it Work</vt:lpstr>
      <vt:lpstr>Program Structure - 2024/2025</vt:lpstr>
      <vt:lpstr>SWACC Quick Facts</vt:lpstr>
      <vt:lpstr>SWACC Financial Strength at a Glance (6/30/24)</vt:lpstr>
      <vt:lpstr>Member Services </vt:lpstr>
      <vt:lpstr>Trainings &amp; Resources </vt:lpstr>
      <vt:lpstr>What if I Have a Claim?</vt:lpstr>
      <vt:lpstr>Early Triage – Liability </vt:lpstr>
      <vt:lpstr>Claim Workflow</vt:lpstr>
      <vt:lpstr>PowerPoint Presentation</vt:lpstr>
      <vt:lpstr>Upcoming Meetings</vt:lpstr>
      <vt:lpstr>SWACC Support</vt:lpstr>
      <vt:lpstr>Program Of Events</vt:lpstr>
      <vt:lpstr>Program of Events</vt:lpstr>
      <vt:lpstr>Program of Events</vt:lpstr>
      <vt:lpstr>Thank You! </vt:lpstr>
    </vt:vector>
  </TitlesOfParts>
  <Company>Keenan &amp;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Jerry Healy</dc:creator>
  <cp:lastModifiedBy>Jeffrey Ostrom</cp:lastModifiedBy>
  <cp:revision>335</cp:revision>
  <dcterms:created xsi:type="dcterms:W3CDTF">2010-11-17T21:55:22Z</dcterms:created>
  <dcterms:modified xsi:type="dcterms:W3CDTF">2025-01-28T05:19:58Z</dcterms:modified>
  <cp:category>CASBO Presentation</cp:category>
</cp:coreProperties>
</file>